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1"/>
  </p:notes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2" r:id="rId15"/>
    <p:sldId id="273" r:id="rId16"/>
    <p:sldId id="275" r:id="rId17"/>
    <p:sldId id="274" r:id="rId18"/>
    <p:sldId id="277" r:id="rId19"/>
    <p:sldId id="276" r:id="rId2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4660"/>
  </p:normalViewPr>
  <p:slideViewPr>
    <p:cSldViewPr snapToGrid="0">
      <p:cViewPr varScale="1">
        <p:scale>
          <a:sx n="84" d="100"/>
          <a:sy n="84" d="100"/>
        </p:scale>
        <p:origin x="780" y="5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Google Shape;47;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 name="Google Shape;4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243afac0b74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g243afac0b74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596247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243afac0b74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g243afac0b74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813606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243afac0b74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g243afac0b74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247966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243afac0b74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g243afac0b74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372741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243afac0b74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g243afac0b74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067311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243afac0b74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g243afac0b74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754564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243afac0b74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g243afac0b74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501797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243afac0b74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g243afac0b74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680776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243afac0b74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g243afac0b74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684920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243afac0b74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g243afac0b74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71227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243afac0b74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g243afac0b74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420407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243afac0b74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g243afac0b74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16006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243afac0b74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g243afac0b74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226031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243afac0b74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g243afac0b74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931425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243afac0b74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g243afac0b74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418536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243afac0b74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g243afac0b74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631987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243afac0b74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g243afac0b74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257901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243afac0b74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g243afac0b74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80422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1"/>
        </a:solidFill>
        <a:effectLst/>
      </p:bgPr>
    </p:bg>
    <p:spTree>
      <p:nvGrpSpPr>
        <p:cNvPr id="1" name="Shape 7"/>
        <p:cNvGrpSpPr/>
        <p:nvPr/>
      </p:nvGrpSpPr>
      <p:grpSpPr>
        <a:xfrm>
          <a:off x="0" y="0"/>
          <a:ext cx="0" cy="0"/>
          <a:chOff x="0" y="0"/>
          <a:chExt cx="0" cy="0"/>
        </a:xfrm>
      </p:grpSpPr>
      <p:sp>
        <p:nvSpPr>
          <p:cNvPr id="8" name="Google Shape;8;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0"/>
        <p:cNvGrpSpPr/>
        <p:nvPr/>
      </p:nvGrpSpPr>
      <p:grpSpPr>
        <a:xfrm>
          <a:off x="0" y="0"/>
          <a:ext cx="0" cy="0"/>
          <a:chOff x="0" y="0"/>
          <a:chExt cx="0" cy="0"/>
        </a:xfrm>
      </p:grpSpPr>
      <p:sp>
        <p:nvSpPr>
          <p:cNvPr id="41" name="Google Shape;41;p11"/>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spcBef>
                <a:spcPts val="0"/>
              </a:spcBef>
              <a:spcAft>
                <a:spcPts val="0"/>
              </a:spcAft>
              <a:buSzPts val="12000"/>
              <a:buChar char="●"/>
              <a:defRPr sz="12000"/>
            </a:lvl1pPr>
            <a:lvl2pPr lvl="1" algn="ctr">
              <a:spcBef>
                <a:spcPts val="0"/>
              </a:spcBef>
              <a:spcAft>
                <a:spcPts val="0"/>
              </a:spcAft>
              <a:buSzPts val="12000"/>
              <a:buChar char="○"/>
              <a:defRPr sz="12000"/>
            </a:lvl2pPr>
            <a:lvl3pPr lvl="2" algn="ctr">
              <a:spcBef>
                <a:spcPts val="0"/>
              </a:spcBef>
              <a:spcAft>
                <a:spcPts val="0"/>
              </a:spcAft>
              <a:buSzPts val="12000"/>
              <a:buChar char="■"/>
              <a:defRPr sz="12000"/>
            </a:lvl3pPr>
            <a:lvl4pPr lvl="3" algn="ctr">
              <a:spcBef>
                <a:spcPts val="0"/>
              </a:spcBef>
              <a:spcAft>
                <a:spcPts val="0"/>
              </a:spcAft>
              <a:buSzPts val="12000"/>
              <a:buChar char="●"/>
              <a:defRPr sz="12000"/>
            </a:lvl4pPr>
            <a:lvl5pPr lvl="4" algn="ctr">
              <a:spcBef>
                <a:spcPts val="0"/>
              </a:spcBef>
              <a:spcAft>
                <a:spcPts val="0"/>
              </a:spcAft>
              <a:buSzPts val="12000"/>
              <a:buChar char="○"/>
              <a:defRPr sz="12000"/>
            </a:lvl5pPr>
            <a:lvl6pPr lvl="5" algn="ctr">
              <a:spcBef>
                <a:spcPts val="0"/>
              </a:spcBef>
              <a:spcAft>
                <a:spcPts val="0"/>
              </a:spcAft>
              <a:buSzPts val="12000"/>
              <a:buChar char="■"/>
              <a:defRPr sz="12000"/>
            </a:lvl6pPr>
            <a:lvl7pPr lvl="6" algn="ctr">
              <a:spcBef>
                <a:spcPts val="0"/>
              </a:spcBef>
              <a:spcAft>
                <a:spcPts val="0"/>
              </a:spcAft>
              <a:buSzPts val="12000"/>
              <a:buChar char="●"/>
              <a:defRPr sz="12000"/>
            </a:lvl7pPr>
            <a:lvl8pPr lvl="7" algn="ctr">
              <a:spcBef>
                <a:spcPts val="0"/>
              </a:spcBef>
              <a:spcAft>
                <a:spcPts val="0"/>
              </a:spcAft>
              <a:buSzPts val="12000"/>
              <a:buChar char="○"/>
              <a:defRPr sz="12000"/>
            </a:lvl8pPr>
            <a:lvl9pPr lvl="8" algn="ctr">
              <a:spcBef>
                <a:spcPts val="0"/>
              </a:spcBef>
              <a:spcAft>
                <a:spcPts val="0"/>
              </a:spcAft>
              <a:buSzPts val="12000"/>
              <a:buChar char="■"/>
              <a:defRPr sz="12000"/>
            </a:lvl9pPr>
          </a:lstStyle>
          <a:p>
            <a:r>
              <a:t>xx%</a:t>
            </a:r>
          </a:p>
        </p:txBody>
      </p:sp>
      <p:sp>
        <p:nvSpPr>
          <p:cNvPr id="42" name="Google Shape;42;p11"/>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ctr" anchorCtr="0">
            <a:noAutofit/>
          </a:bodyPr>
          <a:lstStyle>
            <a:lvl1pPr marL="457200" lvl="0" indent="-317500" algn="ctr">
              <a:spcBef>
                <a:spcPts val="0"/>
              </a:spcBef>
              <a:spcAft>
                <a:spcPts val="0"/>
              </a:spcAft>
              <a:buSzPts val="14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3" name="Google Shape;43;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4"/>
        <p:cNvGrpSpPr/>
        <p:nvPr/>
      </p:nvGrpSpPr>
      <p:grpSpPr>
        <a:xfrm>
          <a:off x="0" y="0"/>
          <a:ext cx="0" cy="0"/>
          <a:chOff x="0" y="0"/>
          <a:chExt cx="0" cy="0"/>
        </a:xfrm>
      </p:grpSpPr>
      <p:sp>
        <p:nvSpPr>
          <p:cNvPr id="45" name="Google Shape;45;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9"/>
        <p:cNvGrpSpPr/>
        <p:nvPr/>
      </p:nvGrpSpPr>
      <p:grpSpPr>
        <a:xfrm>
          <a:off x="0" y="0"/>
          <a:ext cx="0" cy="0"/>
          <a:chOff x="0" y="0"/>
          <a:chExt cx="0" cy="0"/>
        </a:xfrm>
      </p:grpSpPr>
      <p:sp>
        <p:nvSpPr>
          <p:cNvPr id="10" name="Google Shape;10;p3"/>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spcBef>
                <a:spcPts val="0"/>
              </a:spcBef>
              <a:spcAft>
                <a:spcPts val="0"/>
              </a:spcAft>
              <a:buSzPts val="3600"/>
              <a:buChar char="●"/>
              <a:defRPr sz="3600"/>
            </a:lvl1pPr>
            <a:lvl2pPr lvl="1" algn="ctr">
              <a:spcBef>
                <a:spcPts val="0"/>
              </a:spcBef>
              <a:spcAft>
                <a:spcPts val="0"/>
              </a:spcAft>
              <a:buSzPts val="3600"/>
              <a:buChar char="○"/>
              <a:defRPr sz="3600"/>
            </a:lvl2pPr>
            <a:lvl3pPr lvl="2" algn="ctr">
              <a:spcBef>
                <a:spcPts val="0"/>
              </a:spcBef>
              <a:spcAft>
                <a:spcPts val="0"/>
              </a:spcAft>
              <a:buSzPts val="3600"/>
              <a:buChar char="■"/>
              <a:defRPr sz="3600"/>
            </a:lvl3pPr>
            <a:lvl4pPr lvl="3" algn="ctr">
              <a:spcBef>
                <a:spcPts val="0"/>
              </a:spcBef>
              <a:spcAft>
                <a:spcPts val="0"/>
              </a:spcAft>
              <a:buSzPts val="3600"/>
              <a:buChar char="●"/>
              <a:defRPr sz="3600"/>
            </a:lvl4pPr>
            <a:lvl5pPr lvl="4" algn="ctr">
              <a:spcBef>
                <a:spcPts val="0"/>
              </a:spcBef>
              <a:spcAft>
                <a:spcPts val="0"/>
              </a:spcAft>
              <a:buSzPts val="3600"/>
              <a:buChar char="○"/>
              <a:defRPr sz="3600"/>
            </a:lvl5pPr>
            <a:lvl6pPr lvl="5" algn="ctr">
              <a:spcBef>
                <a:spcPts val="0"/>
              </a:spcBef>
              <a:spcAft>
                <a:spcPts val="0"/>
              </a:spcAft>
              <a:buSzPts val="3600"/>
              <a:buChar char="■"/>
              <a:defRPr sz="3600"/>
            </a:lvl6pPr>
            <a:lvl7pPr lvl="6" algn="ctr">
              <a:spcBef>
                <a:spcPts val="0"/>
              </a:spcBef>
              <a:spcAft>
                <a:spcPts val="0"/>
              </a:spcAft>
              <a:buSzPts val="3600"/>
              <a:buChar char="●"/>
              <a:defRPr sz="3600"/>
            </a:lvl7pPr>
            <a:lvl8pPr lvl="7" algn="ctr">
              <a:spcBef>
                <a:spcPts val="0"/>
              </a:spcBef>
              <a:spcAft>
                <a:spcPts val="0"/>
              </a:spcAft>
              <a:buSzPts val="3600"/>
              <a:buChar char="○"/>
              <a:defRPr sz="3600"/>
            </a:lvl8pPr>
            <a:lvl9pPr lvl="8" algn="ctr">
              <a:spcBef>
                <a:spcPts val="0"/>
              </a:spcBef>
              <a:spcAft>
                <a:spcPts val="0"/>
              </a:spcAft>
              <a:buSzPts val="3600"/>
              <a:buChar char="■"/>
              <a:defRPr sz="3600"/>
            </a:lvl9pPr>
          </a:lstStyle>
          <a:p>
            <a:endParaRPr/>
          </a:p>
        </p:txBody>
      </p:sp>
      <p:sp>
        <p:nvSpPr>
          <p:cNvPr id="11" name="Google Shape;11;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2"/>
        <p:cNvGrpSpPr/>
        <p:nvPr/>
      </p:nvGrpSpPr>
      <p:grpSpPr>
        <a:xfrm>
          <a:off x="0" y="0"/>
          <a:ext cx="0" cy="0"/>
          <a:chOff x="0" y="0"/>
          <a:chExt cx="0" cy="0"/>
        </a:xfrm>
      </p:grpSpPr>
      <p:sp>
        <p:nvSpPr>
          <p:cNvPr id="13" name="Google Shape;13;p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SzPts val="1400"/>
              <a:buChar char="●"/>
              <a:defRPr/>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14" name="Google Shape;14;p4"/>
          <p:cNvSpPr txBox="1">
            <a:spLocks noGrp="1"/>
          </p:cNvSpPr>
          <p:nvPr>
            <p:ph type="body" idx="1"/>
          </p:nvPr>
        </p:nvSpPr>
        <p:spPr>
          <a:xfrm>
            <a:off x="-1906450" y="445025"/>
            <a:ext cx="8520600" cy="3416400"/>
          </a:xfrm>
          <a:prstGeom prst="rect">
            <a:avLst/>
          </a:prstGeom>
          <a:noFill/>
          <a:ln>
            <a:noFill/>
          </a:ln>
        </p:spPr>
        <p:txBody>
          <a:bodyPr spcFirstLastPara="1" wrap="square" lIns="91425" tIns="91425" rIns="91425" bIns="91425" anchor="ctr" anchorCtr="0">
            <a:noAutofit/>
          </a:bodyPr>
          <a:lstStyle>
            <a:lvl1pPr marL="457200" lvl="0" indent="-317500">
              <a:spcBef>
                <a:spcPts val="0"/>
              </a:spcBef>
              <a:spcAft>
                <a:spcPts val="0"/>
              </a:spcAft>
              <a:buSzPts val="14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5" name="Google Shape;15;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6"/>
        <p:cNvGrpSpPr/>
        <p:nvPr/>
      </p:nvGrpSpPr>
      <p:grpSpPr>
        <a:xfrm>
          <a:off x="0" y="0"/>
          <a:ext cx="0" cy="0"/>
          <a:chOff x="0" y="0"/>
          <a:chExt cx="0" cy="0"/>
        </a:xfrm>
      </p:grpSpPr>
      <p:sp>
        <p:nvSpPr>
          <p:cNvPr id="17" name="Google Shape;17;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SzPts val="1400"/>
              <a:buChar char="●"/>
              <a:defRPr/>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18" name="Google Shape;18;p5"/>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ctr" anchorCtr="0">
            <a:no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19" name="Google Shape;19;p5"/>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ctr" anchorCtr="0">
            <a:no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0" name="Google Shape;20;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1"/>
        <p:cNvGrpSpPr/>
        <p:nvPr/>
      </p:nvGrpSpPr>
      <p:grpSpPr>
        <a:xfrm>
          <a:off x="0" y="0"/>
          <a:ext cx="0" cy="0"/>
          <a:chOff x="0" y="0"/>
          <a:chExt cx="0" cy="0"/>
        </a:xfrm>
      </p:grpSpPr>
      <p:sp>
        <p:nvSpPr>
          <p:cNvPr id="22" name="Google Shape;22;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SzPts val="1400"/>
              <a:buChar char="●"/>
              <a:defRPr/>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23" name="Google Shape;23;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4"/>
        <p:cNvGrpSpPr/>
        <p:nvPr/>
      </p:nvGrpSpPr>
      <p:grpSpPr>
        <a:xfrm>
          <a:off x="0" y="0"/>
          <a:ext cx="0" cy="0"/>
          <a:chOff x="0" y="0"/>
          <a:chExt cx="0" cy="0"/>
        </a:xfrm>
      </p:grpSpPr>
      <p:sp>
        <p:nvSpPr>
          <p:cNvPr id="25" name="Google Shape;25;p7"/>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SzPts val="2400"/>
              <a:buChar char="●"/>
              <a:defRPr sz="2400"/>
            </a:lvl1pPr>
            <a:lvl2pPr lvl="1">
              <a:spcBef>
                <a:spcPts val="0"/>
              </a:spcBef>
              <a:spcAft>
                <a:spcPts val="0"/>
              </a:spcAft>
              <a:buSzPts val="2400"/>
              <a:buChar char="○"/>
              <a:defRPr sz="2400"/>
            </a:lvl2pPr>
            <a:lvl3pPr lvl="2">
              <a:spcBef>
                <a:spcPts val="0"/>
              </a:spcBef>
              <a:spcAft>
                <a:spcPts val="0"/>
              </a:spcAft>
              <a:buSzPts val="2400"/>
              <a:buChar char="■"/>
              <a:defRPr sz="2400"/>
            </a:lvl3pPr>
            <a:lvl4pPr lvl="3">
              <a:spcBef>
                <a:spcPts val="0"/>
              </a:spcBef>
              <a:spcAft>
                <a:spcPts val="0"/>
              </a:spcAft>
              <a:buSzPts val="2400"/>
              <a:buChar char="●"/>
              <a:defRPr sz="2400"/>
            </a:lvl4pPr>
            <a:lvl5pPr lvl="4">
              <a:spcBef>
                <a:spcPts val="0"/>
              </a:spcBef>
              <a:spcAft>
                <a:spcPts val="0"/>
              </a:spcAft>
              <a:buSzPts val="2400"/>
              <a:buChar char="○"/>
              <a:defRPr sz="2400"/>
            </a:lvl5pPr>
            <a:lvl6pPr lvl="5">
              <a:spcBef>
                <a:spcPts val="0"/>
              </a:spcBef>
              <a:spcAft>
                <a:spcPts val="0"/>
              </a:spcAft>
              <a:buSzPts val="2400"/>
              <a:buChar char="■"/>
              <a:defRPr sz="2400"/>
            </a:lvl6pPr>
            <a:lvl7pPr lvl="6">
              <a:spcBef>
                <a:spcPts val="0"/>
              </a:spcBef>
              <a:spcAft>
                <a:spcPts val="0"/>
              </a:spcAft>
              <a:buSzPts val="2400"/>
              <a:buChar char="●"/>
              <a:defRPr sz="2400"/>
            </a:lvl7pPr>
            <a:lvl8pPr lvl="7">
              <a:spcBef>
                <a:spcPts val="0"/>
              </a:spcBef>
              <a:spcAft>
                <a:spcPts val="0"/>
              </a:spcAft>
              <a:buSzPts val="2400"/>
              <a:buChar char="○"/>
              <a:defRPr sz="2400"/>
            </a:lvl8pPr>
            <a:lvl9pPr lvl="8">
              <a:spcBef>
                <a:spcPts val="0"/>
              </a:spcBef>
              <a:spcAft>
                <a:spcPts val="0"/>
              </a:spcAft>
              <a:buSzPts val="2400"/>
              <a:buChar char="■"/>
              <a:defRPr sz="2400"/>
            </a:lvl9pPr>
          </a:lstStyle>
          <a:p>
            <a:endParaRPr/>
          </a:p>
        </p:txBody>
      </p:sp>
      <p:sp>
        <p:nvSpPr>
          <p:cNvPr id="26" name="Google Shape;26;p7"/>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ctr" anchorCtr="0">
            <a:no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7" name="Google Shape;27;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28"/>
        <p:cNvGrpSpPr/>
        <p:nvPr/>
      </p:nvGrpSpPr>
      <p:grpSpPr>
        <a:xfrm>
          <a:off x="0" y="0"/>
          <a:ext cx="0" cy="0"/>
          <a:chOff x="0" y="0"/>
          <a:chExt cx="0" cy="0"/>
        </a:xfrm>
      </p:grpSpPr>
      <p:sp>
        <p:nvSpPr>
          <p:cNvPr id="29" name="Google Shape;29;p8"/>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SzPts val="4800"/>
              <a:buChar char="●"/>
              <a:defRPr sz="4800"/>
            </a:lvl1pPr>
            <a:lvl2pPr lvl="1">
              <a:spcBef>
                <a:spcPts val="0"/>
              </a:spcBef>
              <a:spcAft>
                <a:spcPts val="0"/>
              </a:spcAft>
              <a:buSzPts val="4800"/>
              <a:buChar char="○"/>
              <a:defRPr sz="4800"/>
            </a:lvl2pPr>
            <a:lvl3pPr lvl="2">
              <a:spcBef>
                <a:spcPts val="0"/>
              </a:spcBef>
              <a:spcAft>
                <a:spcPts val="0"/>
              </a:spcAft>
              <a:buSzPts val="4800"/>
              <a:buChar char="■"/>
              <a:defRPr sz="4800"/>
            </a:lvl3pPr>
            <a:lvl4pPr lvl="3">
              <a:spcBef>
                <a:spcPts val="0"/>
              </a:spcBef>
              <a:spcAft>
                <a:spcPts val="0"/>
              </a:spcAft>
              <a:buSzPts val="4800"/>
              <a:buChar char="●"/>
              <a:defRPr sz="4800"/>
            </a:lvl4pPr>
            <a:lvl5pPr lvl="4">
              <a:spcBef>
                <a:spcPts val="0"/>
              </a:spcBef>
              <a:spcAft>
                <a:spcPts val="0"/>
              </a:spcAft>
              <a:buSzPts val="4800"/>
              <a:buChar char="○"/>
              <a:defRPr sz="4800"/>
            </a:lvl5pPr>
            <a:lvl6pPr lvl="5">
              <a:spcBef>
                <a:spcPts val="0"/>
              </a:spcBef>
              <a:spcAft>
                <a:spcPts val="0"/>
              </a:spcAft>
              <a:buSzPts val="4800"/>
              <a:buChar char="■"/>
              <a:defRPr sz="4800"/>
            </a:lvl6pPr>
            <a:lvl7pPr lvl="6">
              <a:spcBef>
                <a:spcPts val="0"/>
              </a:spcBef>
              <a:spcAft>
                <a:spcPts val="0"/>
              </a:spcAft>
              <a:buSzPts val="4800"/>
              <a:buChar char="●"/>
              <a:defRPr sz="4800"/>
            </a:lvl7pPr>
            <a:lvl8pPr lvl="7">
              <a:spcBef>
                <a:spcPts val="0"/>
              </a:spcBef>
              <a:spcAft>
                <a:spcPts val="0"/>
              </a:spcAft>
              <a:buSzPts val="4800"/>
              <a:buChar char="○"/>
              <a:defRPr sz="4800"/>
            </a:lvl8pPr>
            <a:lvl9pPr lvl="8">
              <a:spcBef>
                <a:spcPts val="0"/>
              </a:spcBef>
              <a:spcAft>
                <a:spcPts val="0"/>
              </a:spcAft>
              <a:buSzPts val="4800"/>
              <a:buChar char="■"/>
              <a:defRPr sz="4800"/>
            </a:lvl9pPr>
          </a:lstStyle>
          <a:p>
            <a:endParaRPr/>
          </a:p>
        </p:txBody>
      </p:sp>
      <p:sp>
        <p:nvSpPr>
          <p:cNvPr id="30" name="Google Shape;30;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1"/>
        <p:cNvGrpSpPr/>
        <p:nvPr/>
      </p:nvGrpSpPr>
      <p:grpSpPr>
        <a:xfrm>
          <a:off x="0" y="0"/>
          <a:ext cx="0" cy="0"/>
          <a:chOff x="0" y="0"/>
          <a:chExt cx="0" cy="0"/>
        </a:xfrm>
      </p:grpSpPr>
      <p:sp>
        <p:nvSpPr>
          <p:cNvPr id="32" name="Google Shape;32;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9"/>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spcBef>
                <a:spcPts val="0"/>
              </a:spcBef>
              <a:spcAft>
                <a:spcPts val="0"/>
              </a:spcAft>
              <a:buSzPts val="4200"/>
              <a:buChar char="●"/>
              <a:defRPr sz="4200"/>
            </a:lvl1pPr>
            <a:lvl2pPr lvl="1" algn="ctr">
              <a:spcBef>
                <a:spcPts val="0"/>
              </a:spcBef>
              <a:spcAft>
                <a:spcPts val="0"/>
              </a:spcAft>
              <a:buSzPts val="4200"/>
              <a:buChar char="○"/>
              <a:defRPr sz="4200"/>
            </a:lvl2pPr>
            <a:lvl3pPr lvl="2" algn="ctr">
              <a:spcBef>
                <a:spcPts val="0"/>
              </a:spcBef>
              <a:spcAft>
                <a:spcPts val="0"/>
              </a:spcAft>
              <a:buSzPts val="4200"/>
              <a:buChar char="■"/>
              <a:defRPr sz="4200"/>
            </a:lvl3pPr>
            <a:lvl4pPr lvl="3" algn="ctr">
              <a:spcBef>
                <a:spcPts val="0"/>
              </a:spcBef>
              <a:spcAft>
                <a:spcPts val="0"/>
              </a:spcAft>
              <a:buSzPts val="4200"/>
              <a:buChar char="●"/>
              <a:defRPr sz="4200"/>
            </a:lvl4pPr>
            <a:lvl5pPr lvl="4" algn="ctr">
              <a:spcBef>
                <a:spcPts val="0"/>
              </a:spcBef>
              <a:spcAft>
                <a:spcPts val="0"/>
              </a:spcAft>
              <a:buSzPts val="4200"/>
              <a:buChar char="○"/>
              <a:defRPr sz="4200"/>
            </a:lvl5pPr>
            <a:lvl6pPr lvl="5" algn="ctr">
              <a:spcBef>
                <a:spcPts val="0"/>
              </a:spcBef>
              <a:spcAft>
                <a:spcPts val="0"/>
              </a:spcAft>
              <a:buSzPts val="4200"/>
              <a:buChar char="■"/>
              <a:defRPr sz="4200"/>
            </a:lvl6pPr>
            <a:lvl7pPr lvl="6" algn="ctr">
              <a:spcBef>
                <a:spcPts val="0"/>
              </a:spcBef>
              <a:spcAft>
                <a:spcPts val="0"/>
              </a:spcAft>
              <a:buSzPts val="4200"/>
              <a:buChar char="●"/>
              <a:defRPr sz="4200"/>
            </a:lvl7pPr>
            <a:lvl8pPr lvl="7" algn="ctr">
              <a:spcBef>
                <a:spcPts val="0"/>
              </a:spcBef>
              <a:spcAft>
                <a:spcPts val="0"/>
              </a:spcAft>
              <a:buSzPts val="4200"/>
              <a:buChar char="○"/>
              <a:defRPr sz="4200"/>
            </a:lvl8pPr>
            <a:lvl9pPr lvl="8" algn="ctr">
              <a:spcBef>
                <a:spcPts val="0"/>
              </a:spcBef>
              <a:spcAft>
                <a:spcPts val="0"/>
              </a:spcAft>
              <a:buSzPts val="4200"/>
              <a:buChar char="■"/>
              <a:defRPr sz="4200"/>
            </a:lvl9pPr>
          </a:lstStyle>
          <a:p>
            <a:endParaRPr/>
          </a:p>
        </p:txBody>
      </p:sp>
      <p:sp>
        <p:nvSpPr>
          <p:cNvPr id="34" name="Google Shape;34;p9"/>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5" name="Google Shape;35;p9"/>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17500">
              <a:spcBef>
                <a:spcPts val="0"/>
              </a:spcBef>
              <a:spcAft>
                <a:spcPts val="0"/>
              </a:spcAft>
              <a:buSzPts val="14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36" name="Google Shape;36;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37"/>
        <p:cNvGrpSpPr/>
        <p:nvPr/>
      </p:nvGrpSpPr>
      <p:grpSpPr>
        <a:xfrm>
          <a:off x="0" y="0"/>
          <a:ext cx="0" cy="0"/>
          <a:chOff x="0" y="0"/>
          <a:chExt cx="0" cy="0"/>
        </a:xfrm>
      </p:grpSpPr>
      <p:sp>
        <p:nvSpPr>
          <p:cNvPr id="38" name="Google Shape;38;p10"/>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400"/>
              <a:buNone/>
              <a:defRPr/>
            </a:lvl1pPr>
          </a:lstStyle>
          <a:p>
            <a:endParaRPr/>
          </a:p>
        </p:txBody>
      </p:sp>
      <p:sp>
        <p:nvSpPr>
          <p:cNvPr id="39" name="Google Shape;39;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s"/>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4.emf"/></Relationships>
</file>

<file path=ppt/slides/_rels/slide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6.emf"/></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7.emf"/></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Word_Document3.docx"/><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image" Target="../media/image8.emf"/></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Word_Document4.docx"/><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image" Target="../media/image9.e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9.xml"/><Relationship Id="rId1" Type="http://schemas.openxmlformats.org/officeDocument/2006/relationships/slideLayout" Target="../slideLayouts/slideLayout3.xml"/><Relationship Id="rId5" Type="http://schemas.openxmlformats.org/officeDocument/2006/relationships/image" Target="../media/image2.png"/><Relationship Id="rId4" Type="http://schemas.openxmlformats.org/officeDocument/2006/relationships/hyperlink" Target="mailto:jacometti@utfpr.edu.br"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49"/>
        <p:cNvGrpSpPr/>
        <p:nvPr/>
      </p:nvGrpSpPr>
      <p:grpSpPr>
        <a:xfrm>
          <a:off x="0" y="0"/>
          <a:ext cx="0" cy="0"/>
          <a:chOff x="0" y="0"/>
          <a:chExt cx="0" cy="0"/>
        </a:xfrm>
      </p:grpSpPr>
      <p:sp>
        <p:nvSpPr>
          <p:cNvPr id="50" name="Google Shape;50;p13"/>
          <p:cNvSpPr txBox="1">
            <a:spLocks noGrp="1"/>
          </p:cNvSpPr>
          <p:nvPr>
            <p:ph type="ctrTitle"/>
          </p:nvPr>
        </p:nvSpPr>
        <p:spPr>
          <a:xfrm>
            <a:off x="4048050" y="969850"/>
            <a:ext cx="4578499" cy="1601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990"/>
              <a:buNone/>
            </a:pPr>
            <a:r>
              <a:rPr lang="es" sz="2400" b="1" dirty="0">
                <a:solidFill>
                  <a:srgbClr val="00607C"/>
                </a:solidFill>
              </a:rPr>
              <a:t>Estratégias da UTFPR-CP como Gestora e Mantenedora de seu Parque Científico e Tecnológico</a:t>
            </a:r>
            <a:endParaRPr sz="2760" b="1" dirty="0">
              <a:solidFill>
                <a:srgbClr val="00607C"/>
              </a:solidFill>
            </a:endParaRPr>
          </a:p>
        </p:txBody>
      </p:sp>
      <p:sp>
        <p:nvSpPr>
          <p:cNvPr id="51" name="Google Shape;51;p13"/>
          <p:cNvSpPr txBox="1">
            <a:spLocks noGrp="1"/>
          </p:cNvSpPr>
          <p:nvPr>
            <p:ph type="subTitle" idx="1"/>
          </p:nvPr>
        </p:nvSpPr>
        <p:spPr>
          <a:xfrm>
            <a:off x="4048050" y="2681450"/>
            <a:ext cx="4471110" cy="14922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560"/>
              <a:buNone/>
            </a:pPr>
            <a:r>
              <a:rPr lang="es" sz="1274" b="1" dirty="0">
                <a:solidFill>
                  <a:srgbClr val="68899A"/>
                </a:solidFill>
              </a:rPr>
              <a:t>Autores: Márcio Jacometti e Luiz César de Oliveira</a:t>
            </a:r>
          </a:p>
          <a:p>
            <a:pPr marL="0" lvl="0" indent="0" algn="l" rtl="0">
              <a:lnSpc>
                <a:spcPct val="115000"/>
              </a:lnSpc>
              <a:spcBef>
                <a:spcPts val="0"/>
              </a:spcBef>
              <a:spcAft>
                <a:spcPts val="0"/>
              </a:spcAft>
              <a:buSzPts val="560"/>
              <a:buNone/>
            </a:pPr>
            <a:endParaRPr sz="1274" b="1" dirty="0">
              <a:solidFill>
                <a:srgbClr val="68899A"/>
              </a:solidFill>
            </a:endParaRPr>
          </a:p>
          <a:p>
            <a:pPr marL="0" lvl="0" indent="0" algn="l" rtl="0">
              <a:lnSpc>
                <a:spcPct val="115000"/>
              </a:lnSpc>
              <a:spcBef>
                <a:spcPts val="0"/>
              </a:spcBef>
              <a:spcAft>
                <a:spcPts val="0"/>
              </a:spcAft>
              <a:buSzPts val="560"/>
              <a:buNone/>
            </a:pPr>
            <a:r>
              <a:rPr lang="es" sz="1274" b="1" dirty="0">
                <a:solidFill>
                  <a:srgbClr val="68899A"/>
                </a:solidFill>
              </a:rPr>
              <a:t>Universidade Tecnológica Federal do Paraná</a:t>
            </a:r>
          </a:p>
          <a:p>
            <a:pPr marL="0" lvl="0" indent="0" algn="l" rtl="0">
              <a:lnSpc>
                <a:spcPct val="115000"/>
              </a:lnSpc>
              <a:spcBef>
                <a:spcPts val="0"/>
              </a:spcBef>
              <a:spcAft>
                <a:spcPts val="0"/>
              </a:spcAft>
              <a:buSzPts val="560"/>
              <a:buNone/>
            </a:pPr>
            <a:r>
              <a:rPr lang="es" sz="1274" b="1" dirty="0">
                <a:solidFill>
                  <a:srgbClr val="68899A"/>
                </a:solidFill>
              </a:rPr>
              <a:t>Campus Cornélio Procópio</a:t>
            </a:r>
            <a:endParaRPr sz="1274" b="1" dirty="0">
              <a:solidFill>
                <a:srgbClr val="68899A"/>
              </a:solidFill>
            </a:endParaRPr>
          </a:p>
          <a:p>
            <a:pPr marL="0" lvl="0" indent="0" algn="l" rtl="0">
              <a:lnSpc>
                <a:spcPct val="115000"/>
              </a:lnSpc>
              <a:spcBef>
                <a:spcPts val="0"/>
              </a:spcBef>
              <a:spcAft>
                <a:spcPts val="0"/>
              </a:spcAft>
              <a:buSzPts val="560"/>
              <a:buNone/>
            </a:pPr>
            <a:r>
              <a:rPr lang="es" sz="1274" b="1" dirty="0">
                <a:solidFill>
                  <a:srgbClr val="68899A"/>
                </a:solidFill>
              </a:rPr>
              <a:t>País: Brasil</a:t>
            </a:r>
            <a:br>
              <a:rPr lang="es" sz="1274" b="1" dirty="0"/>
            </a:br>
            <a:endParaRPr sz="1274" b="1" dirty="0"/>
          </a:p>
          <a:p>
            <a:pPr marL="0" lvl="0" indent="0" algn="l" rtl="0">
              <a:lnSpc>
                <a:spcPct val="115000"/>
              </a:lnSpc>
              <a:spcBef>
                <a:spcPts val="0"/>
              </a:spcBef>
              <a:spcAft>
                <a:spcPts val="0"/>
              </a:spcAft>
              <a:buSzPts val="560"/>
              <a:buNone/>
            </a:pPr>
            <a:endParaRPr sz="1274" dirty="0"/>
          </a:p>
        </p:txBody>
      </p:sp>
      <p:pic>
        <p:nvPicPr>
          <p:cNvPr id="3" name="Imagem 2">
            <a:extLst>
              <a:ext uri="{FF2B5EF4-FFF2-40B4-BE49-F238E27FC236}">
                <a16:creationId xmlns:a16="http://schemas.microsoft.com/office/drawing/2014/main" id="{F7EAE22C-F883-2B09-8957-1FB15811735D}"/>
              </a:ext>
            </a:extLst>
          </p:cNvPr>
          <p:cNvPicPr>
            <a:picLocks noChangeAspect="1"/>
          </p:cNvPicPr>
          <p:nvPr/>
        </p:nvPicPr>
        <p:blipFill>
          <a:blip r:embed="rId4"/>
          <a:stretch>
            <a:fillRect/>
          </a:stretch>
        </p:blipFill>
        <p:spPr>
          <a:xfrm>
            <a:off x="291280" y="112684"/>
            <a:ext cx="1845770" cy="98601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4"/>
          <p:cNvSpPr txBox="1">
            <a:spLocks noGrp="1"/>
          </p:cNvSpPr>
          <p:nvPr>
            <p:ph type="title"/>
          </p:nvPr>
        </p:nvSpPr>
        <p:spPr>
          <a:xfrm>
            <a:off x="311700" y="297181"/>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pt-BR" altLang="pt-BR" sz="3200" b="1" dirty="0">
                <a:solidFill>
                  <a:schemeClr val="tx1"/>
                </a:solidFill>
              </a:rPr>
              <a:t>Resultados y </a:t>
            </a:r>
            <a:r>
              <a:rPr lang="pt-BR" altLang="pt-BR" sz="3200" b="1" dirty="0" err="1">
                <a:solidFill>
                  <a:schemeClr val="tx1"/>
                </a:solidFill>
              </a:rPr>
              <a:t>Discusiones</a:t>
            </a:r>
            <a:endParaRPr sz="3200" dirty="0"/>
          </a:p>
        </p:txBody>
      </p:sp>
      <p:sp>
        <p:nvSpPr>
          <p:cNvPr id="59" name="Google Shape;59;p14"/>
          <p:cNvSpPr txBox="1">
            <a:spLocks noGrp="1"/>
          </p:cNvSpPr>
          <p:nvPr>
            <p:ph type="body" idx="1"/>
          </p:nvPr>
        </p:nvSpPr>
        <p:spPr>
          <a:xfrm>
            <a:off x="243840" y="1097280"/>
            <a:ext cx="8656320" cy="3749039"/>
          </a:xfrm>
          <a:prstGeom prst="rect">
            <a:avLst/>
          </a:prstGeom>
        </p:spPr>
        <p:txBody>
          <a:bodyPr spcFirstLastPara="1" wrap="square" lIns="91425" tIns="91425" rIns="91425" bIns="91425" anchor="ctr" anchorCtr="0">
            <a:noAutofit/>
          </a:bodyPr>
          <a:lstStyle/>
          <a:p>
            <a:pPr>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Las estrategias de la UTFPR-CP se desarrollaron en tres etapas (Wright et al., 2000): (1) formulación de estrategias; (2) implementación de la estrategia; y (3) control estratégico para modificar la estrategia según sea necesario; </a:t>
            </a:r>
          </a:p>
          <a:p>
            <a:pPr>
              <a:lnSpc>
                <a:spcPct val="90000"/>
              </a:lnSpc>
              <a:buFont typeface="Wingdings" panose="05000000000000000000" pitchFamily="2" charset="2"/>
              <a:buChar char="ü"/>
            </a:pPr>
            <a:endParaRPr lang="es-ES" sz="1800" dirty="0">
              <a:latin typeface="Calibri" panose="020F0502020204030204" pitchFamily="34" charset="0"/>
              <a:cs typeface="Calibri" panose="020F0502020204030204" pitchFamily="34" charset="0"/>
            </a:endParaRPr>
          </a:p>
          <a:p>
            <a:pPr>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La planificación estratégica, basada en el Modelo SWOT, se construyó de manera participativa y buscó diagnosticar el entorno externo e interno de la Universidad, con el fin de potenciar fortalezas y oportunidades y minimizar debilidades y amenazas; </a:t>
            </a:r>
          </a:p>
          <a:p>
            <a:pPr>
              <a:lnSpc>
                <a:spcPct val="90000"/>
              </a:lnSpc>
              <a:buFont typeface="Wingdings" panose="05000000000000000000" pitchFamily="2" charset="2"/>
              <a:buChar char="ü"/>
            </a:pPr>
            <a:endParaRPr lang="es-ES" sz="1800" dirty="0">
              <a:latin typeface="Calibri" panose="020F0502020204030204" pitchFamily="34" charset="0"/>
              <a:cs typeface="Calibri" panose="020F0502020204030204" pitchFamily="34" charset="0"/>
            </a:endParaRPr>
          </a:p>
          <a:p>
            <a:pPr>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Durante el proceso, las reuniones realizadas desde agosto de 2017 hasta abril de 2018 se dividieron en dos fases: 1) levantamiento de información para elaborar el diagnóstico ambiental y; 2) levantamiento y definición de objetivos y acciones, de acuerdo con lineamientos estratégicos.</a:t>
            </a:r>
            <a:endParaRPr sz="1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63616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4"/>
          <p:cNvSpPr txBox="1">
            <a:spLocks noGrp="1"/>
          </p:cNvSpPr>
          <p:nvPr>
            <p:ph type="title"/>
          </p:nvPr>
        </p:nvSpPr>
        <p:spPr>
          <a:xfrm>
            <a:off x="311700" y="163511"/>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pt-BR" altLang="pt-BR" sz="3200" b="1" dirty="0">
                <a:solidFill>
                  <a:schemeClr val="tx1"/>
                </a:solidFill>
              </a:rPr>
              <a:t>Dimensiones </a:t>
            </a:r>
            <a:r>
              <a:rPr lang="pt-BR" altLang="pt-BR" sz="3200" b="1" dirty="0" err="1">
                <a:solidFill>
                  <a:schemeClr val="tx1"/>
                </a:solidFill>
              </a:rPr>
              <a:t>Estrategicas</a:t>
            </a:r>
            <a:endParaRPr sz="3200" dirty="0"/>
          </a:p>
        </p:txBody>
      </p:sp>
      <p:graphicFrame>
        <p:nvGraphicFramePr>
          <p:cNvPr id="5" name="Objeto 4">
            <a:extLst>
              <a:ext uri="{FF2B5EF4-FFF2-40B4-BE49-F238E27FC236}">
                <a16:creationId xmlns:a16="http://schemas.microsoft.com/office/drawing/2014/main" id="{2136C0AD-ECBE-C28A-1FF2-70F510EE234E}"/>
              </a:ext>
            </a:extLst>
          </p:cNvPr>
          <p:cNvGraphicFramePr>
            <a:graphicFrameLocks noChangeAspect="1"/>
          </p:cNvGraphicFramePr>
          <p:nvPr>
            <p:extLst>
              <p:ext uri="{D42A27DB-BD31-4B8C-83A1-F6EECF244321}">
                <p14:modId xmlns:p14="http://schemas.microsoft.com/office/powerpoint/2010/main" val="2811919583"/>
              </p:ext>
            </p:extLst>
          </p:nvPr>
        </p:nvGraphicFramePr>
        <p:xfrm>
          <a:off x="491331" y="1088708"/>
          <a:ext cx="8161337" cy="4564062"/>
        </p:xfrm>
        <a:graphic>
          <a:graphicData uri="http://schemas.openxmlformats.org/presentationml/2006/ole">
            <mc:AlternateContent xmlns:mc="http://schemas.openxmlformats.org/markup-compatibility/2006">
              <mc:Choice xmlns:v="urn:schemas-microsoft-com:vml" Requires="v">
                <p:oleObj name="Document" r:id="rId3" imgW="6105053" imgH="3431224" progId="Word.Document.12">
                  <p:embed/>
                </p:oleObj>
              </mc:Choice>
              <mc:Fallback>
                <p:oleObj name="Document" r:id="rId3" imgW="6105053" imgH="3431224" progId="Word.Document.12">
                  <p:embed/>
                  <p:pic>
                    <p:nvPicPr>
                      <p:cNvPr id="0" name=""/>
                      <p:cNvPicPr/>
                      <p:nvPr/>
                    </p:nvPicPr>
                    <p:blipFill>
                      <a:blip r:embed="rId4"/>
                      <a:stretch>
                        <a:fillRect/>
                      </a:stretch>
                    </p:blipFill>
                    <p:spPr>
                      <a:xfrm>
                        <a:off x="491331" y="1088708"/>
                        <a:ext cx="8161337" cy="4564062"/>
                      </a:xfrm>
                      <a:prstGeom prst="rect">
                        <a:avLst/>
                      </a:prstGeom>
                    </p:spPr>
                  </p:pic>
                </p:oleObj>
              </mc:Fallback>
            </mc:AlternateContent>
          </a:graphicData>
        </a:graphic>
      </p:graphicFrame>
    </p:spTree>
    <p:extLst>
      <p:ext uri="{BB962C8B-B14F-4D97-AF65-F5344CB8AC3E}">
        <p14:creationId xmlns:p14="http://schemas.microsoft.com/office/powerpoint/2010/main" val="594351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4"/>
          <p:cNvSpPr txBox="1">
            <a:spLocks noGrp="1"/>
          </p:cNvSpPr>
          <p:nvPr>
            <p:ph type="title"/>
          </p:nvPr>
        </p:nvSpPr>
        <p:spPr>
          <a:xfrm>
            <a:off x="0" y="457201"/>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pt-BR" altLang="pt-BR" sz="3200" b="1" dirty="0">
                <a:solidFill>
                  <a:schemeClr val="tx1"/>
                </a:solidFill>
              </a:rPr>
              <a:t>Matriz SWOT</a:t>
            </a:r>
            <a:endParaRPr sz="3200" dirty="0"/>
          </a:p>
        </p:txBody>
      </p:sp>
      <p:pic>
        <p:nvPicPr>
          <p:cNvPr id="4" name="Imagem 3">
            <a:extLst>
              <a:ext uri="{FF2B5EF4-FFF2-40B4-BE49-F238E27FC236}">
                <a16:creationId xmlns:a16="http://schemas.microsoft.com/office/drawing/2014/main" id="{947505BC-1AB6-7959-31F6-EA28F1621E1C}"/>
              </a:ext>
            </a:extLst>
          </p:cNvPr>
          <p:cNvPicPr>
            <a:picLocks noChangeAspect="1"/>
          </p:cNvPicPr>
          <p:nvPr/>
        </p:nvPicPr>
        <p:blipFill>
          <a:blip r:embed="rId3"/>
          <a:stretch>
            <a:fillRect/>
          </a:stretch>
        </p:blipFill>
        <p:spPr>
          <a:xfrm>
            <a:off x="463366" y="1113721"/>
            <a:ext cx="7385954" cy="3435419"/>
          </a:xfrm>
          <a:prstGeom prst="rect">
            <a:avLst/>
          </a:prstGeom>
        </p:spPr>
      </p:pic>
      <p:sp>
        <p:nvSpPr>
          <p:cNvPr id="6" name="CaixaDeTexto 5">
            <a:extLst>
              <a:ext uri="{FF2B5EF4-FFF2-40B4-BE49-F238E27FC236}">
                <a16:creationId xmlns:a16="http://schemas.microsoft.com/office/drawing/2014/main" id="{9856FC37-3813-E669-04A0-A29EF4F2D238}"/>
              </a:ext>
            </a:extLst>
          </p:cNvPr>
          <p:cNvSpPr txBox="1"/>
          <p:nvPr/>
        </p:nvSpPr>
        <p:spPr>
          <a:xfrm>
            <a:off x="5120640" y="1610655"/>
            <a:ext cx="3855720" cy="2419124"/>
          </a:xfrm>
          <a:prstGeom prst="rect">
            <a:avLst/>
          </a:prstGeom>
          <a:noFill/>
        </p:spPr>
        <p:txBody>
          <a:bodyPr wrap="square">
            <a:spAutoFit/>
          </a:bodyPr>
          <a:lstStyle/>
          <a:p>
            <a:pPr>
              <a:lnSpc>
                <a:spcPct val="90000"/>
              </a:lnSpc>
            </a:pPr>
            <a:r>
              <a:rPr lang="es-ES" sz="2400" dirty="0">
                <a:latin typeface="Calibri" panose="020F0502020204030204" pitchFamily="34" charset="0"/>
                <a:cs typeface="Calibri" panose="020F0502020204030204" pitchFamily="34" charset="0"/>
              </a:rPr>
              <a:t>A continuación, presentamos las estrategias UTFPR-CP identificadas en la investigación y que están relacionadas con el PCT, con base en los documentos consultados y analizados:</a:t>
            </a:r>
            <a:endParaRPr lang="pt-BR"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34263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4"/>
          <p:cNvSpPr txBox="1">
            <a:spLocks noGrp="1"/>
          </p:cNvSpPr>
          <p:nvPr>
            <p:ph type="title"/>
          </p:nvPr>
        </p:nvSpPr>
        <p:spPr>
          <a:xfrm>
            <a:off x="53340" y="175261"/>
            <a:ext cx="8930640" cy="572700"/>
          </a:xfrm>
          <a:prstGeom prst="rect">
            <a:avLst/>
          </a:prstGeom>
        </p:spPr>
        <p:txBody>
          <a:bodyPr spcFirstLastPara="1" wrap="square" lIns="91425" tIns="91425" rIns="91425" bIns="91425" anchor="ctr" anchorCtr="0">
            <a:noAutofit/>
          </a:bodyPr>
          <a:lstStyle/>
          <a:p>
            <a:pPr algn="ctr">
              <a:lnSpc>
                <a:spcPct val="115000"/>
              </a:lnSpc>
              <a:spcAft>
                <a:spcPts val="800"/>
              </a:spcAft>
              <a:buNone/>
            </a:pPr>
            <a:r>
              <a:rPr lang="es-ES" sz="2400" b="1" dirty="0"/>
              <a:t>Estrategias de productos y servicios UTFPR-CP para el PCT</a:t>
            </a:r>
            <a:endParaRPr lang="pt-BR" sz="24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2" name="Objeto 11">
            <a:extLst>
              <a:ext uri="{FF2B5EF4-FFF2-40B4-BE49-F238E27FC236}">
                <a16:creationId xmlns:a16="http://schemas.microsoft.com/office/drawing/2014/main" id="{FD9CC852-8314-19EC-B5A9-021F296925C1}"/>
              </a:ext>
            </a:extLst>
          </p:cNvPr>
          <p:cNvGraphicFramePr>
            <a:graphicFrameLocks noChangeAspect="1"/>
          </p:cNvGraphicFramePr>
          <p:nvPr>
            <p:extLst>
              <p:ext uri="{D42A27DB-BD31-4B8C-83A1-F6EECF244321}">
                <p14:modId xmlns:p14="http://schemas.microsoft.com/office/powerpoint/2010/main" val="1434685656"/>
              </p:ext>
            </p:extLst>
          </p:nvPr>
        </p:nvGraphicFramePr>
        <p:xfrm>
          <a:off x="601980" y="650240"/>
          <a:ext cx="8053438" cy="4805680"/>
        </p:xfrm>
        <a:graphic>
          <a:graphicData uri="http://schemas.openxmlformats.org/presentationml/2006/ole">
            <mc:AlternateContent xmlns:mc="http://schemas.openxmlformats.org/markup-compatibility/2006">
              <mc:Choice xmlns:v="urn:schemas-microsoft-com:vml" Requires="v">
                <p:oleObj name="Document" r:id="rId3" imgW="6105053" imgH="3642881" progId="Word.Document.12">
                  <p:embed/>
                </p:oleObj>
              </mc:Choice>
              <mc:Fallback>
                <p:oleObj name="Document" r:id="rId3" imgW="6105053" imgH="3642881" progId="Word.Document.12">
                  <p:embed/>
                  <p:pic>
                    <p:nvPicPr>
                      <p:cNvPr id="0" name=""/>
                      <p:cNvPicPr/>
                      <p:nvPr/>
                    </p:nvPicPr>
                    <p:blipFill>
                      <a:blip r:embed="rId4"/>
                      <a:stretch>
                        <a:fillRect/>
                      </a:stretch>
                    </p:blipFill>
                    <p:spPr>
                      <a:xfrm>
                        <a:off x="601980" y="650240"/>
                        <a:ext cx="8053438" cy="4805680"/>
                      </a:xfrm>
                      <a:prstGeom prst="rect">
                        <a:avLst/>
                      </a:prstGeom>
                    </p:spPr>
                  </p:pic>
                </p:oleObj>
              </mc:Fallback>
            </mc:AlternateContent>
          </a:graphicData>
        </a:graphic>
      </p:graphicFrame>
    </p:spTree>
    <p:extLst>
      <p:ext uri="{BB962C8B-B14F-4D97-AF65-F5344CB8AC3E}">
        <p14:creationId xmlns:p14="http://schemas.microsoft.com/office/powerpoint/2010/main" val="42285237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4"/>
          <p:cNvSpPr txBox="1">
            <a:spLocks noGrp="1"/>
          </p:cNvSpPr>
          <p:nvPr>
            <p:ph type="title"/>
          </p:nvPr>
        </p:nvSpPr>
        <p:spPr>
          <a:xfrm>
            <a:off x="205020" y="76201"/>
            <a:ext cx="8520600" cy="572700"/>
          </a:xfrm>
          <a:prstGeom prst="rect">
            <a:avLst/>
          </a:prstGeom>
        </p:spPr>
        <p:txBody>
          <a:bodyPr spcFirstLastPara="1" wrap="square" lIns="91425" tIns="91425" rIns="91425" bIns="91425" anchor="ctr" anchorCtr="0">
            <a:noAutofit/>
          </a:bodyPr>
          <a:lstStyle/>
          <a:p>
            <a:pPr algn="ctr">
              <a:lnSpc>
                <a:spcPct val="115000"/>
              </a:lnSpc>
              <a:spcAft>
                <a:spcPts val="800"/>
              </a:spcAft>
              <a:buNone/>
            </a:pPr>
            <a:r>
              <a:rPr lang="pt-BR" sz="2400" b="1" kern="100" dirty="0" err="1">
                <a:effectLst/>
                <a:latin typeface="Calibri" panose="020F0502020204030204" pitchFamily="34" charset="0"/>
                <a:ea typeface="Calibri" panose="020F0502020204030204" pitchFamily="34" charset="0"/>
                <a:cs typeface="Times New Roman" panose="02020603050405020304" pitchFamily="18" charset="0"/>
              </a:rPr>
              <a:t>Estrategias</a:t>
            </a:r>
            <a:r>
              <a:rPr lang="pt-BR" sz="2400" b="1" kern="100" dirty="0">
                <a:effectLst/>
                <a:latin typeface="Calibri" panose="020F0502020204030204" pitchFamily="34" charset="0"/>
                <a:ea typeface="Calibri" panose="020F0502020204030204" pitchFamily="34" charset="0"/>
                <a:cs typeface="Times New Roman" panose="02020603050405020304" pitchFamily="18" charset="0"/>
              </a:rPr>
              <a:t> de Mercados da UTFPR-CP para </a:t>
            </a:r>
            <a:r>
              <a:rPr lang="pt-BR" sz="2400" b="1" kern="100" dirty="0" err="1">
                <a:latin typeface="Calibri" panose="020F0502020204030204" pitchFamily="34" charset="0"/>
                <a:ea typeface="Calibri" panose="020F0502020204030204" pitchFamily="34" charset="0"/>
                <a:cs typeface="Times New Roman" panose="02020603050405020304" pitchFamily="18" charset="0"/>
              </a:rPr>
              <a:t>el</a:t>
            </a:r>
            <a:r>
              <a:rPr lang="pt-BR" sz="2400" b="1" kern="100" dirty="0">
                <a:effectLst/>
                <a:latin typeface="Calibri" panose="020F0502020204030204" pitchFamily="34" charset="0"/>
                <a:ea typeface="Calibri" panose="020F0502020204030204" pitchFamily="34" charset="0"/>
                <a:cs typeface="Times New Roman" panose="02020603050405020304" pitchFamily="18" charset="0"/>
              </a:rPr>
              <a:t> PCT</a:t>
            </a:r>
          </a:p>
        </p:txBody>
      </p:sp>
      <p:graphicFrame>
        <p:nvGraphicFramePr>
          <p:cNvPr id="3" name="Objeto 2">
            <a:extLst>
              <a:ext uri="{FF2B5EF4-FFF2-40B4-BE49-F238E27FC236}">
                <a16:creationId xmlns:a16="http://schemas.microsoft.com/office/drawing/2014/main" id="{BD4CF823-D2F8-236F-524F-C0DFC242BC08}"/>
              </a:ext>
            </a:extLst>
          </p:cNvPr>
          <p:cNvGraphicFramePr>
            <a:graphicFrameLocks noChangeAspect="1"/>
          </p:cNvGraphicFramePr>
          <p:nvPr>
            <p:extLst>
              <p:ext uri="{D42A27DB-BD31-4B8C-83A1-F6EECF244321}">
                <p14:modId xmlns:p14="http://schemas.microsoft.com/office/powerpoint/2010/main" val="3159228157"/>
              </p:ext>
            </p:extLst>
          </p:nvPr>
        </p:nvGraphicFramePr>
        <p:xfrm>
          <a:off x="712788" y="544513"/>
          <a:ext cx="7358062" cy="4857750"/>
        </p:xfrm>
        <a:graphic>
          <a:graphicData uri="http://schemas.openxmlformats.org/presentationml/2006/ole">
            <mc:AlternateContent xmlns:mc="http://schemas.openxmlformats.org/markup-compatibility/2006">
              <mc:Choice xmlns:v="urn:schemas-microsoft-com:vml" Requires="v">
                <p:oleObj name="Document" r:id="rId3" imgW="6105053" imgH="4052854" progId="Word.Document.12">
                  <p:embed/>
                </p:oleObj>
              </mc:Choice>
              <mc:Fallback>
                <p:oleObj name="Document" r:id="rId3" imgW="6105053" imgH="4052854" progId="Word.Document.12">
                  <p:embed/>
                  <p:pic>
                    <p:nvPicPr>
                      <p:cNvPr id="0" name=""/>
                      <p:cNvPicPr/>
                      <p:nvPr/>
                    </p:nvPicPr>
                    <p:blipFill>
                      <a:blip r:embed="rId4"/>
                      <a:stretch>
                        <a:fillRect/>
                      </a:stretch>
                    </p:blipFill>
                    <p:spPr>
                      <a:xfrm>
                        <a:off x="712788" y="544513"/>
                        <a:ext cx="7358062" cy="4857750"/>
                      </a:xfrm>
                      <a:prstGeom prst="rect">
                        <a:avLst/>
                      </a:prstGeom>
                    </p:spPr>
                  </p:pic>
                </p:oleObj>
              </mc:Fallback>
            </mc:AlternateContent>
          </a:graphicData>
        </a:graphic>
      </p:graphicFrame>
    </p:spTree>
    <p:extLst>
      <p:ext uri="{BB962C8B-B14F-4D97-AF65-F5344CB8AC3E}">
        <p14:creationId xmlns:p14="http://schemas.microsoft.com/office/powerpoint/2010/main" val="23656938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4"/>
          <p:cNvSpPr txBox="1">
            <a:spLocks noGrp="1"/>
          </p:cNvSpPr>
          <p:nvPr>
            <p:ph type="title"/>
          </p:nvPr>
        </p:nvSpPr>
        <p:spPr>
          <a:xfrm>
            <a:off x="205020" y="-45719"/>
            <a:ext cx="8520600" cy="572700"/>
          </a:xfrm>
          <a:prstGeom prst="rect">
            <a:avLst/>
          </a:prstGeom>
        </p:spPr>
        <p:txBody>
          <a:bodyPr spcFirstLastPara="1" wrap="square" lIns="91425" tIns="91425" rIns="91425" bIns="91425" anchor="ctr" anchorCtr="0">
            <a:noAutofit/>
          </a:bodyPr>
          <a:lstStyle/>
          <a:p>
            <a:pPr algn="ctr">
              <a:lnSpc>
                <a:spcPct val="115000"/>
              </a:lnSpc>
              <a:spcAft>
                <a:spcPts val="800"/>
              </a:spcAft>
              <a:buNone/>
            </a:pPr>
            <a:r>
              <a:rPr lang="pt-BR" sz="2400" b="1" kern="100" dirty="0" err="1">
                <a:effectLst/>
                <a:latin typeface="Calibri" panose="020F0502020204030204" pitchFamily="34" charset="0"/>
                <a:ea typeface="Calibri" panose="020F0502020204030204" pitchFamily="34" charset="0"/>
                <a:cs typeface="Times New Roman" panose="02020603050405020304" pitchFamily="18" charset="0"/>
              </a:rPr>
              <a:t>Estrategias</a:t>
            </a:r>
            <a:r>
              <a:rPr lang="pt-BR" sz="2400" b="1" kern="100" dirty="0">
                <a:effectLst/>
                <a:latin typeface="Calibri" panose="020F0502020204030204" pitchFamily="34" charset="0"/>
                <a:ea typeface="Calibri" panose="020F0502020204030204" pitchFamily="34" charset="0"/>
                <a:cs typeface="Times New Roman" panose="02020603050405020304" pitchFamily="18" charset="0"/>
              </a:rPr>
              <a:t> de Recursos da UTFPR-CP para </a:t>
            </a:r>
            <a:r>
              <a:rPr lang="pt-BR" sz="2400" b="1" kern="100" dirty="0" err="1">
                <a:effectLst/>
                <a:latin typeface="Calibri" panose="020F0502020204030204" pitchFamily="34" charset="0"/>
                <a:ea typeface="Calibri" panose="020F0502020204030204" pitchFamily="34" charset="0"/>
                <a:cs typeface="Times New Roman" panose="02020603050405020304" pitchFamily="18" charset="0"/>
              </a:rPr>
              <a:t>el</a:t>
            </a:r>
            <a:r>
              <a:rPr lang="pt-BR" sz="2400" b="1" kern="100" dirty="0">
                <a:effectLst/>
                <a:latin typeface="Calibri" panose="020F0502020204030204" pitchFamily="34" charset="0"/>
                <a:ea typeface="Calibri" panose="020F0502020204030204" pitchFamily="34" charset="0"/>
                <a:cs typeface="Times New Roman" panose="02020603050405020304" pitchFamily="18" charset="0"/>
              </a:rPr>
              <a:t> PCT</a:t>
            </a:r>
          </a:p>
        </p:txBody>
      </p:sp>
      <p:graphicFrame>
        <p:nvGraphicFramePr>
          <p:cNvPr id="4" name="Objeto 3">
            <a:extLst>
              <a:ext uri="{FF2B5EF4-FFF2-40B4-BE49-F238E27FC236}">
                <a16:creationId xmlns:a16="http://schemas.microsoft.com/office/drawing/2014/main" id="{9ECDA267-2CA7-CC1E-DB44-FEC6B170EE90}"/>
              </a:ext>
            </a:extLst>
          </p:cNvPr>
          <p:cNvGraphicFramePr>
            <a:graphicFrameLocks noChangeAspect="1"/>
          </p:cNvGraphicFramePr>
          <p:nvPr>
            <p:extLst>
              <p:ext uri="{D42A27DB-BD31-4B8C-83A1-F6EECF244321}">
                <p14:modId xmlns:p14="http://schemas.microsoft.com/office/powerpoint/2010/main" val="4270769912"/>
              </p:ext>
            </p:extLst>
          </p:nvPr>
        </p:nvGraphicFramePr>
        <p:xfrm>
          <a:off x="781050" y="442278"/>
          <a:ext cx="7368540" cy="4898949"/>
        </p:xfrm>
        <a:graphic>
          <a:graphicData uri="http://schemas.openxmlformats.org/presentationml/2006/ole">
            <mc:AlternateContent xmlns:mc="http://schemas.openxmlformats.org/markup-compatibility/2006">
              <mc:Choice xmlns:v="urn:schemas-microsoft-com:vml" Requires="v">
                <p:oleObj name="Document" r:id="rId3" imgW="6105053" imgH="4059344" progId="Word.Document.12">
                  <p:embed/>
                </p:oleObj>
              </mc:Choice>
              <mc:Fallback>
                <p:oleObj name="Document" r:id="rId3" imgW="6105053" imgH="4059344" progId="Word.Document.12">
                  <p:embed/>
                  <p:pic>
                    <p:nvPicPr>
                      <p:cNvPr id="0" name=""/>
                      <p:cNvPicPr/>
                      <p:nvPr/>
                    </p:nvPicPr>
                    <p:blipFill>
                      <a:blip r:embed="rId4"/>
                      <a:stretch>
                        <a:fillRect/>
                      </a:stretch>
                    </p:blipFill>
                    <p:spPr>
                      <a:xfrm>
                        <a:off x="781050" y="442278"/>
                        <a:ext cx="7368540" cy="4898949"/>
                      </a:xfrm>
                      <a:prstGeom prst="rect">
                        <a:avLst/>
                      </a:prstGeom>
                    </p:spPr>
                  </p:pic>
                </p:oleObj>
              </mc:Fallback>
            </mc:AlternateContent>
          </a:graphicData>
        </a:graphic>
      </p:graphicFrame>
    </p:spTree>
    <p:extLst>
      <p:ext uri="{BB962C8B-B14F-4D97-AF65-F5344CB8AC3E}">
        <p14:creationId xmlns:p14="http://schemas.microsoft.com/office/powerpoint/2010/main" val="3296514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4"/>
          <p:cNvSpPr txBox="1">
            <a:spLocks noGrp="1"/>
          </p:cNvSpPr>
          <p:nvPr>
            <p:ph type="title"/>
          </p:nvPr>
        </p:nvSpPr>
        <p:spPr>
          <a:xfrm>
            <a:off x="174540" y="-60960"/>
            <a:ext cx="8520600" cy="572700"/>
          </a:xfrm>
          <a:prstGeom prst="rect">
            <a:avLst/>
          </a:prstGeom>
        </p:spPr>
        <p:txBody>
          <a:bodyPr spcFirstLastPara="1" wrap="square" lIns="91425" tIns="91425" rIns="91425" bIns="91425" anchor="ctr" anchorCtr="0">
            <a:noAutofit/>
          </a:bodyPr>
          <a:lstStyle/>
          <a:p>
            <a:pPr algn="ctr">
              <a:lnSpc>
                <a:spcPct val="115000"/>
              </a:lnSpc>
              <a:spcAft>
                <a:spcPts val="800"/>
              </a:spcAft>
              <a:buNone/>
            </a:pPr>
            <a:r>
              <a:rPr lang="es-ES" sz="2000" b="1" dirty="0">
                <a:latin typeface="Calibri" panose="020F0502020204030204" pitchFamily="34" charset="0"/>
                <a:cs typeface="Calibri" panose="020F0502020204030204" pitchFamily="34" charset="0"/>
              </a:rPr>
              <a:t>Nivel de la UTFPR-CP en las Dimensiones de la Universidad Emprendedora</a:t>
            </a:r>
            <a:endParaRPr lang="pt-BR" sz="2000" b="1" kern="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5" name="CaixaDeTexto 4">
            <a:extLst>
              <a:ext uri="{FF2B5EF4-FFF2-40B4-BE49-F238E27FC236}">
                <a16:creationId xmlns:a16="http://schemas.microsoft.com/office/drawing/2014/main" id="{612FDCE4-33D7-AD6F-235D-6F807C5A0E7F}"/>
              </a:ext>
            </a:extLst>
          </p:cNvPr>
          <p:cNvSpPr txBox="1"/>
          <p:nvPr/>
        </p:nvSpPr>
        <p:spPr>
          <a:xfrm>
            <a:off x="7231063" y="4605040"/>
            <a:ext cx="1394460" cy="307777"/>
          </a:xfrm>
          <a:prstGeom prst="rect">
            <a:avLst/>
          </a:prstGeom>
          <a:noFill/>
        </p:spPr>
        <p:txBody>
          <a:bodyPr wrap="square" rtlCol="0">
            <a:spAutoFit/>
          </a:bodyPr>
          <a:lstStyle/>
          <a:p>
            <a:r>
              <a:rPr lang="pt-BR" dirty="0"/>
              <a:t>(Clark, 2006)</a:t>
            </a:r>
          </a:p>
        </p:txBody>
      </p:sp>
      <p:graphicFrame>
        <p:nvGraphicFramePr>
          <p:cNvPr id="14" name="Objeto 13">
            <a:extLst>
              <a:ext uri="{FF2B5EF4-FFF2-40B4-BE49-F238E27FC236}">
                <a16:creationId xmlns:a16="http://schemas.microsoft.com/office/drawing/2014/main" id="{1572613B-0597-0AA3-9A7C-6784FA5D16DB}"/>
              </a:ext>
            </a:extLst>
          </p:cNvPr>
          <p:cNvGraphicFramePr>
            <a:graphicFrameLocks noChangeAspect="1"/>
          </p:cNvGraphicFramePr>
          <p:nvPr>
            <p:extLst>
              <p:ext uri="{D42A27DB-BD31-4B8C-83A1-F6EECF244321}">
                <p14:modId xmlns:p14="http://schemas.microsoft.com/office/powerpoint/2010/main" val="3426048239"/>
              </p:ext>
            </p:extLst>
          </p:nvPr>
        </p:nvGraphicFramePr>
        <p:xfrm>
          <a:off x="1249363" y="334963"/>
          <a:ext cx="5981700" cy="5100637"/>
        </p:xfrm>
        <a:graphic>
          <a:graphicData uri="http://schemas.openxmlformats.org/presentationml/2006/ole">
            <mc:AlternateContent xmlns:mc="http://schemas.openxmlformats.org/markup-compatibility/2006">
              <mc:Choice xmlns:v="urn:schemas-microsoft-com:vml" Requires="v">
                <p:oleObj name="Document" r:id="rId3" imgW="6105053" imgH="5227965" progId="Word.Document.12">
                  <p:embed/>
                </p:oleObj>
              </mc:Choice>
              <mc:Fallback>
                <p:oleObj name="Document" r:id="rId3" imgW="6105053" imgH="5227965" progId="Word.Document.12">
                  <p:embed/>
                  <p:pic>
                    <p:nvPicPr>
                      <p:cNvPr id="0" name=""/>
                      <p:cNvPicPr/>
                      <p:nvPr/>
                    </p:nvPicPr>
                    <p:blipFill>
                      <a:blip r:embed="rId4"/>
                      <a:stretch>
                        <a:fillRect/>
                      </a:stretch>
                    </p:blipFill>
                    <p:spPr>
                      <a:xfrm>
                        <a:off x="1249363" y="334963"/>
                        <a:ext cx="5981700" cy="5100637"/>
                      </a:xfrm>
                      <a:prstGeom prst="rect">
                        <a:avLst/>
                      </a:prstGeom>
                    </p:spPr>
                  </p:pic>
                </p:oleObj>
              </mc:Fallback>
            </mc:AlternateContent>
          </a:graphicData>
        </a:graphic>
      </p:graphicFrame>
    </p:spTree>
    <p:extLst>
      <p:ext uri="{BB962C8B-B14F-4D97-AF65-F5344CB8AC3E}">
        <p14:creationId xmlns:p14="http://schemas.microsoft.com/office/powerpoint/2010/main" val="26576504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4"/>
          <p:cNvSpPr txBox="1">
            <a:spLocks noGrp="1"/>
          </p:cNvSpPr>
          <p:nvPr>
            <p:ph type="title"/>
          </p:nvPr>
        </p:nvSpPr>
        <p:spPr>
          <a:xfrm>
            <a:off x="311700" y="91441"/>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pt-BR" altLang="pt-BR" sz="3200" b="1" dirty="0" err="1">
                <a:solidFill>
                  <a:schemeClr val="tx1"/>
                </a:solidFill>
              </a:rPr>
              <a:t>Conclusiones</a:t>
            </a:r>
            <a:endParaRPr sz="3200" dirty="0"/>
          </a:p>
        </p:txBody>
      </p:sp>
      <p:sp>
        <p:nvSpPr>
          <p:cNvPr id="59" name="Google Shape;59;p14"/>
          <p:cNvSpPr txBox="1">
            <a:spLocks noGrp="1"/>
          </p:cNvSpPr>
          <p:nvPr>
            <p:ph type="body" idx="1"/>
          </p:nvPr>
        </p:nvSpPr>
        <p:spPr>
          <a:xfrm>
            <a:off x="175980" y="739139"/>
            <a:ext cx="8656320" cy="4312920"/>
          </a:xfrm>
          <a:prstGeom prst="rect">
            <a:avLst/>
          </a:prstGeom>
        </p:spPr>
        <p:txBody>
          <a:bodyPr spcFirstLastPara="1" wrap="square" lIns="91425" tIns="91425" rIns="91425" bIns="91425" anchor="ctr" anchorCtr="0">
            <a:noAutofit/>
          </a:bodyPr>
          <a:lstStyle/>
          <a:p>
            <a:pPr>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Las estrategias adoptadas por la UTFPR-CP han creado un ambiente más propicio para su desarrollo como universidad emprendedora; </a:t>
            </a:r>
          </a:p>
          <a:p>
            <a:pPr>
              <a:lnSpc>
                <a:spcPct val="90000"/>
              </a:lnSpc>
              <a:buFont typeface="Wingdings" panose="05000000000000000000" pitchFamily="2" charset="2"/>
              <a:buChar char="ü"/>
            </a:pPr>
            <a:endParaRPr lang="es-ES" sz="1800" dirty="0">
              <a:latin typeface="Calibri" panose="020F0502020204030204" pitchFamily="34" charset="0"/>
              <a:cs typeface="Calibri" panose="020F0502020204030204" pitchFamily="34" charset="0"/>
            </a:endParaRPr>
          </a:p>
          <a:p>
            <a:pPr>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Sin embargo, la continuidad de este plan estratégico y la prospectiva de nuevas acciones estratégicas, con este propósito, es fundamental para el mantenimiento de este contexto fértil y su consecuente institucionalización; </a:t>
            </a:r>
          </a:p>
          <a:p>
            <a:pPr>
              <a:lnSpc>
                <a:spcPct val="90000"/>
              </a:lnSpc>
              <a:buFont typeface="Wingdings" panose="05000000000000000000" pitchFamily="2" charset="2"/>
              <a:buChar char="ü"/>
            </a:pPr>
            <a:endParaRPr lang="es-ES" sz="1800" dirty="0">
              <a:latin typeface="Calibri" panose="020F0502020204030204" pitchFamily="34" charset="0"/>
              <a:cs typeface="Calibri" panose="020F0502020204030204" pitchFamily="34" charset="0"/>
            </a:endParaRPr>
          </a:p>
          <a:p>
            <a:pPr>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El modelo teórico propuesto basado en la escuela de posicionamiento, desglosando las estrategias en categorías de productos y servicios, mercados y recursos, resultó efectivo; </a:t>
            </a:r>
          </a:p>
          <a:p>
            <a:pPr>
              <a:lnSpc>
                <a:spcPct val="90000"/>
              </a:lnSpc>
              <a:buFont typeface="Wingdings" panose="05000000000000000000" pitchFamily="2" charset="2"/>
              <a:buChar char="ü"/>
            </a:pPr>
            <a:endParaRPr lang="es-ES" sz="1800" dirty="0">
              <a:latin typeface="Calibri" panose="020F0502020204030204" pitchFamily="34" charset="0"/>
              <a:cs typeface="Calibri" panose="020F0502020204030204" pitchFamily="34" charset="0"/>
            </a:endParaRPr>
          </a:p>
          <a:p>
            <a:pPr>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La identificación de estrategias permitió visualizar cómo se puede lograr el objetivo de implementar el PCT, brindando aportes relevantes; </a:t>
            </a:r>
          </a:p>
          <a:p>
            <a:pPr>
              <a:lnSpc>
                <a:spcPct val="90000"/>
              </a:lnSpc>
              <a:buFont typeface="Wingdings" panose="05000000000000000000" pitchFamily="2" charset="2"/>
              <a:buChar char="ü"/>
            </a:pPr>
            <a:endParaRPr lang="es-ES" sz="1800" dirty="0">
              <a:latin typeface="Calibri" panose="020F0502020204030204" pitchFamily="34" charset="0"/>
              <a:cs typeface="Calibri" panose="020F0502020204030204" pitchFamily="34" charset="0"/>
            </a:endParaRPr>
          </a:p>
          <a:p>
            <a:pPr>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Aporte teórico al proporcionar un modelo basado en teorías sobre estrategia. La aplicación de este modelo proporciona una contribución práctica al demostrar su aplicación que puede ser utilizada por otras instituciones similares.</a:t>
            </a:r>
          </a:p>
        </p:txBody>
      </p:sp>
    </p:spTree>
    <p:extLst>
      <p:ext uri="{BB962C8B-B14F-4D97-AF65-F5344CB8AC3E}">
        <p14:creationId xmlns:p14="http://schemas.microsoft.com/office/powerpoint/2010/main" val="29099916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4"/>
          <p:cNvSpPr txBox="1">
            <a:spLocks noGrp="1"/>
          </p:cNvSpPr>
          <p:nvPr>
            <p:ph type="title"/>
          </p:nvPr>
        </p:nvSpPr>
        <p:spPr>
          <a:xfrm>
            <a:off x="311700" y="91441"/>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pt-BR" altLang="pt-BR" sz="3200" b="1" dirty="0" err="1">
                <a:solidFill>
                  <a:schemeClr val="tx1"/>
                </a:solidFill>
              </a:rPr>
              <a:t>Bibliografía</a:t>
            </a:r>
            <a:endParaRPr sz="3200" dirty="0"/>
          </a:p>
        </p:txBody>
      </p:sp>
      <p:sp>
        <p:nvSpPr>
          <p:cNvPr id="59" name="Google Shape;59;p14"/>
          <p:cNvSpPr txBox="1">
            <a:spLocks noGrp="1"/>
          </p:cNvSpPr>
          <p:nvPr>
            <p:ph type="body" idx="1"/>
          </p:nvPr>
        </p:nvSpPr>
        <p:spPr>
          <a:xfrm>
            <a:off x="175980" y="739139"/>
            <a:ext cx="8747040" cy="4312920"/>
          </a:xfrm>
          <a:prstGeom prst="rect">
            <a:avLst/>
          </a:prstGeom>
        </p:spPr>
        <p:txBody>
          <a:bodyPr spcFirstLastPara="1" wrap="square" lIns="91425" tIns="91425" rIns="91425" bIns="91425" anchor="ctr" anchorCtr="0">
            <a:noAutofit/>
          </a:bodyPr>
          <a:lstStyle/>
          <a:p>
            <a:pPr marL="139700" indent="0">
              <a:lnSpc>
                <a:spcPct val="90000"/>
              </a:lnSpc>
              <a:buNone/>
            </a:pPr>
            <a:r>
              <a:rPr lang="pt-BR" sz="1200" kern="100" dirty="0">
                <a:effectLst/>
                <a:latin typeface="+mj-lt"/>
                <a:ea typeface="Calibri" panose="020F0502020204030204" pitchFamily="34" charset="0"/>
                <a:cs typeface="Calibri" panose="020F0502020204030204" pitchFamily="34" charset="0"/>
              </a:rPr>
              <a:t>Andrews, K. R. (1971). </a:t>
            </a:r>
            <a:r>
              <a:rPr lang="pt-BR" sz="1200" i="1" kern="100" dirty="0">
                <a:effectLst/>
                <a:latin typeface="+mj-lt"/>
                <a:ea typeface="Calibri" panose="020F0502020204030204" pitchFamily="34" charset="0"/>
                <a:cs typeface="Calibri" panose="020F0502020204030204" pitchFamily="34" charset="0"/>
              </a:rPr>
              <a:t>The </a:t>
            </a:r>
            <a:r>
              <a:rPr lang="pt-BR" sz="1200" i="1" kern="100" dirty="0" err="1">
                <a:effectLst/>
                <a:latin typeface="+mj-lt"/>
                <a:ea typeface="Calibri" panose="020F0502020204030204" pitchFamily="34" charset="0"/>
                <a:cs typeface="Calibri" panose="020F0502020204030204" pitchFamily="34" charset="0"/>
              </a:rPr>
              <a:t>concept</a:t>
            </a:r>
            <a:r>
              <a:rPr lang="pt-BR" sz="1200" i="1" kern="100" dirty="0">
                <a:effectLst/>
                <a:latin typeface="+mj-lt"/>
                <a:ea typeface="Calibri" panose="020F0502020204030204" pitchFamily="34" charset="0"/>
                <a:cs typeface="Calibri" panose="020F0502020204030204" pitchFamily="34" charset="0"/>
              </a:rPr>
              <a:t> </a:t>
            </a:r>
            <a:r>
              <a:rPr lang="pt-BR" sz="1200" i="1" kern="100" dirty="0" err="1">
                <a:effectLst/>
                <a:latin typeface="+mj-lt"/>
                <a:ea typeface="Calibri" panose="020F0502020204030204" pitchFamily="34" charset="0"/>
                <a:cs typeface="Calibri" panose="020F0502020204030204" pitchFamily="34" charset="0"/>
              </a:rPr>
              <a:t>of</a:t>
            </a:r>
            <a:r>
              <a:rPr lang="pt-BR" sz="1200" i="1" kern="100" dirty="0">
                <a:effectLst/>
                <a:latin typeface="+mj-lt"/>
                <a:ea typeface="Calibri" panose="020F0502020204030204" pitchFamily="34" charset="0"/>
                <a:cs typeface="Calibri" panose="020F0502020204030204" pitchFamily="34" charset="0"/>
              </a:rPr>
              <a:t> </a:t>
            </a:r>
            <a:r>
              <a:rPr lang="pt-BR" sz="1200" i="1" kern="100" dirty="0" err="1">
                <a:effectLst/>
                <a:latin typeface="+mj-lt"/>
                <a:ea typeface="Calibri" panose="020F0502020204030204" pitchFamily="34" charset="0"/>
                <a:cs typeface="Calibri" panose="020F0502020204030204" pitchFamily="34" charset="0"/>
              </a:rPr>
              <a:t>corporate</a:t>
            </a:r>
            <a:r>
              <a:rPr lang="pt-BR" sz="1200" i="1" kern="100" dirty="0">
                <a:effectLst/>
                <a:latin typeface="+mj-lt"/>
                <a:ea typeface="Calibri" panose="020F0502020204030204" pitchFamily="34" charset="0"/>
                <a:cs typeface="Calibri" panose="020F0502020204030204" pitchFamily="34" charset="0"/>
              </a:rPr>
              <a:t> </a:t>
            </a:r>
            <a:r>
              <a:rPr lang="pt-BR" sz="1200" i="1" kern="100" dirty="0" err="1">
                <a:effectLst/>
                <a:latin typeface="+mj-lt"/>
                <a:ea typeface="Calibri" panose="020F0502020204030204" pitchFamily="34" charset="0"/>
                <a:cs typeface="Calibri" panose="020F0502020204030204" pitchFamily="34" charset="0"/>
              </a:rPr>
              <a:t>strategy</a:t>
            </a:r>
            <a:r>
              <a:rPr lang="pt-BR" sz="1200" kern="100" dirty="0">
                <a:effectLst/>
                <a:latin typeface="+mj-lt"/>
                <a:ea typeface="Calibri" panose="020F0502020204030204" pitchFamily="34" charset="0"/>
                <a:cs typeface="Calibri" panose="020F0502020204030204" pitchFamily="34" charset="0"/>
              </a:rPr>
              <a:t>. </a:t>
            </a:r>
            <a:r>
              <a:rPr lang="pt-BR" sz="1200" kern="100" dirty="0" err="1">
                <a:effectLst/>
                <a:latin typeface="+mj-lt"/>
                <a:ea typeface="Calibri" panose="020F0502020204030204" pitchFamily="34" charset="0"/>
                <a:cs typeface="Calibri" panose="020F0502020204030204" pitchFamily="34" charset="0"/>
              </a:rPr>
              <a:t>Homewood</a:t>
            </a:r>
            <a:r>
              <a:rPr lang="pt-BR" sz="1200" kern="100" dirty="0">
                <a:effectLst/>
                <a:latin typeface="+mj-lt"/>
                <a:ea typeface="Calibri" panose="020F0502020204030204" pitchFamily="34" charset="0"/>
                <a:cs typeface="Calibri" panose="020F0502020204030204" pitchFamily="34" charset="0"/>
              </a:rPr>
              <a:t>, IL: Dow Jones-Irwin.</a:t>
            </a:r>
            <a:endParaRPr lang="pt-BR" sz="1200" kern="100" dirty="0">
              <a:effectLst/>
              <a:latin typeface="+mj-lt"/>
              <a:ea typeface="Calibri" panose="020F0502020204030204" pitchFamily="34" charset="0"/>
              <a:cs typeface="Times New Roman" panose="02020603050405020304" pitchFamily="18" charset="0"/>
            </a:endParaRPr>
          </a:p>
          <a:p>
            <a:pPr marL="139700" indent="0">
              <a:lnSpc>
                <a:spcPct val="90000"/>
              </a:lnSpc>
              <a:buNone/>
            </a:pPr>
            <a:r>
              <a:rPr lang="pt-BR" sz="1200" dirty="0">
                <a:solidFill>
                  <a:srgbClr val="000000"/>
                </a:solidFill>
                <a:effectLst/>
                <a:latin typeface="+mj-lt"/>
                <a:ea typeface="Batang" panose="02030600000101010101" pitchFamily="18" charset="-127"/>
                <a:cs typeface="Times New Roman" panose="02020603050405020304" pitchFamily="18" charset="0"/>
              </a:rPr>
              <a:t>Bardin, L. (1977). </a:t>
            </a:r>
            <a:r>
              <a:rPr lang="pt-BR" sz="1200" i="1" dirty="0">
                <a:solidFill>
                  <a:srgbClr val="000000"/>
                </a:solidFill>
                <a:effectLst/>
                <a:latin typeface="+mj-lt"/>
                <a:ea typeface="Batang" panose="02030600000101010101" pitchFamily="18" charset="-127"/>
                <a:cs typeface="Times New Roman" panose="02020603050405020304" pitchFamily="18" charset="0"/>
              </a:rPr>
              <a:t>Análise de conteúdo</a:t>
            </a:r>
            <a:r>
              <a:rPr lang="pt-BR" sz="1200" dirty="0">
                <a:solidFill>
                  <a:srgbClr val="000000"/>
                </a:solidFill>
                <a:effectLst/>
                <a:latin typeface="+mj-lt"/>
                <a:ea typeface="Batang" panose="02030600000101010101" pitchFamily="18" charset="-127"/>
                <a:cs typeface="Times New Roman" panose="02020603050405020304" pitchFamily="18" charset="0"/>
              </a:rPr>
              <a:t>. Lisboa: Edições 70.</a:t>
            </a:r>
          </a:p>
          <a:p>
            <a:pPr marL="139700" indent="0">
              <a:lnSpc>
                <a:spcPct val="90000"/>
              </a:lnSpc>
              <a:buNone/>
            </a:pPr>
            <a:r>
              <a:rPr lang="pt-BR" sz="1200" dirty="0">
                <a:effectLst/>
                <a:latin typeface="+mj-lt"/>
                <a:ea typeface="Calibri" panose="020F0502020204030204" pitchFamily="34" charset="0"/>
              </a:rPr>
              <a:t>Carvalho, C. H. A. D. (2013). A mercantilização da educação superior brasileira e as estratégias de mercado das instituições lucrativas. </a:t>
            </a:r>
            <a:r>
              <a:rPr lang="pt-BR" sz="1200" i="1" dirty="0">
                <a:effectLst/>
                <a:latin typeface="+mj-lt"/>
                <a:ea typeface="Calibri" panose="020F0502020204030204" pitchFamily="34" charset="0"/>
              </a:rPr>
              <a:t>Revista Brasileira de Educação</a:t>
            </a:r>
            <a:r>
              <a:rPr lang="pt-BR" sz="1200" dirty="0">
                <a:effectLst/>
                <a:latin typeface="+mj-lt"/>
                <a:ea typeface="Calibri" panose="020F0502020204030204" pitchFamily="34" charset="0"/>
              </a:rPr>
              <a:t>, </a:t>
            </a:r>
            <a:r>
              <a:rPr lang="pt-BR" sz="1200" i="1" dirty="0">
                <a:effectLst/>
                <a:latin typeface="+mj-lt"/>
                <a:ea typeface="Calibri" panose="020F0502020204030204" pitchFamily="34" charset="0"/>
              </a:rPr>
              <a:t>18</a:t>
            </a:r>
            <a:r>
              <a:rPr lang="pt-BR" sz="1200" dirty="0">
                <a:effectLst/>
                <a:latin typeface="+mj-lt"/>
                <a:ea typeface="Calibri" panose="020F0502020204030204" pitchFamily="34" charset="0"/>
              </a:rPr>
              <a:t>, 761-776</a:t>
            </a:r>
            <a:endParaRPr lang="pt-BR" sz="1200" dirty="0">
              <a:latin typeface="+mj-lt"/>
              <a:ea typeface="Batang" panose="02030600000101010101" pitchFamily="18" charset="-127"/>
              <a:cs typeface="Times New Roman" panose="02020603050405020304" pitchFamily="18" charset="0"/>
            </a:endParaRPr>
          </a:p>
          <a:p>
            <a:pPr marL="139700" indent="0">
              <a:lnSpc>
                <a:spcPct val="90000"/>
              </a:lnSpc>
              <a:buNone/>
            </a:pPr>
            <a:r>
              <a:rPr lang="pt-BR" sz="1200" dirty="0">
                <a:solidFill>
                  <a:srgbClr val="000000"/>
                </a:solidFill>
                <a:effectLst/>
                <a:latin typeface="+mj-lt"/>
                <a:ea typeface="Calibri" panose="020F0502020204030204" pitchFamily="34" charset="0"/>
              </a:rPr>
              <a:t>Casado, F. L., </a:t>
            </a:r>
            <a:r>
              <a:rPr lang="pt-BR" sz="1200" dirty="0" err="1">
                <a:solidFill>
                  <a:srgbClr val="000000"/>
                </a:solidFill>
                <a:effectLst/>
                <a:latin typeface="+mj-lt"/>
                <a:ea typeface="Calibri" panose="020F0502020204030204" pitchFamily="34" charset="0"/>
              </a:rPr>
              <a:t>Siluk</a:t>
            </a:r>
            <a:r>
              <a:rPr lang="pt-BR" sz="1200" dirty="0">
                <a:solidFill>
                  <a:srgbClr val="000000"/>
                </a:solidFill>
                <a:effectLst/>
                <a:latin typeface="+mj-lt"/>
                <a:ea typeface="Calibri" panose="020F0502020204030204" pitchFamily="34" charset="0"/>
              </a:rPr>
              <a:t>, J. C. M., &amp; Zampieri, N. L. V. (2012). Universidade empreendedora e desenvolvimento regional sustentável: proposta de um modelo </a:t>
            </a:r>
            <a:r>
              <a:rPr lang="pt-BR" sz="1200" i="1" dirty="0">
                <a:solidFill>
                  <a:srgbClr val="000000"/>
                </a:solidFill>
                <a:effectLst/>
                <a:latin typeface="+mj-lt"/>
                <a:ea typeface="Calibri" panose="020F0502020204030204" pitchFamily="34" charset="0"/>
              </a:rPr>
              <a:t>Revista de Administração da Universidade Federal de Santa Maria, 5</a:t>
            </a:r>
            <a:r>
              <a:rPr lang="pt-BR" sz="1200" dirty="0">
                <a:solidFill>
                  <a:srgbClr val="000000"/>
                </a:solidFill>
                <a:effectLst/>
                <a:latin typeface="+mj-lt"/>
                <a:ea typeface="Calibri" panose="020F0502020204030204" pitchFamily="34" charset="0"/>
              </a:rPr>
              <a:t>, 633-649</a:t>
            </a:r>
          </a:p>
          <a:p>
            <a:pPr marL="139700" indent="0">
              <a:lnSpc>
                <a:spcPct val="90000"/>
              </a:lnSpc>
              <a:buNone/>
            </a:pPr>
            <a:r>
              <a:rPr lang="en-US" sz="1200" dirty="0">
                <a:effectLst/>
                <a:latin typeface="+mj-lt"/>
                <a:ea typeface="Batang" panose="02030600000101010101" pitchFamily="18" charset="-127"/>
                <a:cs typeface="Times New Roman" panose="02020603050405020304" pitchFamily="18" charset="0"/>
              </a:rPr>
              <a:t>Clark, B. R. (2006). Pursuing the entrepreneurial university. In J. L. N. </a:t>
            </a:r>
            <a:r>
              <a:rPr lang="en-US" sz="1200" dirty="0" err="1">
                <a:effectLst/>
                <a:latin typeface="+mj-lt"/>
                <a:ea typeface="Batang" panose="02030600000101010101" pitchFamily="18" charset="-127"/>
                <a:cs typeface="Times New Roman" panose="02020603050405020304" pitchFamily="18" charset="0"/>
              </a:rPr>
              <a:t>Audy</a:t>
            </a:r>
            <a:r>
              <a:rPr lang="en-US" sz="1200" dirty="0">
                <a:effectLst/>
                <a:latin typeface="+mj-lt"/>
                <a:ea typeface="Batang" panose="02030600000101010101" pitchFamily="18" charset="-127"/>
                <a:cs typeface="Times New Roman" panose="02020603050405020304" pitchFamily="18" charset="0"/>
              </a:rPr>
              <a:t> &amp; M. C. Morosini (Orgs.). </a:t>
            </a:r>
            <a:r>
              <a:rPr lang="en-US" sz="1200" i="1" dirty="0" err="1">
                <a:effectLst/>
                <a:latin typeface="+mj-lt"/>
                <a:ea typeface="Batang" panose="02030600000101010101" pitchFamily="18" charset="-127"/>
                <a:cs typeface="Times New Roman" panose="02020603050405020304" pitchFamily="18" charset="0"/>
              </a:rPr>
              <a:t>Inovação</a:t>
            </a:r>
            <a:r>
              <a:rPr lang="en-US" sz="1200" i="1" dirty="0">
                <a:effectLst/>
                <a:latin typeface="+mj-lt"/>
                <a:ea typeface="Batang" panose="02030600000101010101" pitchFamily="18" charset="-127"/>
                <a:cs typeface="Times New Roman" panose="02020603050405020304" pitchFamily="18" charset="0"/>
              </a:rPr>
              <a:t> e </a:t>
            </a:r>
            <a:r>
              <a:rPr lang="en-US" sz="1200" i="1" dirty="0" err="1">
                <a:effectLst/>
                <a:latin typeface="+mn-lt"/>
                <a:ea typeface="Batang" panose="02030600000101010101" pitchFamily="18" charset="-127"/>
                <a:cs typeface="Times New Roman" panose="02020603050405020304" pitchFamily="18" charset="0"/>
              </a:rPr>
              <a:t>empreendedorismo</a:t>
            </a:r>
            <a:r>
              <a:rPr lang="en-US" sz="1200" i="1" dirty="0">
                <a:effectLst/>
                <a:latin typeface="+mn-lt"/>
                <a:ea typeface="Batang" panose="02030600000101010101" pitchFamily="18" charset="-127"/>
                <a:cs typeface="Times New Roman" panose="02020603050405020304" pitchFamily="18" charset="0"/>
              </a:rPr>
              <a:t> </a:t>
            </a:r>
            <a:r>
              <a:rPr lang="en-US" sz="1200" i="1" dirty="0" err="1">
                <a:effectLst/>
                <a:latin typeface="+mn-lt"/>
                <a:ea typeface="Batang" panose="02030600000101010101" pitchFamily="18" charset="-127"/>
                <a:cs typeface="Times New Roman" panose="02020603050405020304" pitchFamily="18" charset="0"/>
              </a:rPr>
              <a:t>na</a:t>
            </a:r>
            <a:r>
              <a:rPr lang="en-US" sz="1200" i="1" dirty="0">
                <a:effectLst/>
                <a:latin typeface="+mn-lt"/>
                <a:ea typeface="Batang" panose="02030600000101010101" pitchFamily="18" charset="-127"/>
                <a:cs typeface="Times New Roman" panose="02020603050405020304" pitchFamily="18" charset="0"/>
              </a:rPr>
              <a:t> </a:t>
            </a:r>
            <a:r>
              <a:rPr lang="en-US" sz="1200" i="1" dirty="0" err="1">
                <a:effectLst/>
                <a:latin typeface="+mn-lt"/>
                <a:ea typeface="Batang" panose="02030600000101010101" pitchFamily="18" charset="-127"/>
                <a:cs typeface="Times New Roman" panose="02020603050405020304" pitchFamily="18" charset="0"/>
              </a:rPr>
              <a:t>universidade</a:t>
            </a:r>
            <a:r>
              <a:rPr lang="en-US" sz="1200" dirty="0">
                <a:effectLst/>
                <a:latin typeface="+mn-lt"/>
                <a:ea typeface="Batang" panose="02030600000101010101" pitchFamily="18" charset="-127"/>
                <a:cs typeface="Times New Roman" panose="02020603050405020304" pitchFamily="18" charset="0"/>
              </a:rPr>
              <a:t>. Porto Alegre, RS: EDIPUCRS.</a:t>
            </a:r>
          </a:p>
          <a:p>
            <a:pPr marL="139700" indent="0">
              <a:lnSpc>
                <a:spcPct val="90000"/>
              </a:lnSpc>
              <a:buNone/>
            </a:pPr>
            <a:r>
              <a:rPr lang="pt-BR" sz="1200" dirty="0">
                <a:effectLst/>
                <a:latin typeface="+mn-lt"/>
                <a:ea typeface="Batang" panose="02030600000101010101" pitchFamily="18" charset="-127"/>
                <a:cs typeface="Times New Roman" panose="02020603050405020304" pitchFamily="18" charset="0"/>
              </a:rPr>
              <a:t>Connor, T. (2002). The </a:t>
            </a:r>
            <a:r>
              <a:rPr lang="pt-BR" sz="1200" dirty="0" err="1">
                <a:effectLst/>
                <a:latin typeface="+mn-lt"/>
                <a:ea typeface="Batang" panose="02030600000101010101" pitchFamily="18" charset="-127"/>
                <a:cs typeface="Times New Roman" panose="02020603050405020304" pitchFamily="18" charset="0"/>
              </a:rPr>
              <a:t>resource‐based</a:t>
            </a:r>
            <a:r>
              <a:rPr lang="pt-BR" sz="1200" dirty="0">
                <a:effectLst/>
                <a:latin typeface="+mn-lt"/>
                <a:ea typeface="Batang" panose="02030600000101010101" pitchFamily="18" charset="-127"/>
                <a:cs typeface="Times New Roman" panose="02020603050405020304" pitchFamily="18" charset="0"/>
              </a:rPr>
              <a:t> </a:t>
            </a:r>
            <a:r>
              <a:rPr lang="pt-BR" sz="1200" dirty="0" err="1">
                <a:effectLst/>
                <a:latin typeface="+mn-lt"/>
                <a:ea typeface="Batang" panose="02030600000101010101" pitchFamily="18" charset="-127"/>
                <a:cs typeface="Times New Roman" panose="02020603050405020304" pitchFamily="18" charset="0"/>
              </a:rPr>
              <a:t>view</a:t>
            </a:r>
            <a:r>
              <a:rPr lang="pt-BR" sz="1200" dirty="0">
                <a:effectLst/>
                <a:latin typeface="+mn-lt"/>
                <a:ea typeface="Batang" panose="02030600000101010101" pitchFamily="18" charset="-127"/>
                <a:cs typeface="Times New Roman" panose="02020603050405020304" pitchFamily="18" charset="0"/>
              </a:rPr>
              <a:t> </a:t>
            </a:r>
            <a:r>
              <a:rPr lang="pt-BR" sz="1200" dirty="0" err="1">
                <a:effectLst/>
                <a:latin typeface="+mn-lt"/>
                <a:ea typeface="Batang" panose="02030600000101010101" pitchFamily="18" charset="-127"/>
                <a:cs typeface="Times New Roman" panose="02020603050405020304" pitchFamily="18" charset="0"/>
              </a:rPr>
              <a:t>of</a:t>
            </a:r>
            <a:r>
              <a:rPr lang="pt-BR" sz="1200" dirty="0">
                <a:effectLst/>
                <a:latin typeface="+mn-lt"/>
                <a:ea typeface="Batang" panose="02030600000101010101" pitchFamily="18" charset="-127"/>
                <a:cs typeface="Times New Roman" panose="02020603050405020304" pitchFamily="18" charset="0"/>
              </a:rPr>
              <a:t> </a:t>
            </a:r>
            <a:r>
              <a:rPr lang="pt-BR" sz="1200" dirty="0" err="1">
                <a:effectLst/>
                <a:latin typeface="+mn-lt"/>
                <a:ea typeface="Batang" panose="02030600000101010101" pitchFamily="18" charset="-127"/>
                <a:cs typeface="Times New Roman" panose="02020603050405020304" pitchFamily="18" charset="0"/>
              </a:rPr>
              <a:t>strategy</a:t>
            </a:r>
            <a:r>
              <a:rPr lang="pt-BR" sz="1200" dirty="0">
                <a:effectLst/>
                <a:latin typeface="+mn-lt"/>
                <a:ea typeface="Batang" panose="02030600000101010101" pitchFamily="18" charset="-127"/>
                <a:cs typeface="Times New Roman" panose="02020603050405020304" pitchFamily="18" charset="0"/>
              </a:rPr>
              <a:t> </a:t>
            </a:r>
            <a:r>
              <a:rPr lang="pt-BR" sz="1200" dirty="0" err="1">
                <a:effectLst/>
                <a:latin typeface="+mn-lt"/>
                <a:ea typeface="Batang" panose="02030600000101010101" pitchFamily="18" charset="-127"/>
                <a:cs typeface="Times New Roman" panose="02020603050405020304" pitchFamily="18" charset="0"/>
              </a:rPr>
              <a:t>and</a:t>
            </a:r>
            <a:r>
              <a:rPr lang="pt-BR" sz="1200" dirty="0">
                <a:effectLst/>
                <a:latin typeface="+mn-lt"/>
                <a:ea typeface="Batang" panose="02030600000101010101" pitchFamily="18" charset="-127"/>
                <a:cs typeface="Times New Roman" panose="02020603050405020304" pitchFamily="18" charset="0"/>
              </a:rPr>
              <a:t> its </a:t>
            </a:r>
            <a:r>
              <a:rPr lang="pt-BR" sz="1200" dirty="0" err="1">
                <a:effectLst/>
                <a:latin typeface="+mn-lt"/>
                <a:ea typeface="Batang" panose="02030600000101010101" pitchFamily="18" charset="-127"/>
                <a:cs typeface="Times New Roman" panose="02020603050405020304" pitchFamily="18" charset="0"/>
              </a:rPr>
              <a:t>value</a:t>
            </a:r>
            <a:r>
              <a:rPr lang="pt-BR" sz="1200" dirty="0">
                <a:effectLst/>
                <a:latin typeface="+mn-lt"/>
                <a:ea typeface="Batang" panose="02030600000101010101" pitchFamily="18" charset="-127"/>
                <a:cs typeface="Times New Roman" panose="02020603050405020304" pitchFamily="18" charset="0"/>
              </a:rPr>
              <a:t> </a:t>
            </a:r>
            <a:r>
              <a:rPr lang="pt-BR" sz="1200" dirty="0" err="1">
                <a:effectLst/>
                <a:latin typeface="+mn-lt"/>
                <a:ea typeface="Batang" panose="02030600000101010101" pitchFamily="18" charset="-127"/>
                <a:cs typeface="Times New Roman" panose="02020603050405020304" pitchFamily="18" charset="0"/>
              </a:rPr>
              <a:t>to</a:t>
            </a:r>
            <a:r>
              <a:rPr lang="pt-BR" sz="1200" dirty="0">
                <a:effectLst/>
                <a:latin typeface="+mn-lt"/>
                <a:ea typeface="Batang" panose="02030600000101010101" pitchFamily="18" charset="-127"/>
                <a:cs typeface="Times New Roman" panose="02020603050405020304" pitchFamily="18" charset="0"/>
              </a:rPr>
              <a:t> </a:t>
            </a:r>
            <a:r>
              <a:rPr lang="pt-BR" sz="1200" dirty="0" err="1">
                <a:effectLst/>
                <a:latin typeface="+mn-lt"/>
                <a:ea typeface="Batang" panose="02030600000101010101" pitchFamily="18" charset="-127"/>
                <a:cs typeface="Times New Roman" panose="02020603050405020304" pitchFamily="18" charset="0"/>
              </a:rPr>
              <a:t>practising</a:t>
            </a:r>
            <a:r>
              <a:rPr lang="pt-BR" sz="1200" dirty="0">
                <a:effectLst/>
                <a:latin typeface="+mn-lt"/>
                <a:ea typeface="Batang" panose="02030600000101010101" pitchFamily="18" charset="-127"/>
                <a:cs typeface="Times New Roman" panose="02020603050405020304" pitchFamily="18" charset="0"/>
              </a:rPr>
              <a:t> managers. </a:t>
            </a:r>
            <a:r>
              <a:rPr lang="pt-BR" sz="1200" i="1" dirty="0" err="1">
                <a:effectLst/>
                <a:latin typeface="+mn-lt"/>
                <a:ea typeface="Batang" panose="02030600000101010101" pitchFamily="18" charset="-127"/>
                <a:cs typeface="Times New Roman" panose="02020603050405020304" pitchFamily="18" charset="0"/>
              </a:rPr>
              <a:t>Strategic</a:t>
            </a:r>
            <a:r>
              <a:rPr lang="pt-BR" sz="1200" i="1" dirty="0">
                <a:effectLst/>
                <a:latin typeface="+mn-lt"/>
                <a:ea typeface="Batang" panose="02030600000101010101" pitchFamily="18" charset="-127"/>
                <a:cs typeface="Times New Roman" panose="02020603050405020304" pitchFamily="18" charset="0"/>
              </a:rPr>
              <a:t> </a:t>
            </a:r>
            <a:r>
              <a:rPr lang="pt-BR" sz="1200" i="1" dirty="0" err="1">
                <a:effectLst/>
                <a:latin typeface="+mn-lt"/>
                <a:ea typeface="Batang" panose="02030600000101010101" pitchFamily="18" charset="-127"/>
                <a:cs typeface="Times New Roman" panose="02020603050405020304" pitchFamily="18" charset="0"/>
              </a:rPr>
              <a:t>Change</a:t>
            </a:r>
            <a:r>
              <a:rPr lang="pt-BR" sz="1200" dirty="0">
                <a:effectLst/>
                <a:latin typeface="+mn-lt"/>
                <a:ea typeface="Batang" panose="02030600000101010101" pitchFamily="18" charset="-127"/>
                <a:cs typeface="Times New Roman" panose="02020603050405020304" pitchFamily="18" charset="0"/>
              </a:rPr>
              <a:t>, </a:t>
            </a:r>
            <a:r>
              <a:rPr lang="pt-BR" sz="1200" i="1" dirty="0">
                <a:effectLst/>
                <a:latin typeface="+mn-lt"/>
                <a:ea typeface="Batang" panose="02030600000101010101" pitchFamily="18" charset="-127"/>
                <a:cs typeface="Times New Roman" panose="02020603050405020304" pitchFamily="18" charset="0"/>
              </a:rPr>
              <a:t>11</a:t>
            </a:r>
            <a:r>
              <a:rPr lang="pt-BR" sz="1200" dirty="0">
                <a:effectLst/>
                <a:latin typeface="+mn-lt"/>
                <a:ea typeface="Batang" panose="02030600000101010101" pitchFamily="18" charset="-127"/>
                <a:cs typeface="Times New Roman" panose="02020603050405020304" pitchFamily="18" charset="0"/>
              </a:rPr>
              <a:t>(6), 307-316.</a:t>
            </a:r>
          </a:p>
          <a:p>
            <a:pPr marL="139700" indent="0">
              <a:lnSpc>
                <a:spcPct val="90000"/>
              </a:lnSpc>
              <a:buNone/>
            </a:pPr>
            <a:r>
              <a:rPr lang="pt-BR" sz="1200" dirty="0" err="1">
                <a:effectLst/>
                <a:latin typeface="+mn-lt"/>
                <a:ea typeface="Batang" panose="02030600000101010101" pitchFamily="18" charset="-127"/>
                <a:cs typeface="Times New Roman" panose="02020603050405020304" pitchFamily="18" charset="0"/>
              </a:rPr>
              <a:t>Creswell</a:t>
            </a:r>
            <a:r>
              <a:rPr lang="pt-BR" sz="1200" dirty="0">
                <a:effectLst/>
                <a:latin typeface="+mn-lt"/>
                <a:ea typeface="Batang" panose="02030600000101010101" pitchFamily="18" charset="-127"/>
                <a:cs typeface="Times New Roman" panose="02020603050405020304" pitchFamily="18" charset="0"/>
              </a:rPr>
              <a:t>, J. W. (2007). </a:t>
            </a:r>
            <a:r>
              <a:rPr lang="pt-BR" sz="1200" i="1" dirty="0">
                <a:effectLst/>
                <a:latin typeface="+mn-lt"/>
                <a:ea typeface="Batang" panose="02030600000101010101" pitchFamily="18" charset="-127"/>
                <a:cs typeface="Times New Roman" panose="02020603050405020304" pitchFamily="18" charset="0"/>
              </a:rPr>
              <a:t>Projeto de pesquisa: métodos qualitativo, quantitativo e misto</a:t>
            </a:r>
            <a:r>
              <a:rPr lang="pt-BR" sz="1200" dirty="0">
                <a:effectLst/>
                <a:latin typeface="+mn-lt"/>
                <a:ea typeface="Batang" panose="02030600000101010101" pitchFamily="18" charset="-127"/>
                <a:cs typeface="Times New Roman" panose="02020603050405020304" pitchFamily="18" charset="0"/>
              </a:rPr>
              <a:t> (2a ed.). Porto Alegre: Artmed.</a:t>
            </a:r>
          </a:p>
          <a:p>
            <a:pPr marL="139700" indent="0">
              <a:lnSpc>
                <a:spcPct val="90000"/>
              </a:lnSpc>
              <a:buNone/>
            </a:pPr>
            <a:r>
              <a:rPr lang="pt-BR" sz="1200" dirty="0" err="1">
                <a:effectLst/>
                <a:latin typeface="+mn-lt"/>
                <a:ea typeface="Batang" panose="02030600000101010101" pitchFamily="18" charset="-127"/>
                <a:cs typeface="Times New Roman" panose="02020603050405020304" pitchFamily="18" charset="0"/>
              </a:rPr>
              <a:t>Etzkowitz</a:t>
            </a:r>
            <a:r>
              <a:rPr lang="pt-BR" sz="1200" dirty="0">
                <a:effectLst/>
                <a:latin typeface="+mn-lt"/>
                <a:ea typeface="Batang" panose="02030600000101010101" pitchFamily="18" charset="-127"/>
                <a:cs typeface="Times New Roman" panose="02020603050405020304" pitchFamily="18" charset="0"/>
              </a:rPr>
              <a:t>, H, &amp; Zhou, C. (2006). Triple </a:t>
            </a:r>
            <a:r>
              <a:rPr lang="pt-BR" sz="1200" dirty="0" err="1">
                <a:effectLst/>
                <a:latin typeface="+mn-lt"/>
                <a:ea typeface="Batang" panose="02030600000101010101" pitchFamily="18" charset="-127"/>
                <a:cs typeface="Times New Roman" panose="02020603050405020304" pitchFamily="18" charset="0"/>
              </a:rPr>
              <a:t>helix</a:t>
            </a:r>
            <a:r>
              <a:rPr lang="pt-BR" sz="1200" dirty="0">
                <a:effectLst/>
                <a:latin typeface="+mn-lt"/>
                <a:ea typeface="Batang" panose="02030600000101010101" pitchFamily="18" charset="-127"/>
                <a:cs typeface="Times New Roman" panose="02020603050405020304" pitchFamily="18" charset="0"/>
              </a:rPr>
              <a:t> </a:t>
            </a:r>
            <a:r>
              <a:rPr lang="pt-BR" sz="1200" dirty="0" err="1">
                <a:effectLst/>
                <a:latin typeface="+mn-lt"/>
                <a:ea typeface="Batang" panose="02030600000101010101" pitchFamily="18" charset="-127"/>
                <a:cs typeface="Times New Roman" panose="02020603050405020304" pitchFamily="18" charset="0"/>
              </a:rPr>
              <a:t>twins</a:t>
            </a:r>
            <a:r>
              <a:rPr lang="pt-BR" sz="1200" dirty="0">
                <a:effectLst/>
                <a:latin typeface="+mn-lt"/>
                <a:ea typeface="Batang" panose="02030600000101010101" pitchFamily="18" charset="-127"/>
                <a:cs typeface="Times New Roman" panose="02020603050405020304" pitchFamily="18" charset="0"/>
              </a:rPr>
              <a:t>: </a:t>
            </a:r>
            <a:r>
              <a:rPr lang="pt-BR" sz="1200" dirty="0" err="1">
                <a:effectLst/>
                <a:latin typeface="+mn-lt"/>
                <a:ea typeface="Batang" panose="02030600000101010101" pitchFamily="18" charset="-127"/>
                <a:cs typeface="Times New Roman" panose="02020603050405020304" pitchFamily="18" charset="0"/>
              </a:rPr>
              <a:t>innovation</a:t>
            </a:r>
            <a:r>
              <a:rPr lang="pt-BR" sz="1200" dirty="0">
                <a:effectLst/>
                <a:latin typeface="+mn-lt"/>
                <a:ea typeface="Batang" panose="02030600000101010101" pitchFamily="18" charset="-127"/>
                <a:cs typeface="Times New Roman" panose="02020603050405020304" pitchFamily="18" charset="0"/>
              </a:rPr>
              <a:t> </a:t>
            </a:r>
            <a:r>
              <a:rPr lang="pt-BR" sz="1200" dirty="0" err="1">
                <a:effectLst/>
                <a:latin typeface="+mn-lt"/>
                <a:ea typeface="Batang" panose="02030600000101010101" pitchFamily="18" charset="-127"/>
                <a:cs typeface="Times New Roman" panose="02020603050405020304" pitchFamily="18" charset="0"/>
              </a:rPr>
              <a:t>and</a:t>
            </a:r>
            <a:r>
              <a:rPr lang="pt-BR" sz="1200" dirty="0">
                <a:effectLst/>
                <a:latin typeface="+mn-lt"/>
                <a:ea typeface="Batang" panose="02030600000101010101" pitchFamily="18" charset="-127"/>
                <a:cs typeface="Times New Roman" panose="02020603050405020304" pitchFamily="18" charset="0"/>
              </a:rPr>
              <a:t> </a:t>
            </a:r>
            <a:r>
              <a:rPr lang="pt-BR" sz="1200" dirty="0" err="1">
                <a:effectLst/>
                <a:latin typeface="+mn-lt"/>
                <a:ea typeface="Batang" panose="02030600000101010101" pitchFamily="18" charset="-127"/>
                <a:cs typeface="Times New Roman" panose="02020603050405020304" pitchFamily="18" charset="0"/>
              </a:rPr>
              <a:t>sustainability</a:t>
            </a:r>
            <a:r>
              <a:rPr lang="pt-BR" sz="1200" dirty="0">
                <a:effectLst/>
                <a:latin typeface="+mn-lt"/>
                <a:ea typeface="Batang" panose="02030600000101010101" pitchFamily="18" charset="-127"/>
                <a:cs typeface="Times New Roman" panose="02020603050405020304" pitchFamily="18" charset="0"/>
              </a:rPr>
              <a:t>. </a:t>
            </a:r>
            <a:r>
              <a:rPr lang="pt-BR" sz="1200" i="1" dirty="0">
                <a:effectLst/>
                <a:latin typeface="+mn-lt"/>
                <a:ea typeface="Batang" panose="02030600000101010101" pitchFamily="18" charset="-127"/>
                <a:cs typeface="Times New Roman" panose="02020603050405020304" pitchFamily="18" charset="0"/>
              </a:rPr>
              <a:t>Science </a:t>
            </a:r>
            <a:r>
              <a:rPr lang="pt-BR" sz="1200" i="1" dirty="0" err="1">
                <a:effectLst/>
                <a:latin typeface="+mn-lt"/>
                <a:ea typeface="Batang" panose="02030600000101010101" pitchFamily="18" charset="-127"/>
                <a:cs typeface="Times New Roman" panose="02020603050405020304" pitchFamily="18" charset="0"/>
              </a:rPr>
              <a:t>and</a:t>
            </a:r>
            <a:r>
              <a:rPr lang="pt-BR" sz="1200" i="1" dirty="0">
                <a:effectLst/>
                <a:latin typeface="+mn-lt"/>
                <a:ea typeface="Batang" panose="02030600000101010101" pitchFamily="18" charset="-127"/>
                <a:cs typeface="Times New Roman" panose="02020603050405020304" pitchFamily="18" charset="0"/>
              </a:rPr>
              <a:t> </a:t>
            </a:r>
            <a:r>
              <a:rPr lang="pt-BR" sz="1200" i="1" dirty="0" err="1">
                <a:effectLst/>
                <a:latin typeface="+mn-lt"/>
                <a:ea typeface="Batang" panose="02030600000101010101" pitchFamily="18" charset="-127"/>
                <a:cs typeface="Times New Roman" panose="02020603050405020304" pitchFamily="18" charset="0"/>
              </a:rPr>
              <a:t>Public</a:t>
            </a:r>
            <a:r>
              <a:rPr lang="pt-BR" sz="1200" i="1" dirty="0">
                <a:effectLst/>
                <a:latin typeface="+mn-lt"/>
                <a:ea typeface="Batang" panose="02030600000101010101" pitchFamily="18" charset="-127"/>
                <a:cs typeface="Times New Roman" panose="02020603050405020304" pitchFamily="18" charset="0"/>
              </a:rPr>
              <a:t> </a:t>
            </a:r>
            <a:r>
              <a:rPr lang="pt-BR" sz="1200" i="1" dirty="0" err="1">
                <a:effectLst/>
                <a:latin typeface="+mn-lt"/>
                <a:ea typeface="Batang" panose="02030600000101010101" pitchFamily="18" charset="-127"/>
                <a:cs typeface="Times New Roman" panose="02020603050405020304" pitchFamily="18" charset="0"/>
              </a:rPr>
              <a:t>Policy</a:t>
            </a:r>
            <a:r>
              <a:rPr lang="pt-BR" sz="1200" i="1" dirty="0">
                <a:effectLst/>
                <a:latin typeface="+mn-lt"/>
                <a:ea typeface="Batang" panose="02030600000101010101" pitchFamily="18" charset="-127"/>
                <a:cs typeface="Times New Roman" panose="02020603050405020304" pitchFamily="18" charset="0"/>
              </a:rPr>
              <a:t>, Surrey, 33</a:t>
            </a:r>
            <a:r>
              <a:rPr lang="pt-BR" sz="1200" dirty="0">
                <a:effectLst/>
                <a:latin typeface="+mn-lt"/>
                <a:ea typeface="Batang" panose="02030600000101010101" pitchFamily="18" charset="-127"/>
                <a:cs typeface="Times New Roman" panose="02020603050405020304" pitchFamily="18" charset="0"/>
              </a:rPr>
              <a:t>(1), 77-83.</a:t>
            </a:r>
          </a:p>
          <a:p>
            <a:pPr marL="139700" indent="0">
              <a:lnSpc>
                <a:spcPct val="90000"/>
              </a:lnSpc>
              <a:buNone/>
            </a:pPr>
            <a:r>
              <a:rPr lang="pt-BR" sz="1200" dirty="0">
                <a:effectLst/>
                <a:latin typeface="+mn-lt"/>
                <a:ea typeface="Batang" panose="02030600000101010101" pitchFamily="18" charset="-127"/>
                <a:cs typeface="Times New Roman" panose="02020603050405020304" pitchFamily="18" charset="0"/>
              </a:rPr>
              <a:t>Kotler, P., &amp; Armstrong, G. (2003). Estratégia de produtos e serviços. In P. Kotler &amp; G. Armstrong.</a:t>
            </a:r>
            <a:r>
              <a:rPr lang="pt-BR" sz="1200" i="1" dirty="0">
                <a:effectLst/>
                <a:latin typeface="+mn-lt"/>
                <a:ea typeface="Batang" panose="02030600000101010101" pitchFamily="18" charset="-127"/>
                <a:cs typeface="Times New Roman" panose="02020603050405020304" pitchFamily="18" charset="0"/>
              </a:rPr>
              <a:t> Princípios de marketing</a:t>
            </a:r>
            <a:r>
              <a:rPr lang="pt-BR" sz="1200" dirty="0">
                <a:effectLst/>
                <a:latin typeface="+mn-lt"/>
                <a:ea typeface="Batang" panose="02030600000101010101" pitchFamily="18" charset="-127"/>
                <a:cs typeface="Times New Roman" panose="02020603050405020304" pitchFamily="18" charset="0"/>
              </a:rPr>
              <a:t> (9a ed., pp 203-236). São Paulo: Pearson Prentice Hall.</a:t>
            </a:r>
          </a:p>
          <a:p>
            <a:pPr marL="139700" indent="0">
              <a:lnSpc>
                <a:spcPct val="90000"/>
              </a:lnSpc>
              <a:buNone/>
            </a:pPr>
            <a:r>
              <a:rPr lang="pt-BR" sz="1200" kern="100" dirty="0" err="1">
                <a:effectLst/>
                <a:latin typeface="+mn-lt"/>
                <a:ea typeface="Calibri" panose="020F0502020204030204" pitchFamily="34" charset="0"/>
                <a:cs typeface="Calibri" panose="020F0502020204030204" pitchFamily="34" charset="0"/>
              </a:rPr>
              <a:t>Kripka</a:t>
            </a:r>
            <a:r>
              <a:rPr lang="pt-BR" sz="1200" kern="100" dirty="0">
                <a:effectLst/>
                <a:latin typeface="+mn-lt"/>
                <a:ea typeface="Calibri" panose="020F0502020204030204" pitchFamily="34" charset="0"/>
                <a:cs typeface="Calibri" panose="020F0502020204030204" pitchFamily="34" charset="0"/>
              </a:rPr>
              <a:t>, R. M. L., </a:t>
            </a:r>
            <a:r>
              <a:rPr lang="pt-BR" sz="1200" kern="100" dirty="0" err="1">
                <a:effectLst/>
                <a:latin typeface="+mn-lt"/>
                <a:ea typeface="Calibri" panose="020F0502020204030204" pitchFamily="34" charset="0"/>
                <a:cs typeface="Calibri" panose="020F0502020204030204" pitchFamily="34" charset="0"/>
              </a:rPr>
              <a:t>Scheller</a:t>
            </a:r>
            <a:r>
              <a:rPr lang="pt-BR" sz="1200" kern="100" dirty="0">
                <a:effectLst/>
                <a:latin typeface="+mn-lt"/>
                <a:ea typeface="Calibri" panose="020F0502020204030204" pitchFamily="34" charset="0"/>
                <a:cs typeface="Calibri" panose="020F0502020204030204" pitchFamily="34" charset="0"/>
              </a:rPr>
              <a:t>, M., &amp; </a:t>
            </a:r>
            <a:r>
              <a:rPr lang="pt-BR" sz="1200" kern="100" dirty="0" err="1">
                <a:effectLst/>
                <a:latin typeface="+mn-lt"/>
                <a:ea typeface="Calibri" panose="020F0502020204030204" pitchFamily="34" charset="0"/>
                <a:cs typeface="Calibri" panose="020F0502020204030204" pitchFamily="34" charset="0"/>
              </a:rPr>
              <a:t>Bonotto</a:t>
            </a:r>
            <a:r>
              <a:rPr lang="pt-BR" sz="1200" kern="100" dirty="0">
                <a:effectLst/>
                <a:latin typeface="+mn-lt"/>
                <a:ea typeface="Calibri" panose="020F0502020204030204" pitchFamily="34" charset="0"/>
                <a:cs typeface="Calibri" panose="020F0502020204030204" pitchFamily="34" charset="0"/>
              </a:rPr>
              <a:t>, D. L. (2015). Pesquisa documental na pesquisa qualitativa: conceitos e caracterização. </a:t>
            </a:r>
            <a:r>
              <a:rPr lang="pt-BR" sz="1200" i="1" kern="100" dirty="0">
                <a:effectLst/>
                <a:latin typeface="+mn-lt"/>
                <a:ea typeface="Calibri" panose="020F0502020204030204" pitchFamily="34" charset="0"/>
                <a:cs typeface="Calibri" panose="020F0502020204030204" pitchFamily="34" charset="0"/>
              </a:rPr>
              <a:t>Revista de </a:t>
            </a:r>
            <a:r>
              <a:rPr lang="pt-BR" sz="1200" i="1" kern="100" dirty="0" err="1">
                <a:effectLst/>
                <a:latin typeface="+mn-lt"/>
                <a:ea typeface="Calibri" panose="020F0502020204030204" pitchFamily="34" charset="0"/>
                <a:cs typeface="Calibri" panose="020F0502020204030204" pitchFamily="34" charset="0"/>
              </a:rPr>
              <a:t>Investigaciones</a:t>
            </a:r>
            <a:r>
              <a:rPr lang="pt-BR" sz="1200" i="1" kern="100" dirty="0">
                <a:effectLst/>
                <a:latin typeface="+mn-lt"/>
                <a:ea typeface="Calibri" panose="020F0502020204030204" pitchFamily="34" charset="0"/>
                <a:cs typeface="Calibri" panose="020F0502020204030204" pitchFamily="34" charset="0"/>
              </a:rPr>
              <a:t> UNAD</a:t>
            </a:r>
            <a:r>
              <a:rPr lang="pt-BR" sz="1200" kern="100" dirty="0">
                <a:effectLst/>
                <a:latin typeface="+mn-lt"/>
                <a:ea typeface="Calibri" panose="020F0502020204030204" pitchFamily="34" charset="0"/>
                <a:cs typeface="Calibri" panose="020F0502020204030204" pitchFamily="34" charset="0"/>
              </a:rPr>
              <a:t>, 14(2), 55-73.</a:t>
            </a:r>
          </a:p>
          <a:p>
            <a:pPr marL="139700" indent="0">
              <a:lnSpc>
                <a:spcPct val="90000"/>
              </a:lnSpc>
              <a:buNone/>
            </a:pPr>
            <a:r>
              <a:rPr lang="pt-BR" sz="1200" dirty="0" err="1">
                <a:effectLst/>
                <a:latin typeface="+mn-lt"/>
                <a:ea typeface="Batang" panose="02030600000101010101" pitchFamily="18" charset="-127"/>
                <a:cs typeface="Times New Roman" panose="02020603050405020304" pitchFamily="18" charset="0"/>
              </a:rPr>
              <a:t>Mintzberg</a:t>
            </a:r>
            <a:r>
              <a:rPr lang="pt-BR" sz="1200" dirty="0">
                <a:effectLst/>
                <a:latin typeface="+mn-lt"/>
                <a:ea typeface="Batang" panose="02030600000101010101" pitchFamily="18" charset="-127"/>
                <a:cs typeface="Times New Roman" panose="02020603050405020304" pitchFamily="18" charset="0"/>
              </a:rPr>
              <a:t>, H., </a:t>
            </a:r>
            <a:r>
              <a:rPr lang="pt-BR" sz="1200" dirty="0" err="1">
                <a:effectLst/>
                <a:latin typeface="+mn-lt"/>
                <a:ea typeface="Batang" panose="02030600000101010101" pitchFamily="18" charset="-127"/>
                <a:cs typeface="Times New Roman" panose="02020603050405020304" pitchFamily="18" charset="0"/>
              </a:rPr>
              <a:t>Lampel</a:t>
            </a:r>
            <a:r>
              <a:rPr lang="pt-BR" sz="1200" dirty="0">
                <a:effectLst/>
                <a:latin typeface="+mn-lt"/>
                <a:ea typeface="Batang" panose="02030600000101010101" pitchFamily="18" charset="-127"/>
                <a:cs typeface="Times New Roman" panose="02020603050405020304" pitchFamily="18" charset="0"/>
              </a:rPr>
              <a:t>, J., Quinn, J. B., &amp; </a:t>
            </a:r>
            <a:r>
              <a:rPr lang="pt-BR" sz="1200" dirty="0" err="1">
                <a:effectLst/>
                <a:latin typeface="+mn-lt"/>
                <a:ea typeface="Batang" panose="02030600000101010101" pitchFamily="18" charset="-127"/>
                <a:cs typeface="Times New Roman" panose="02020603050405020304" pitchFamily="18" charset="0"/>
              </a:rPr>
              <a:t>Ghoshal</a:t>
            </a:r>
            <a:r>
              <a:rPr lang="pt-BR" sz="1200" dirty="0">
                <a:effectLst/>
                <a:latin typeface="+mn-lt"/>
                <a:ea typeface="Batang" panose="02030600000101010101" pitchFamily="18" charset="-127"/>
                <a:cs typeface="Times New Roman" panose="02020603050405020304" pitchFamily="18" charset="0"/>
              </a:rPr>
              <a:t>, S. (2007). </a:t>
            </a:r>
            <a:r>
              <a:rPr lang="pt-BR" sz="1200" i="1" dirty="0">
                <a:effectLst/>
                <a:latin typeface="+mn-lt"/>
                <a:ea typeface="Batang" panose="02030600000101010101" pitchFamily="18" charset="-127"/>
                <a:cs typeface="Times New Roman" panose="02020603050405020304" pitchFamily="18" charset="0"/>
              </a:rPr>
              <a:t>O processo da estratégia: conceitos, contextos e casos selecionados</a:t>
            </a:r>
            <a:r>
              <a:rPr lang="pt-BR" sz="1200" dirty="0">
                <a:effectLst/>
                <a:latin typeface="+mn-lt"/>
                <a:ea typeface="Batang" panose="02030600000101010101" pitchFamily="18" charset="-127"/>
                <a:cs typeface="Times New Roman" panose="02020603050405020304" pitchFamily="18" charset="0"/>
              </a:rPr>
              <a:t> (4a ed.). </a:t>
            </a:r>
            <a:r>
              <a:rPr lang="en-US" sz="1200" dirty="0">
                <a:effectLst/>
                <a:latin typeface="+mn-lt"/>
                <a:ea typeface="Batang" panose="02030600000101010101" pitchFamily="18" charset="-127"/>
                <a:cs typeface="Times New Roman" panose="02020603050405020304" pitchFamily="18" charset="0"/>
              </a:rPr>
              <a:t>Porto Alegre, RS: Bookman.</a:t>
            </a:r>
          </a:p>
          <a:p>
            <a:pPr marL="139700" indent="0">
              <a:lnSpc>
                <a:spcPct val="90000"/>
              </a:lnSpc>
              <a:buNone/>
            </a:pPr>
            <a:r>
              <a:rPr lang="pt-BR" sz="1200" dirty="0">
                <a:effectLst/>
                <a:latin typeface="+mn-lt"/>
                <a:ea typeface="Times New Roman" panose="02020603050405020304" pitchFamily="18" charset="0"/>
                <a:cs typeface="Times New Roman" panose="02020603050405020304" pitchFamily="18" charset="0"/>
              </a:rPr>
              <a:t>Porter, M. E. (1996). O que é estratégia. </a:t>
            </a:r>
            <a:r>
              <a:rPr lang="pt-BR" sz="1200" i="1" dirty="0">
                <a:effectLst/>
                <a:latin typeface="+mn-lt"/>
                <a:ea typeface="Times New Roman" panose="02020603050405020304" pitchFamily="18" charset="0"/>
                <a:cs typeface="Times New Roman" panose="02020603050405020304" pitchFamily="18" charset="0"/>
              </a:rPr>
              <a:t>Harvard Business Review</a:t>
            </a:r>
            <a:r>
              <a:rPr lang="pt-BR" sz="1200" dirty="0">
                <a:effectLst/>
                <a:latin typeface="+mn-lt"/>
                <a:ea typeface="Times New Roman" panose="02020603050405020304" pitchFamily="18" charset="0"/>
                <a:cs typeface="Times New Roman" panose="02020603050405020304" pitchFamily="18" charset="0"/>
              </a:rPr>
              <a:t>, </a:t>
            </a:r>
            <a:r>
              <a:rPr lang="pt-BR" sz="1200" i="1" dirty="0">
                <a:effectLst/>
                <a:latin typeface="+mn-lt"/>
                <a:ea typeface="Times New Roman" panose="02020603050405020304" pitchFamily="18" charset="0"/>
                <a:cs typeface="Times New Roman" panose="02020603050405020304" pitchFamily="18" charset="0"/>
              </a:rPr>
              <a:t>74</a:t>
            </a:r>
            <a:r>
              <a:rPr lang="pt-BR" sz="1200" dirty="0">
                <a:effectLst/>
                <a:latin typeface="+mn-lt"/>
                <a:ea typeface="Times New Roman" panose="02020603050405020304" pitchFamily="18" charset="0"/>
                <a:cs typeface="Times New Roman" panose="02020603050405020304" pitchFamily="18" charset="0"/>
              </a:rPr>
              <a:t>(6), 61-78.</a:t>
            </a:r>
          </a:p>
          <a:p>
            <a:pPr marL="139700" indent="0">
              <a:lnSpc>
                <a:spcPct val="90000"/>
              </a:lnSpc>
              <a:buNone/>
            </a:pPr>
            <a:r>
              <a:rPr lang="en-US" sz="1200" dirty="0">
                <a:effectLst/>
                <a:latin typeface="+mn-lt"/>
                <a:ea typeface="Batang" panose="02030600000101010101" pitchFamily="18" charset="-127"/>
                <a:cs typeface="Times New Roman" panose="02020603050405020304" pitchFamily="18" charset="0"/>
              </a:rPr>
              <a:t>Quinn, J. B. (2007). </a:t>
            </a:r>
            <a:r>
              <a:rPr lang="en-US" sz="1200" dirty="0" err="1">
                <a:effectLst/>
                <a:latin typeface="+mn-lt"/>
                <a:ea typeface="Batang" panose="02030600000101010101" pitchFamily="18" charset="-127"/>
                <a:cs typeface="Times New Roman" panose="02020603050405020304" pitchFamily="18" charset="0"/>
              </a:rPr>
              <a:t>Mudança</a:t>
            </a:r>
            <a:r>
              <a:rPr lang="en-US" sz="1200" dirty="0">
                <a:effectLst/>
                <a:latin typeface="+mn-lt"/>
                <a:ea typeface="Batang" panose="02030600000101010101" pitchFamily="18" charset="-127"/>
                <a:cs typeface="Times New Roman" panose="02020603050405020304" pitchFamily="18" charset="0"/>
              </a:rPr>
              <a:t> </a:t>
            </a:r>
            <a:r>
              <a:rPr lang="en-US" sz="1200" dirty="0" err="1">
                <a:effectLst/>
                <a:latin typeface="+mn-lt"/>
                <a:ea typeface="Batang" panose="02030600000101010101" pitchFamily="18" charset="-127"/>
                <a:cs typeface="Times New Roman" panose="02020603050405020304" pitchFamily="18" charset="0"/>
              </a:rPr>
              <a:t>estratégica</a:t>
            </a:r>
            <a:r>
              <a:rPr lang="en-US" sz="1200" dirty="0">
                <a:effectLst/>
                <a:latin typeface="+mn-lt"/>
                <a:ea typeface="Batang" panose="02030600000101010101" pitchFamily="18" charset="-127"/>
                <a:cs typeface="Times New Roman" panose="02020603050405020304" pitchFamily="18" charset="0"/>
              </a:rPr>
              <a:t>. In H. Mintzberg, J. </a:t>
            </a:r>
            <a:r>
              <a:rPr lang="en-US" sz="1200" dirty="0" err="1">
                <a:effectLst/>
                <a:latin typeface="+mn-lt"/>
                <a:ea typeface="Batang" panose="02030600000101010101" pitchFamily="18" charset="-127"/>
                <a:cs typeface="Times New Roman" panose="02020603050405020304" pitchFamily="18" charset="0"/>
              </a:rPr>
              <a:t>Lampel</a:t>
            </a:r>
            <a:r>
              <a:rPr lang="en-US" sz="1200" dirty="0">
                <a:effectLst/>
                <a:latin typeface="+mn-lt"/>
                <a:ea typeface="Batang" panose="02030600000101010101" pitchFamily="18" charset="-127"/>
                <a:cs typeface="Times New Roman" panose="02020603050405020304" pitchFamily="18" charset="0"/>
              </a:rPr>
              <a:t>, J. B. Quinn, &amp; S. Ghoshal (Ed.), </a:t>
            </a:r>
            <a:r>
              <a:rPr lang="en-US" sz="1200" i="1" dirty="0">
                <a:effectLst/>
                <a:latin typeface="+mn-lt"/>
                <a:ea typeface="Batang" panose="02030600000101010101" pitchFamily="18" charset="-127"/>
                <a:cs typeface="Times New Roman" panose="02020603050405020304" pitchFamily="18" charset="0"/>
              </a:rPr>
              <a:t>O </a:t>
            </a:r>
            <a:r>
              <a:rPr lang="en-US" sz="1200" i="1" dirty="0" err="1">
                <a:effectLst/>
                <a:latin typeface="+mn-lt"/>
                <a:ea typeface="Batang" panose="02030600000101010101" pitchFamily="18" charset="-127"/>
                <a:cs typeface="Times New Roman" panose="02020603050405020304" pitchFamily="18" charset="0"/>
              </a:rPr>
              <a:t>processo</a:t>
            </a:r>
            <a:r>
              <a:rPr lang="en-US" sz="1200" i="1" dirty="0">
                <a:effectLst/>
                <a:latin typeface="+mn-lt"/>
                <a:ea typeface="Batang" panose="02030600000101010101" pitchFamily="18" charset="-127"/>
                <a:cs typeface="Times New Roman" panose="02020603050405020304" pitchFamily="18" charset="0"/>
              </a:rPr>
              <a:t> da </a:t>
            </a:r>
            <a:r>
              <a:rPr lang="en-US" sz="1200" i="1" dirty="0" err="1">
                <a:effectLst/>
                <a:latin typeface="+mn-lt"/>
                <a:ea typeface="Batang" panose="02030600000101010101" pitchFamily="18" charset="-127"/>
                <a:cs typeface="Times New Roman" panose="02020603050405020304" pitchFamily="18" charset="0"/>
              </a:rPr>
              <a:t>estratégia</a:t>
            </a:r>
            <a:r>
              <a:rPr lang="pt-BR" sz="1200" i="1" dirty="0">
                <a:effectLst/>
                <a:latin typeface="+mn-lt"/>
                <a:ea typeface="Batang" panose="02030600000101010101" pitchFamily="18" charset="-127"/>
                <a:cs typeface="Times New Roman" panose="02020603050405020304" pitchFamily="18" charset="0"/>
              </a:rPr>
              <a:t>: conceitos, contextos e casos selecionados</a:t>
            </a:r>
            <a:r>
              <a:rPr lang="pt-BR" sz="1200" dirty="0">
                <a:effectLst/>
                <a:latin typeface="+mn-lt"/>
                <a:ea typeface="Batang" panose="02030600000101010101" pitchFamily="18" charset="-127"/>
                <a:cs typeface="Times New Roman" panose="02020603050405020304" pitchFamily="18" charset="0"/>
              </a:rPr>
              <a:t> (4a ed., pp. 151-169). Porto Alegre, RS: Bookman.</a:t>
            </a:r>
          </a:p>
          <a:p>
            <a:pPr marL="139700" indent="0">
              <a:lnSpc>
                <a:spcPct val="90000"/>
              </a:lnSpc>
              <a:buNone/>
            </a:pPr>
            <a:r>
              <a:rPr lang="en-US" sz="1200" dirty="0" err="1">
                <a:solidFill>
                  <a:srgbClr val="000000"/>
                </a:solidFill>
                <a:effectLst/>
                <a:latin typeface="+mn-lt"/>
                <a:ea typeface="Batang" panose="02030600000101010101" pitchFamily="18" charset="-127"/>
                <a:cs typeface="Times New Roman" panose="02020603050405020304" pitchFamily="18" charset="0"/>
              </a:rPr>
              <a:t>Stabell</a:t>
            </a:r>
            <a:r>
              <a:rPr lang="en-US" sz="1200" dirty="0">
                <a:solidFill>
                  <a:srgbClr val="000000"/>
                </a:solidFill>
                <a:effectLst/>
                <a:latin typeface="+mn-lt"/>
                <a:ea typeface="Batang" panose="02030600000101010101" pitchFamily="18" charset="-127"/>
                <a:cs typeface="Times New Roman" panose="02020603050405020304" pitchFamily="18" charset="0"/>
              </a:rPr>
              <a:t>, C. B., &amp; </a:t>
            </a:r>
            <a:r>
              <a:rPr lang="en-US" sz="1200" dirty="0" err="1">
                <a:solidFill>
                  <a:srgbClr val="000000"/>
                </a:solidFill>
                <a:effectLst/>
                <a:latin typeface="+mn-lt"/>
                <a:ea typeface="Batang" panose="02030600000101010101" pitchFamily="18" charset="-127"/>
                <a:cs typeface="Times New Roman" panose="02020603050405020304" pitchFamily="18" charset="0"/>
              </a:rPr>
              <a:t>Fjeldstad</a:t>
            </a:r>
            <a:r>
              <a:rPr lang="en-US" sz="1200" dirty="0">
                <a:solidFill>
                  <a:srgbClr val="000000"/>
                </a:solidFill>
                <a:effectLst/>
                <a:latin typeface="+mn-lt"/>
                <a:ea typeface="Batang" panose="02030600000101010101" pitchFamily="18" charset="-127"/>
                <a:cs typeface="Times New Roman" panose="02020603050405020304" pitchFamily="18" charset="0"/>
              </a:rPr>
              <a:t>, O. D. (1998). Configuring value for competitive advantage: on chains, shops, and networks. </a:t>
            </a:r>
            <a:r>
              <a:rPr lang="en-US" sz="1200" i="1" dirty="0">
                <a:solidFill>
                  <a:srgbClr val="000000"/>
                </a:solidFill>
                <a:effectLst/>
                <a:latin typeface="+mn-lt"/>
                <a:ea typeface="Batang" panose="02030600000101010101" pitchFamily="18" charset="-127"/>
                <a:cs typeface="Times New Roman" panose="02020603050405020304" pitchFamily="18" charset="0"/>
              </a:rPr>
              <a:t>Strategic Management Journal, 19</a:t>
            </a:r>
            <a:r>
              <a:rPr lang="en-US" sz="1200" dirty="0">
                <a:solidFill>
                  <a:srgbClr val="000000"/>
                </a:solidFill>
                <a:effectLst/>
                <a:latin typeface="+mn-lt"/>
                <a:ea typeface="Batang" panose="02030600000101010101" pitchFamily="18" charset="-127"/>
                <a:cs typeface="Times New Roman" panose="02020603050405020304" pitchFamily="18" charset="0"/>
              </a:rPr>
              <a:t>(5), 413-437, 1998.</a:t>
            </a:r>
            <a:endParaRPr lang="pt-BR" sz="1200" dirty="0">
              <a:effectLst/>
              <a:latin typeface="+mn-lt"/>
              <a:ea typeface="Batang" panose="02030600000101010101" pitchFamily="18" charset="-127"/>
              <a:cs typeface="Times New Roman" panose="02020603050405020304" pitchFamily="18" charset="0"/>
            </a:endParaRPr>
          </a:p>
          <a:p>
            <a:pPr marL="139700" indent="0">
              <a:lnSpc>
                <a:spcPct val="90000"/>
              </a:lnSpc>
              <a:buNone/>
            </a:pPr>
            <a:r>
              <a:rPr lang="en-US" sz="1200" dirty="0">
                <a:effectLst/>
                <a:latin typeface="+mn-lt"/>
                <a:ea typeface="Batang" panose="02030600000101010101" pitchFamily="18" charset="-127"/>
                <a:cs typeface="Times New Roman" panose="02020603050405020304" pitchFamily="18" charset="0"/>
              </a:rPr>
              <a:t>Wright, P., Kroll, M. J., &amp; Parnell, J. (2009). </a:t>
            </a:r>
            <a:r>
              <a:rPr lang="pt-BR" sz="1200" i="1" dirty="0">
                <a:effectLst/>
                <a:latin typeface="+mn-lt"/>
                <a:ea typeface="Batang" panose="02030600000101010101" pitchFamily="18" charset="-127"/>
                <a:cs typeface="Times New Roman" panose="02020603050405020304" pitchFamily="18" charset="0"/>
              </a:rPr>
              <a:t>Administração estratégica:</a:t>
            </a:r>
            <a:r>
              <a:rPr lang="pt-BR" sz="1200" dirty="0">
                <a:effectLst/>
                <a:latin typeface="+mn-lt"/>
                <a:ea typeface="Batang" panose="02030600000101010101" pitchFamily="18" charset="-127"/>
                <a:cs typeface="Times New Roman" panose="02020603050405020304" pitchFamily="18" charset="0"/>
              </a:rPr>
              <a:t> </a:t>
            </a:r>
            <a:r>
              <a:rPr lang="pt-BR" sz="1200" i="1" dirty="0">
                <a:effectLst/>
                <a:latin typeface="+mn-lt"/>
                <a:ea typeface="Batang" panose="02030600000101010101" pitchFamily="18" charset="-127"/>
                <a:cs typeface="Times New Roman" panose="02020603050405020304" pitchFamily="18" charset="0"/>
              </a:rPr>
              <a:t>conceitos</a:t>
            </a:r>
            <a:r>
              <a:rPr lang="pt-BR" sz="1200" dirty="0">
                <a:effectLst/>
                <a:latin typeface="+mn-lt"/>
                <a:ea typeface="Batang" panose="02030600000101010101" pitchFamily="18" charset="-127"/>
                <a:cs typeface="Times New Roman" panose="02020603050405020304" pitchFamily="18" charset="0"/>
              </a:rPr>
              <a:t>. (10a </a:t>
            </a:r>
            <a:r>
              <a:rPr lang="pt-BR" sz="1200" dirty="0" err="1">
                <a:effectLst/>
                <a:latin typeface="+mn-lt"/>
                <a:ea typeface="Batang" panose="02030600000101010101" pitchFamily="18" charset="-127"/>
                <a:cs typeface="Times New Roman" panose="02020603050405020304" pitchFamily="18" charset="0"/>
              </a:rPr>
              <a:t>reimp</a:t>
            </a:r>
            <a:r>
              <a:rPr lang="pt-BR" sz="1200" dirty="0">
                <a:effectLst/>
                <a:latin typeface="+mn-lt"/>
                <a:ea typeface="Batang" panose="02030600000101010101" pitchFamily="18" charset="-127"/>
                <a:cs typeface="Times New Roman" panose="02020603050405020304" pitchFamily="18" charset="0"/>
              </a:rPr>
              <a:t>.). </a:t>
            </a:r>
            <a:r>
              <a:rPr lang="en-US" sz="1200" dirty="0">
                <a:effectLst/>
                <a:latin typeface="+mn-lt"/>
                <a:ea typeface="Batang" panose="02030600000101010101" pitchFamily="18" charset="-127"/>
                <a:cs typeface="Times New Roman" panose="02020603050405020304" pitchFamily="18" charset="0"/>
              </a:rPr>
              <a:t>São Paulo: Atlas.</a:t>
            </a:r>
            <a:endParaRPr dirty="0"/>
          </a:p>
        </p:txBody>
      </p:sp>
    </p:spTree>
    <p:extLst>
      <p:ext uri="{BB962C8B-B14F-4D97-AF65-F5344CB8AC3E}">
        <p14:creationId xmlns:p14="http://schemas.microsoft.com/office/powerpoint/2010/main" val="42423966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pic>
        <p:nvPicPr>
          <p:cNvPr id="4" name="Imagem 3">
            <a:extLst>
              <a:ext uri="{FF2B5EF4-FFF2-40B4-BE49-F238E27FC236}">
                <a16:creationId xmlns:a16="http://schemas.microsoft.com/office/drawing/2014/main" id="{ADCD02DE-632A-4FA6-8660-A86264CD7840}"/>
              </a:ext>
            </a:extLst>
          </p:cNvPr>
          <p:cNvPicPr>
            <a:picLocks noChangeAspect="1"/>
          </p:cNvPicPr>
          <p:nvPr/>
        </p:nvPicPr>
        <p:blipFill rotWithShape="1">
          <a:blip r:embed="rId3">
            <a:extLst>
              <a:ext uri="{28A0092B-C50C-407E-A947-70E740481C1C}">
                <a14:useLocalDpi xmlns:a14="http://schemas.microsoft.com/office/drawing/2010/main" val="0"/>
              </a:ext>
            </a:extLst>
          </a:blip>
          <a:srcRect t="13028" b="21831"/>
          <a:stretch/>
        </p:blipFill>
        <p:spPr>
          <a:xfrm>
            <a:off x="647219" y="1087770"/>
            <a:ext cx="3414767" cy="2160240"/>
          </a:xfrm>
          <a:prstGeom prst="rect">
            <a:avLst/>
          </a:prstGeom>
        </p:spPr>
      </p:pic>
      <p:sp>
        <p:nvSpPr>
          <p:cNvPr id="5" name="CaixaDeTexto 9">
            <a:extLst>
              <a:ext uri="{FF2B5EF4-FFF2-40B4-BE49-F238E27FC236}">
                <a16:creationId xmlns:a16="http://schemas.microsoft.com/office/drawing/2014/main" id="{DA25616E-80CA-4103-AA67-8153C83F06F4}"/>
              </a:ext>
            </a:extLst>
          </p:cNvPr>
          <p:cNvSpPr txBox="1"/>
          <p:nvPr/>
        </p:nvSpPr>
        <p:spPr>
          <a:xfrm>
            <a:off x="3518895" y="1563638"/>
            <a:ext cx="4977887" cy="2246769"/>
          </a:xfrm>
          <a:prstGeom prst="rect">
            <a:avLst/>
          </a:prstGeom>
          <a:noFill/>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lvl="1" algn="ctr">
              <a:buClr>
                <a:schemeClr val="tx1"/>
              </a:buClr>
              <a:buFont typeface="Wingdings" panose="05000000000000000000" pitchFamily="2" charset="2"/>
              <a:buNone/>
            </a:pPr>
            <a:r>
              <a:rPr lang="pt-BR" altLang="pt-BR" sz="2000" b="1" dirty="0"/>
              <a:t>     GRACIAS POR LA ATENCÍON!!!</a:t>
            </a:r>
          </a:p>
          <a:p>
            <a:pPr lvl="1" algn="ctr">
              <a:buClr>
                <a:schemeClr val="tx1"/>
              </a:buClr>
              <a:buFont typeface="Wingdings" panose="05000000000000000000" pitchFamily="2" charset="2"/>
              <a:buNone/>
            </a:pPr>
            <a:r>
              <a:rPr lang="pt-BR" altLang="pt-BR" sz="2000" i="1" dirty="0"/>
              <a:t>  Prof. Dr. Márcio </a:t>
            </a:r>
            <a:r>
              <a:rPr lang="pt-BR" altLang="pt-BR" sz="2000" i="1" dirty="0" err="1"/>
              <a:t>Jacometti</a:t>
            </a:r>
            <a:endParaRPr lang="pt-BR" altLang="pt-BR" sz="2000" i="1" dirty="0"/>
          </a:p>
          <a:p>
            <a:pPr lvl="1" algn="ctr">
              <a:buClr>
                <a:schemeClr val="tx1"/>
              </a:buClr>
              <a:buFont typeface="Wingdings" panose="05000000000000000000" pitchFamily="2" charset="2"/>
              <a:buNone/>
            </a:pPr>
            <a:r>
              <a:rPr lang="pt-BR" altLang="pt-BR" sz="2000" i="1" dirty="0"/>
              <a:t>   </a:t>
            </a:r>
            <a:r>
              <a:rPr lang="pt-BR" altLang="pt-BR" sz="2000" i="1" dirty="0" err="1"/>
              <a:t>Director</a:t>
            </a:r>
            <a:r>
              <a:rPr lang="pt-BR" altLang="pt-BR" sz="2000" i="1" dirty="0"/>
              <a:t>-General de</a:t>
            </a:r>
          </a:p>
          <a:p>
            <a:pPr lvl="1" algn="ctr">
              <a:buClr>
                <a:schemeClr val="tx1"/>
              </a:buClr>
              <a:buFont typeface="Wingdings" panose="05000000000000000000" pitchFamily="2" charset="2"/>
              <a:buNone/>
            </a:pPr>
            <a:r>
              <a:rPr lang="pt-BR" altLang="pt-BR" sz="2000" i="1" dirty="0"/>
              <a:t>UTFPR-CP</a:t>
            </a:r>
          </a:p>
          <a:p>
            <a:pPr lvl="1" algn="ctr">
              <a:buClr>
                <a:schemeClr val="tx1"/>
              </a:buClr>
              <a:buFont typeface="Wingdings" panose="05000000000000000000" pitchFamily="2" charset="2"/>
              <a:buNone/>
            </a:pPr>
            <a:endParaRPr lang="pt-BR" altLang="pt-BR" sz="2000" dirty="0"/>
          </a:p>
          <a:p>
            <a:pPr lvl="1" algn="ctr">
              <a:buClr>
                <a:schemeClr val="tx1"/>
              </a:buClr>
              <a:buFont typeface="Wingdings" panose="05000000000000000000" pitchFamily="2" charset="2"/>
              <a:buNone/>
            </a:pPr>
            <a:endParaRPr lang="pt-BR" altLang="pt-BR" sz="2000" dirty="0"/>
          </a:p>
          <a:p>
            <a:pPr lvl="1" algn="ctr">
              <a:buClr>
                <a:schemeClr val="tx1"/>
              </a:buClr>
              <a:buFont typeface="Wingdings" panose="05000000000000000000" pitchFamily="2" charset="2"/>
              <a:buNone/>
            </a:pPr>
            <a:endParaRPr lang="pt-BR" altLang="pt-BR" sz="2000" dirty="0"/>
          </a:p>
        </p:txBody>
      </p:sp>
      <p:sp>
        <p:nvSpPr>
          <p:cNvPr id="7" name="Título 6">
            <a:extLst>
              <a:ext uri="{FF2B5EF4-FFF2-40B4-BE49-F238E27FC236}">
                <a16:creationId xmlns:a16="http://schemas.microsoft.com/office/drawing/2014/main" id="{90CEDD8C-242B-619B-0118-959DABFA17DA}"/>
              </a:ext>
            </a:extLst>
          </p:cNvPr>
          <p:cNvSpPr>
            <a:spLocks noGrp="1"/>
          </p:cNvSpPr>
          <p:nvPr>
            <p:ph type="title"/>
          </p:nvPr>
        </p:nvSpPr>
        <p:spPr>
          <a:xfrm>
            <a:off x="464100" y="3769380"/>
            <a:ext cx="8520600" cy="572700"/>
          </a:xfrm>
        </p:spPr>
        <p:txBody>
          <a:bodyPr/>
          <a:lstStyle/>
          <a:p>
            <a:pPr>
              <a:buNone/>
            </a:pPr>
            <a:r>
              <a:rPr lang="pt-BR" sz="1600" b="1" dirty="0"/>
              <a:t>E-mail: </a:t>
            </a:r>
            <a:r>
              <a:rPr lang="pt-BR" sz="1600" b="1" dirty="0">
                <a:hlinkClick r:id="rId4"/>
              </a:rPr>
              <a:t>jacometti@utfpr.edu.br</a:t>
            </a:r>
            <a:r>
              <a:rPr lang="pt-BR" sz="1600" b="1" dirty="0"/>
              <a:t> </a:t>
            </a:r>
          </a:p>
        </p:txBody>
      </p:sp>
      <p:pic>
        <p:nvPicPr>
          <p:cNvPr id="8" name="Imagem 7">
            <a:extLst>
              <a:ext uri="{FF2B5EF4-FFF2-40B4-BE49-F238E27FC236}">
                <a16:creationId xmlns:a16="http://schemas.microsoft.com/office/drawing/2014/main" id="{9F6C4C5F-319C-FAB7-3D99-E9553A93D98C}"/>
              </a:ext>
            </a:extLst>
          </p:cNvPr>
          <p:cNvPicPr>
            <a:picLocks noChangeAspect="1"/>
          </p:cNvPicPr>
          <p:nvPr/>
        </p:nvPicPr>
        <p:blipFill>
          <a:blip r:embed="rId5"/>
          <a:stretch>
            <a:fillRect/>
          </a:stretch>
        </p:blipFill>
        <p:spPr>
          <a:xfrm>
            <a:off x="5434780" y="3031616"/>
            <a:ext cx="1845770" cy="986014"/>
          </a:xfrm>
          <a:prstGeom prst="rect">
            <a:avLst/>
          </a:prstGeom>
        </p:spPr>
      </p:pic>
    </p:spTree>
    <p:extLst>
      <p:ext uri="{BB962C8B-B14F-4D97-AF65-F5344CB8AC3E}">
        <p14:creationId xmlns:p14="http://schemas.microsoft.com/office/powerpoint/2010/main" val="4260715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4"/>
          <p:cNvSpPr txBox="1">
            <a:spLocks noGrp="1"/>
          </p:cNvSpPr>
          <p:nvPr>
            <p:ph type="title"/>
          </p:nvPr>
        </p:nvSpPr>
        <p:spPr>
          <a:xfrm>
            <a:off x="311700" y="297181"/>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pt-BR" altLang="pt-BR" sz="3200" b="1" dirty="0" err="1">
                <a:solidFill>
                  <a:schemeClr val="tx1"/>
                </a:solidFill>
              </a:rPr>
              <a:t>Introduccíon</a:t>
            </a:r>
            <a:endParaRPr sz="3200" dirty="0"/>
          </a:p>
        </p:txBody>
      </p:sp>
      <p:sp>
        <p:nvSpPr>
          <p:cNvPr id="59" name="Google Shape;59;p14"/>
          <p:cNvSpPr txBox="1">
            <a:spLocks noGrp="1"/>
          </p:cNvSpPr>
          <p:nvPr>
            <p:ph type="body" idx="1"/>
          </p:nvPr>
        </p:nvSpPr>
        <p:spPr>
          <a:xfrm>
            <a:off x="167640" y="1097280"/>
            <a:ext cx="8664660" cy="3749039"/>
          </a:xfrm>
          <a:prstGeom prst="rect">
            <a:avLst/>
          </a:prstGeom>
        </p:spPr>
        <p:txBody>
          <a:bodyPr spcFirstLastPara="1" wrap="square" lIns="91425" tIns="91425" rIns="91425" bIns="91425" anchor="ctr" anchorCtr="0">
            <a:noAutofit/>
          </a:bodyPr>
          <a:lstStyle/>
          <a:p>
            <a:pPr eaLnBrk="1" hangingPunct="1">
              <a:lnSpc>
                <a:spcPct val="90000"/>
              </a:lnSpc>
              <a:buFont typeface="Wingdings" panose="05000000000000000000" pitchFamily="2" charset="2"/>
              <a:buChar char="ü"/>
            </a:pPr>
            <a:endParaRPr lang="pt-BR" sz="1800" dirty="0">
              <a:latin typeface="Calibri" panose="020F0502020204030204" pitchFamily="34" charset="0"/>
              <a:ea typeface="Calibri" panose="020F0502020204030204" pitchFamily="34" charset="0"/>
              <a:cs typeface="Times New Roman" panose="02020603050405020304" pitchFamily="18" charset="0"/>
            </a:endParaRPr>
          </a:p>
          <a:p>
            <a:pPr eaLnBrk="1" hangingPunct="1">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Gestionar un programa de emprendimiento e innovación en un entorno universitario es un gran desafío; </a:t>
            </a:r>
          </a:p>
          <a:p>
            <a:pPr eaLnBrk="1" hangingPunct="1">
              <a:lnSpc>
                <a:spcPct val="90000"/>
              </a:lnSpc>
              <a:buFont typeface="Wingdings" panose="05000000000000000000" pitchFamily="2" charset="2"/>
              <a:buChar char="ü"/>
            </a:pPr>
            <a:endParaRPr lang="es-ES" sz="1800" dirty="0">
              <a:latin typeface="Calibri" panose="020F0502020204030204" pitchFamily="34" charset="0"/>
              <a:cs typeface="Calibri" panose="020F0502020204030204" pitchFamily="34" charset="0"/>
            </a:endParaRPr>
          </a:p>
          <a:p>
            <a:pPr eaLnBrk="1" hangingPunct="1">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En 2002, la UTFPR-CP planificó la implementación del PROEM en línea con el modelo de Triple </a:t>
            </a:r>
            <a:r>
              <a:rPr lang="es-ES" sz="1800" dirty="0" err="1">
                <a:latin typeface="Calibri" panose="020F0502020204030204" pitchFamily="34" charset="0"/>
                <a:cs typeface="Calibri" panose="020F0502020204030204" pitchFamily="34" charset="0"/>
              </a:rPr>
              <a:t>Helix</a:t>
            </a:r>
            <a:r>
              <a:rPr lang="es-ES" sz="1800" dirty="0">
                <a:latin typeface="Calibri" panose="020F0502020204030204" pitchFamily="34" charset="0"/>
                <a:cs typeface="Calibri" panose="020F0502020204030204" pitchFamily="34" charset="0"/>
              </a:rPr>
              <a:t>; </a:t>
            </a:r>
          </a:p>
          <a:p>
            <a:pPr eaLnBrk="1" hangingPunct="1">
              <a:lnSpc>
                <a:spcPct val="90000"/>
              </a:lnSpc>
              <a:buFont typeface="Wingdings" panose="05000000000000000000" pitchFamily="2" charset="2"/>
              <a:buChar char="ü"/>
            </a:pPr>
            <a:endParaRPr lang="es-ES" sz="1800" dirty="0">
              <a:latin typeface="Calibri" panose="020F0502020204030204" pitchFamily="34" charset="0"/>
              <a:cs typeface="Calibri" panose="020F0502020204030204" pitchFamily="34" charset="0"/>
            </a:endParaRPr>
          </a:p>
          <a:p>
            <a:pPr eaLnBrk="1" hangingPunct="1">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Un plan </a:t>
            </a:r>
            <a:r>
              <a:rPr lang="es-ES" sz="1800" dirty="0" err="1">
                <a:latin typeface="Calibri" panose="020F0502020204030204" pitchFamily="34" charset="0"/>
                <a:cs typeface="Calibri" panose="020F0502020204030204" pitchFamily="34" charset="0"/>
              </a:rPr>
              <a:t>estrategico</a:t>
            </a:r>
            <a:r>
              <a:rPr lang="es-ES" sz="1800" dirty="0">
                <a:latin typeface="Calibri" panose="020F0502020204030204" pitchFamily="34" charset="0"/>
                <a:cs typeface="Calibri" panose="020F0502020204030204" pitchFamily="34" charset="0"/>
              </a:rPr>
              <a:t> es la principal forma de traducir las acciones deliberadas por la dirección para lograr los objetivos; </a:t>
            </a:r>
          </a:p>
          <a:p>
            <a:pPr eaLnBrk="1" hangingPunct="1">
              <a:lnSpc>
                <a:spcPct val="90000"/>
              </a:lnSpc>
              <a:buFont typeface="Wingdings" panose="05000000000000000000" pitchFamily="2" charset="2"/>
              <a:buChar char="ü"/>
            </a:pPr>
            <a:endParaRPr lang="es-ES" sz="1800" dirty="0">
              <a:latin typeface="Calibri" panose="020F0502020204030204" pitchFamily="34" charset="0"/>
              <a:cs typeface="Calibri" panose="020F0502020204030204" pitchFamily="34" charset="0"/>
            </a:endParaRPr>
          </a:p>
          <a:p>
            <a:pPr eaLnBrk="1" hangingPunct="1">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Wright et al. (2009) explican que “la estrategia se refiere a los planes de la alta dirección para lograr resultados consistentes con la misión y los objetivos generales de la organización”; </a:t>
            </a:r>
          </a:p>
          <a:p>
            <a:pPr eaLnBrk="1" hangingPunct="1">
              <a:lnSpc>
                <a:spcPct val="90000"/>
              </a:lnSpc>
              <a:buFont typeface="Wingdings" panose="05000000000000000000" pitchFamily="2" charset="2"/>
              <a:buChar char="ü"/>
            </a:pPr>
            <a:endParaRPr lang="es-ES" sz="1800" dirty="0">
              <a:latin typeface="Calibri" panose="020F0502020204030204" pitchFamily="34" charset="0"/>
              <a:cs typeface="Calibri" panose="020F0502020204030204" pitchFamily="34" charset="0"/>
            </a:endParaRPr>
          </a:p>
          <a:p>
            <a:pPr eaLnBrk="1" hangingPunct="1">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Objetivo de estudio: identificar las principales estrategias deliberadas por la dirección de la UTFPR-CP, desde la planificación del PROEM hasta posibilitar la implementación de su PCT.</a:t>
            </a:r>
            <a:endParaRPr lang="pt-BR" sz="1800" dirty="0">
              <a:latin typeface="Calibri" panose="020F0502020204030204" pitchFamily="34" charset="0"/>
              <a:cs typeface="Times New Roman" panose="02020603050405020304" pitchFamily="18" charset="0"/>
            </a:endParaRPr>
          </a:p>
          <a:p>
            <a:pPr marL="0" lvl="0" indent="0" algn="l" rtl="0">
              <a:spcBef>
                <a:spcPts val="0"/>
              </a:spcBef>
              <a:spcAft>
                <a:spcPts val="0"/>
              </a:spcAft>
              <a:buNone/>
            </a:pPr>
            <a:endParaRPr lang="pt-BR" dirty="0"/>
          </a:p>
        </p:txBody>
      </p:sp>
    </p:spTree>
    <p:extLst>
      <p:ext uri="{BB962C8B-B14F-4D97-AF65-F5344CB8AC3E}">
        <p14:creationId xmlns:p14="http://schemas.microsoft.com/office/powerpoint/2010/main" val="541133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4"/>
          <p:cNvSpPr txBox="1">
            <a:spLocks noGrp="1"/>
          </p:cNvSpPr>
          <p:nvPr>
            <p:ph type="title"/>
          </p:nvPr>
        </p:nvSpPr>
        <p:spPr>
          <a:xfrm>
            <a:off x="311700" y="297181"/>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pt-BR" altLang="pt-BR" sz="3200" b="1" dirty="0" err="1">
                <a:solidFill>
                  <a:schemeClr val="tx1"/>
                </a:solidFill>
              </a:rPr>
              <a:t>Revisíon</a:t>
            </a:r>
            <a:r>
              <a:rPr lang="pt-BR" altLang="pt-BR" sz="3200" b="1" dirty="0">
                <a:solidFill>
                  <a:schemeClr val="tx1"/>
                </a:solidFill>
              </a:rPr>
              <a:t> de </a:t>
            </a:r>
            <a:r>
              <a:rPr lang="pt-BR" altLang="pt-BR" sz="3200" b="1" dirty="0" err="1">
                <a:solidFill>
                  <a:schemeClr val="tx1"/>
                </a:solidFill>
              </a:rPr>
              <a:t>la</a:t>
            </a:r>
            <a:r>
              <a:rPr lang="pt-BR" altLang="pt-BR" sz="3200" b="1" dirty="0">
                <a:solidFill>
                  <a:schemeClr val="tx1"/>
                </a:solidFill>
              </a:rPr>
              <a:t> Literatura: </a:t>
            </a:r>
            <a:r>
              <a:rPr lang="pt-BR" altLang="pt-BR" sz="3200" b="1" dirty="0" err="1">
                <a:solidFill>
                  <a:schemeClr val="tx1"/>
                </a:solidFill>
              </a:rPr>
              <a:t>Estrategia</a:t>
            </a:r>
            <a:endParaRPr sz="3200" dirty="0"/>
          </a:p>
        </p:txBody>
      </p:sp>
      <p:sp>
        <p:nvSpPr>
          <p:cNvPr id="59" name="Google Shape;59;p14"/>
          <p:cNvSpPr txBox="1">
            <a:spLocks noGrp="1"/>
          </p:cNvSpPr>
          <p:nvPr>
            <p:ph type="body" idx="1"/>
          </p:nvPr>
        </p:nvSpPr>
        <p:spPr>
          <a:xfrm>
            <a:off x="311700" y="1097280"/>
            <a:ext cx="8520600" cy="3749039"/>
          </a:xfrm>
          <a:prstGeom prst="rect">
            <a:avLst/>
          </a:prstGeom>
        </p:spPr>
        <p:txBody>
          <a:bodyPr spcFirstLastPara="1" wrap="square" lIns="91425" tIns="91425" rIns="91425" bIns="91425" anchor="ctr" anchorCtr="0">
            <a:noAutofit/>
          </a:bodyPr>
          <a:lstStyle/>
          <a:p>
            <a:pPr eaLnBrk="1" hangingPunct="1">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Mintzberg (1987) presentó los 5 P de la estrategia: plan, patrón, posición, perspectiva y pretexto;</a:t>
            </a:r>
          </a:p>
          <a:p>
            <a:pPr eaLnBrk="1" hangingPunct="1">
              <a:lnSpc>
                <a:spcPct val="90000"/>
              </a:lnSpc>
              <a:buFont typeface="Wingdings" panose="05000000000000000000" pitchFamily="2" charset="2"/>
              <a:buChar char="ü"/>
            </a:pPr>
            <a:endParaRPr lang="es-ES" sz="1800" dirty="0">
              <a:latin typeface="Calibri" panose="020F0502020204030204" pitchFamily="34" charset="0"/>
              <a:cs typeface="Calibri" panose="020F0502020204030204" pitchFamily="34" charset="0"/>
            </a:endParaRPr>
          </a:p>
          <a:p>
            <a:pPr eaLnBrk="1" hangingPunct="1">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Según Quinn (2007), la esencia de la estrategia es permitir a la organización construir una postura fuerte y al mismo tiempo flexible, que le permita alcanzar los objetivos, incluso frente a fuerzas externas impredecibles; </a:t>
            </a:r>
          </a:p>
          <a:p>
            <a:pPr eaLnBrk="1" hangingPunct="1">
              <a:lnSpc>
                <a:spcPct val="90000"/>
              </a:lnSpc>
              <a:buFont typeface="Wingdings" panose="05000000000000000000" pitchFamily="2" charset="2"/>
              <a:buChar char="ü"/>
            </a:pPr>
            <a:endParaRPr lang="es-ES" sz="1800" dirty="0">
              <a:latin typeface="Calibri" panose="020F0502020204030204" pitchFamily="34" charset="0"/>
              <a:cs typeface="Calibri" panose="020F0502020204030204" pitchFamily="34" charset="0"/>
            </a:endParaRPr>
          </a:p>
          <a:p>
            <a:pPr eaLnBrk="1" hangingPunct="1">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Andrews (1971) sistematizó el famoso modelo SWOT, al equiparar las capacidades y recursos de la organización con las oportunidades y riesgos del entorno;</a:t>
            </a:r>
          </a:p>
          <a:p>
            <a:pPr eaLnBrk="1" hangingPunct="1">
              <a:lnSpc>
                <a:spcPct val="90000"/>
              </a:lnSpc>
              <a:buFont typeface="Wingdings" panose="05000000000000000000" pitchFamily="2" charset="2"/>
              <a:buChar char="ü"/>
            </a:pPr>
            <a:endParaRPr lang="es-ES" sz="1800" dirty="0">
              <a:latin typeface="Calibri" panose="020F0502020204030204" pitchFamily="34" charset="0"/>
              <a:cs typeface="Calibri" panose="020F0502020204030204" pitchFamily="34" charset="0"/>
            </a:endParaRPr>
          </a:p>
          <a:p>
            <a:pPr eaLnBrk="1" hangingPunct="1">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SWOT: evaluación de las fortalezas y debilidades de la organización, con el objetivo de aprovechar oportunidades y sortear amenazas;</a:t>
            </a:r>
            <a:endParaRPr lang="pt-BR" sz="1800" dirty="0">
              <a:latin typeface="Calibri" panose="020F0502020204030204" pitchFamily="34" charset="0"/>
              <a:cs typeface="Calibri" panose="020F0502020204030204" pitchFamily="34" charset="0"/>
            </a:endParaRPr>
          </a:p>
          <a:p>
            <a:pPr marL="0" lvl="0" indent="0" algn="l" rtl="0">
              <a:spcBef>
                <a:spcPts val="0"/>
              </a:spcBef>
              <a:spcAft>
                <a:spcPts val="0"/>
              </a:spcAft>
              <a:buNone/>
            </a:pPr>
            <a:endParaRPr dirty="0"/>
          </a:p>
        </p:txBody>
      </p:sp>
    </p:spTree>
    <p:extLst>
      <p:ext uri="{BB962C8B-B14F-4D97-AF65-F5344CB8AC3E}">
        <p14:creationId xmlns:p14="http://schemas.microsoft.com/office/powerpoint/2010/main" val="1998063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4"/>
          <p:cNvSpPr txBox="1">
            <a:spLocks noGrp="1"/>
          </p:cNvSpPr>
          <p:nvPr>
            <p:ph type="title"/>
          </p:nvPr>
        </p:nvSpPr>
        <p:spPr>
          <a:xfrm>
            <a:off x="311700" y="297181"/>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pt-BR" altLang="pt-BR" sz="3200" b="1" dirty="0" err="1">
                <a:solidFill>
                  <a:schemeClr val="tx1"/>
                </a:solidFill>
              </a:rPr>
              <a:t>Revisíon</a:t>
            </a:r>
            <a:r>
              <a:rPr lang="pt-BR" altLang="pt-BR" sz="3200" b="1" dirty="0">
                <a:solidFill>
                  <a:schemeClr val="tx1"/>
                </a:solidFill>
              </a:rPr>
              <a:t> de </a:t>
            </a:r>
            <a:r>
              <a:rPr lang="pt-BR" altLang="pt-BR" sz="3200" b="1" dirty="0" err="1">
                <a:solidFill>
                  <a:schemeClr val="tx1"/>
                </a:solidFill>
              </a:rPr>
              <a:t>la</a:t>
            </a:r>
            <a:r>
              <a:rPr lang="pt-BR" altLang="pt-BR" sz="3200" b="1" dirty="0">
                <a:solidFill>
                  <a:schemeClr val="tx1"/>
                </a:solidFill>
              </a:rPr>
              <a:t> Literatura: </a:t>
            </a:r>
            <a:r>
              <a:rPr lang="pt-BR" altLang="pt-BR" sz="3200" b="1" dirty="0" err="1">
                <a:solidFill>
                  <a:schemeClr val="tx1"/>
                </a:solidFill>
              </a:rPr>
              <a:t>Estrategia</a:t>
            </a:r>
            <a:endParaRPr sz="3200" dirty="0"/>
          </a:p>
        </p:txBody>
      </p:sp>
      <p:sp>
        <p:nvSpPr>
          <p:cNvPr id="59" name="Google Shape;59;p14"/>
          <p:cNvSpPr txBox="1">
            <a:spLocks noGrp="1"/>
          </p:cNvSpPr>
          <p:nvPr>
            <p:ph type="body" idx="1"/>
          </p:nvPr>
        </p:nvSpPr>
        <p:spPr>
          <a:xfrm>
            <a:off x="258360" y="998220"/>
            <a:ext cx="8520600" cy="3749039"/>
          </a:xfrm>
          <a:prstGeom prst="rect">
            <a:avLst/>
          </a:prstGeom>
        </p:spPr>
        <p:txBody>
          <a:bodyPr spcFirstLastPara="1" wrap="square" lIns="91425" tIns="91425" rIns="91425" bIns="91425" anchor="ctr" anchorCtr="0">
            <a:noAutofit/>
          </a:bodyPr>
          <a:lstStyle/>
          <a:p>
            <a:pPr eaLnBrk="1" hangingPunct="1">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Pasos SWOT: (1) formulación de la misión y objetivos; (2) identificación de objetivos y estrategias actuales; (3) análisis ambiental y de recursos; (4) identificación de oportunidades y amenazas; (5) determinar el grado de cambio estratégico requerido; (6) toma de decisiones estratégicas; (7) implementación y control de la estrategia; </a:t>
            </a:r>
          </a:p>
          <a:p>
            <a:pPr eaLnBrk="1" hangingPunct="1">
              <a:lnSpc>
                <a:spcPct val="90000"/>
              </a:lnSpc>
              <a:buFont typeface="Wingdings" panose="05000000000000000000" pitchFamily="2" charset="2"/>
              <a:buChar char="ü"/>
            </a:pPr>
            <a:endParaRPr lang="es-ES" sz="1800" dirty="0">
              <a:latin typeface="Calibri" panose="020F0502020204030204" pitchFamily="34" charset="0"/>
              <a:cs typeface="Calibri" panose="020F0502020204030204" pitchFamily="34" charset="0"/>
            </a:endParaRPr>
          </a:p>
          <a:p>
            <a:pPr eaLnBrk="1" hangingPunct="1">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Este proceso no es diferente para los PCT, ya sean públicos o privados, ya que el gran desafío es la sostenibilidad económica del emprendimiento; </a:t>
            </a:r>
          </a:p>
          <a:p>
            <a:pPr eaLnBrk="1" hangingPunct="1">
              <a:lnSpc>
                <a:spcPct val="90000"/>
              </a:lnSpc>
              <a:buFont typeface="Wingdings" panose="05000000000000000000" pitchFamily="2" charset="2"/>
              <a:buChar char="ü"/>
            </a:pPr>
            <a:endParaRPr lang="es-ES" sz="1800" dirty="0">
              <a:latin typeface="Calibri" panose="020F0502020204030204" pitchFamily="34" charset="0"/>
              <a:cs typeface="Calibri" panose="020F0502020204030204" pitchFamily="34" charset="0"/>
            </a:endParaRPr>
          </a:p>
          <a:p>
            <a:pPr eaLnBrk="1" hangingPunct="1">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Mintzberg et al. (2010) sistematizaron diez concepciones diferentes sobre el proceso estratégico, clasificadas como escuelas de pensamiento que se desarrollaron en diferentes períodos a lo largo del tiempo.</a:t>
            </a:r>
            <a:endParaRPr lang="pt-BR" sz="1800" dirty="0">
              <a:latin typeface="Calibri" panose="020F0502020204030204" pitchFamily="34" charset="0"/>
              <a:cs typeface="Calibri" panose="020F0502020204030204" pitchFamily="34" charset="0"/>
            </a:endParaRPr>
          </a:p>
          <a:p>
            <a:pPr marL="0" lvl="0" indent="0" algn="l" rtl="0">
              <a:spcBef>
                <a:spcPts val="0"/>
              </a:spcBef>
              <a:spcAft>
                <a:spcPts val="0"/>
              </a:spcAft>
              <a:buNone/>
            </a:pPr>
            <a:endParaRPr dirty="0"/>
          </a:p>
        </p:txBody>
      </p:sp>
    </p:spTree>
    <p:extLst>
      <p:ext uri="{BB962C8B-B14F-4D97-AF65-F5344CB8AC3E}">
        <p14:creationId xmlns:p14="http://schemas.microsoft.com/office/powerpoint/2010/main" val="411379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4"/>
          <p:cNvSpPr txBox="1">
            <a:spLocks noGrp="1"/>
          </p:cNvSpPr>
          <p:nvPr>
            <p:ph type="title"/>
          </p:nvPr>
        </p:nvSpPr>
        <p:spPr>
          <a:xfrm>
            <a:off x="311700" y="297181"/>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pt-BR" altLang="pt-BR" sz="3200" b="1" dirty="0" err="1">
                <a:solidFill>
                  <a:schemeClr val="tx1"/>
                </a:solidFill>
              </a:rPr>
              <a:t>Escuelas</a:t>
            </a:r>
            <a:r>
              <a:rPr lang="pt-BR" altLang="pt-BR" sz="3200" b="1" dirty="0">
                <a:solidFill>
                  <a:schemeClr val="tx1"/>
                </a:solidFill>
              </a:rPr>
              <a:t> de </a:t>
            </a:r>
            <a:r>
              <a:rPr lang="pt-BR" altLang="pt-BR" sz="3200" b="1" dirty="0" err="1">
                <a:solidFill>
                  <a:schemeClr val="tx1"/>
                </a:solidFill>
              </a:rPr>
              <a:t>Estrategia</a:t>
            </a:r>
            <a:endParaRPr sz="3200" dirty="0"/>
          </a:p>
        </p:txBody>
      </p:sp>
      <p:sp>
        <p:nvSpPr>
          <p:cNvPr id="59" name="Google Shape;59;p14"/>
          <p:cNvSpPr txBox="1">
            <a:spLocks noGrp="1"/>
          </p:cNvSpPr>
          <p:nvPr>
            <p:ph type="body" idx="1"/>
          </p:nvPr>
        </p:nvSpPr>
        <p:spPr>
          <a:xfrm>
            <a:off x="311700" y="1097280"/>
            <a:ext cx="8520600" cy="3749039"/>
          </a:xfrm>
          <a:prstGeom prst="rect">
            <a:avLst/>
          </a:prstGeom>
        </p:spPr>
        <p:txBody>
          <a:bodyPr spcFirstLastPara="1" wrap="square" lIns="91425" tIns="91425" rIns="91425" bIns="91425" anchor="ctr" anchorCtr="0">
            <a:noAutofit/>
          </a:bodyPr>
          <a:lstStyle/>
          <a:p>
            <a:pPr eaLnBrk="1" hangingPunct="1">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Diseño: la formulación de estrategias se considera un proceso de diseño; </a:t>
            </a:r>
          </a:p>
          <a:p>
            <a:pPr eaLnBrk="1" hangingPunct="1">
              <a:lnSpc>
                <a:spcPct val="90000"/>
              </a:lnSpc>
              <a:buFont typeface="Wingdings" panose="05000000000000000000" pitchFamily="2" charset="2"/>
              <a:buChar char="ü"/>
            </a:pPr>
            <a:endParaRPr lang="es-ES" sz="1800" dirty="0">
              <a:latin typeface="Calibri" panose="020F0502020204030204" pitchFamily="34" charset="0"/>
              <a:cs typeface="Calibri" panose="020F0502020204030204" pitchFamily="34" charset="0"/>
            </a:endParaRPr>
          </a:p>
          <a:p>
            <a:pPr eaLnBrk="1" hangingPunct="1">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Planificación: la estrategia se ve como un proceso formal, dividido en etapas; </a:t>
            </a:r>
          </a:p>
          <a:p>
            <a:pPr eaLnBrk="1" hangingPunct="1">
              <a:lnSpc>
                <a:spcPct val="90000"/>
              </a:lnSpc>
              <a:buFont typeface="Wingdings" panose="05000000000000000000" pitchFamily="2" charset="2"/>
              <a:buChar char="ü"/>
            </a:pPr>
            <a:endParaRPr lang="es-ES" sz="1800" dirty="0">
              <a:latin typeface="Calibri" panose="020F0502020204030204" pitchFamily="34" charset="0"/>
              <a:cs typeface="Calibri" panose="020F0502020204030204" pitchFamily="34" charset="0"/>
            </a:endParaRPr>
          </a:p>
          <a:p>
            <a:pPr eaLnBrk="1" hangingPunct="1">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Posicionamiento: la formulación de estrategias es vista como un proceso analítico y controlado que permite la creación de estrategias; </a:t>
            </a:r>
          </a:p>
          <a:p>
            <a:pPr eaLnBrk="1" hangingPunct="1">
              <a:lnSpc>
                <a:spcPct val="90000"/>
              </a:lnSpc>
              <a:buFont typeface="Wingdings" panose="05000000000000000000" pitchFamily="2" charset="2"/>
              <a:buChar char="ü"/>
            </a:pPr>
            <a:endParaRPr lang="es-ES" sz="1800" dirty="0">
              <a:latin typeface="Calibri" panose="020F0502020204030204" pitchFamily="34" charset="0"/>
              <a:cs typeface="Calibri" panose="020F0502020204030204" pitchFamily="34" charset="0"/>
            </a:endParaRPr>
          </a:p>
          <a:p>
            <a:pPr eaLnBrk="1" hangingPunct="1">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Emprendedor: la estrategia es vista como un proceso visionario, que se refiere a una representación mental creada en la mente del líder; </a:t>
            </a:r>
          </a:p>
          <a:p>
            <a:pPr eaLnBrk="1" hangingPunct="1">
              <a:lnSpc>
                <a:spcPct val="90000"/>
              </a:lnSpc>
              <a:buFont typeface="Wingdings" panose="05000000000000000000" pitchFamily="2" charset="2"/>
              <a:buChar char="ü"/>
            </a:pPr>
            <a:endParaRPr lang="es-ES" sz="1800" dirty="0">
              <a:latin typeface="Calibri" panose="020F0502020204030204" pitchFamily="34" charset="0"/>
              <a:cs typeface="Calibri" panose="020F0502020204030204" pitchFamily="34" charset="0"/>
            </a:endParaRPr>
          </a:p>
          <a:p>
            <a:pPr eaLnBrk="1" hangingPunct="1">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Cognitivo: la formulación de estrategias ocurre como un proceso mental que busca comprender cómo se formulan las estrategias en la mente del estratega;</a:t>
            </a:r>
            <a:endParaRPr lang="pt-BR" sz="1800" dirty="0">
              <a:latin typeface="Calibri" panose="020F0502020204030204" pitchFamily="34" charset="0"/>
              <a:cs typeface="Calibri" panose="020F0502020204030204" pitchFamily="34" charset="0"/>
            </a:endParaRPr>
          </a:p>
          <a:p>
            <a:pPr marL="0" lvl="0" indent="0" algn="l" rtl="0">
              <a:spcBef>
                <a:spcPts val="0"/>
              </a:spcBef>
              <a:spcAft>
                <a:spcPts val="0"/>
              </a:spcAft>
              <a:buNone/>
            </a:pPr>
            <a:endParaRPr dirty="0"/>
          </a:p>
        </p:txBody>
      </p:sp>
    </p:spTree>
    <p:extLst>
      <p:ext uri="{BB962C8B-B14F-4D97-AF65-F5344CB8AC3E}">
        <p14:creationId xmlns:p14="http://schemas.microsoft.com/office/powerpoint/2010/main" val="3820290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4"/>
          <p:cNvSpPr txBox="1">
            <a:spLocks noGrp="1"/>
          </p:cNvSpPr>
          <p:nvPr>
            <p:ph type="title"/>
          </p:nvPr>
        </p:nvSpPr>
        <p:spPr>
          <a:xfrm>
            <a:off x="311700" y="297181"/>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pt-BR" altLang="pt-BR" sz="3200" b="1" dirty="0" err="1">
                <a:solidFill>
                  <a:schemeClr val="tx1"/>
                </a:solidFill>
              </a:rPr>
              <a:t>Escuelas</a:t>
            </a:r>
            <a:r>
              <a:rPr lang="pt-BR" altLang="pt-BR" sz="3200" b="1" dirty="0">
                <a:solidFill>
                  <a:schemeClr val="tx1"/>
                </a:solidFill>
              </a:rPr>
              <a:t> de </a:t>
            </a:r>
            <a:r>
              <a:rPr lang="pt-BR" altLang="pt-BR" sz="3200" b="1" dirty="0" err="1">
                <a:solidFill>
                  <a:schemeClr val="tx1"/>
                </a:solidFill>
              </a:rPr>
              <a:t>Estrategia</a:t>
            </a:r>
            <a:endParaRPr sz="3200" dirty="0"/>
          </a:p>
        </p:txBody>
      </p:sp>
      <p:sp>
        <p:nvSpPr>
          <p:cNvPr id="59" name="Google Shape;59;p14"/>
          <p:cNvSpPr txBox="1">
            <a:spLocks noGrp="1"/>
          </p:cNvSpPr>
          <p:nvPr>
            <p:ph type="body" idx="1"/>
          </p:nvPr>
        </p:nvSpPr>
        <p:spPr>
          <a:xfrm>
            <a:off x="175980" y="975360"/>
            <a:ext cx="8656320" cy="3749039"/>
          </a:xfrm>
          <a:prstGeom prst="rect">
            <a:avLst/>
          </a:prstGeom>
        </p:spPr>
        <p:txBody>
          <a:bodyPr spcFirstLastPara="1" wrap="square" lIns="91425" tIns="91425" rIns="91425" bIns="91425" anchor="ctr" anchorCtr="0">
            <a:noAutofit/>
          </a:bodyPr>
          <a:lstStyle/>
          <a:p>
            <a:pPr eaLnBrk="1" hangingPunct="1">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Aprendizaje: concibe la estrategia como un proceso emergente, en el que los actores aprenden sobre una situación determinada y son capaces de resolverla; </a:t>
            </a:r>
          </a:p>
          <a:p>
            <a:pPr eaLnBrk="1" hangingPunct="1">
              <a:lnSpc>
                <a:spcPct val="90000"/>
              </a:lnSpc>
              <a:buFont typeface="Wingdings" panose="05000000000000000000" pitchFamily="2" charset="2"/>
              <a:buChar char="ü"/>
            </a:pPr>
            <a:endParaRPr lang="es-ES" sz="1800" dirty="0">
              <a:latin typeface="Calibri" panose="020F0502020204030204" pitchFamily="34" charset="0"/>
              <a:cs typeface="Calibri" panose="020F0502020204030204" pitchFamily="34" charset="0"/>
            </a:endParaRPr>
          </a:p>
          <a:p>
            <a:pPr eaLnBrk="1" hangingPunct="1">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Poder: la estrategia se desarrolla como un proceso de negociación, mediante el uso del poder, la política y la influencia para lograr sus objetivos; </a:t>
            </a:r>
          </a:p>
          <a:p>
            <a:pPr eaLnBrk="1" hangingPunct="1">
              <a:lnSpc>
                <a:spcPct val="90000"/>
              </a:lnSpc>
              <a:buFont typeface="Wingdings" panose="05000000000000000000" pitchFamily="2" charset="2"/>
              <a:buChar char="ü"/>
            </a:pPr>
            <a:endParaRPr lang="es-ES" sz="1800" dirty="0">
              <a:latin typeface="Calibri" panose="020F0502020204030204" pitchFamily="34" charset="0"/>
              <a:cs typeface="Calibri" panose="020F0502020204030204" pitchFamily="34" charset="0"/>
            </a:endParaRPr>
          </a:p>
          <a:p>
            <a:pPr eaLnBrk="1" hangingPunct="1">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Cultural: entiende la estrategia como un proceso colectivo, siendo más importante el conocimiento no codificable que la planificación racional y deliberada; </a:t>
            </a:r>
          </a:p>
          <a:p>
            <a:pPr eaLnBrk="1" hangingPunct="1">
              <a:lnSpc>
                <a:spcPct val="90000"/>
              </a:lnSpc>
              <a:buFont typeface="Wingdings" panose="05000000000000000000" pitchFamily="2" charset="2"/>
              <a:buChar char="ü"/>
            </a:pPr>
            <a:endParaRPr lang="es-ES" sz="1800" dirty="0">
              <a:latin typeface="Calibri" panose="020F0502020204030204" pitchFamily="34" charset="0"/>
              <a:cs typeface="Calibri" panose="020F0502020204030204" pitchFamily="34" charset="0"/>
            </a:endParaRPr>
          </a:p>
          <a:p>
            <a:pPr eaLnBrk="1" hangingPunct="1">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Ambiental: la estrategia ocurre como un proceso reactivo junto con el liderazgo. El líder interpreta el entorno, asegurando la adecuada adaptación de la organización; </a:t>
            </a:r>
          </a:p>
          <a:p>
            <a:pPr eaLnBrk="1" hangingPunct="1">
              <a:lnSpc>
                <a:spcPct val="90000"/>
              </a:lnSpc>
              <a:buFont typeface="Wingdings" panose="05000000000000000000" pitchFamily="2" charset="2"/>
              <a:buChar char="ü"/>
            </a:pPr>
            <a:endParaRPr lang="es-ES" sz="1800" dirty="0">
              <a:latin typeface="Calibri" panose="020F0502020204030204" pitchFamily="34" charset="0"/>
              <a:cs typeface="Calibri" panose="020F0502020204030204" pitchFamily="34" charset="0"/>
            </a:endParaRPr>
          </a:p>
          <a:p>
            <a:pPr eaLnBrk="1" hangingPunct="1">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Configuración: entiende la formulación de estrategias como un proceso de transformación, de carácter integral.</a:t>
            </a:r>
            <a:endParaRPr sz="1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62611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4"/>
          <p:cNvSpPr txBox="1">
            <a:spLocks noGrp="1"/>
          </p:cNvSpPr>
          <p:nvPr>
            <p:ph type="title"/>
          </p:nvPr>
        </p:nvSpPr>
        <p:spPr>
          <a:xfrm>
            <a:off x="311700" y="297181"/>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pt-BR" altLang="pt-BR" sz="3200" b="1" dirty="0" err="1">
                <a:solidFill>
                  <a:schemeClr val="tx1"/>
                </a:solidFill>
              </a:rPr>
              <a:t>Opcíon</a:t>
            </a:r>
            <a:r>
              <a:rPr lang="pt-BR" altLang="pt-BR" sz="3200" b="1" dirty="0">
                <a:solidFill>
                  <a:schemeClr val="tx1"/>
                </a:solidFill>
              </a:rPr>
              <a:t> de Estudio</a:t>
            </a:r>
            <a:endParaRPr sz="3200" dirty="0"/>
          </a:p>
        </p:txBody>
      </p:sp>
      <p:sp>
        <p:nvSpPr>
          <p:cNvPr id="59" name="Google Shape;59;p14"/>
          <p:cNvSpPr txBox="1">
            <a:spLocks noGrp="1"/>
          </p:cNvSpPr>
          <p:nvPr>
            <p:ph type="body" idx="1"/>
          </p:nvPr>
        </p:nvSpPr>
        <p:spPr>
          <a:xfrm>
            <a:off x="243840" y="869881"/>
            <a:ext cx="8656320" cy="3749039"/>
          </a:xfrm>
          <a:prstGeom prst="rect">
            <a:avLst/>
          </a:prstGeom>
        </p:spPr>
        <p:txBody>
          <a:bodyPr spcFirstLastPara="1" wrap="square" lIns="91425" tIns="91425" rIns="91425" bIns="91425" anchor="ctr" anchorCtr="0">
            <a:noAutofit/>
          </a:bodyPr>
          <a:lstStyle/>
          <a:p>
            <a:pPr>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En este trabajo se identificaron las estrategias de la UTFPR-CP, relacionadas con el PCT, en términos de cómo se utilizan los recursos materiales, humanos, tecnológicos y financieros para lograr el objetivo de habilitar e implementar el PCT; (2) a través del conjunto de actividades (productos y servicios) ofrecidos a las empresas; y (3) e conjunto de acciones encaminadas a atraer emprendedores (mercados);</a:t>
            </a:r>
          </a:p>
          <a:p>
            <a:pPr>
              <a:lnSpc>
                <a:spcPct val="90000"/>
              </a:lnSpc>
              <a:buFont typeface="Wingdings" panose="05000000000000000000" pitchFamily="2" charset="2"/>
              <a:buChar char="ü"/>
            </a:pPr>
            <a:endParaRPr lang="es-ES" sz="2400" dirty="0"/>
          </a:p>
          <a:p>
            <a:pPr>
              <a:lnSpc>
                <a:spcPct val="90000"/>
              </a:lnSpc>
              <a:buFont typeface="Wingdings" panose="05000000000000000000" pitchFamily="2" charset="2"/>
              <a:buChar char="ü"/>
            </a:pPr>
            <a:endParaRPr lang="pt-BR" sz="1800" i="1" dirty="0">
              <a:latin typeface="Calibri" panose="020F0502020204030204" pitchFamily="34" charset="0"/>
              <a:ea typeface="Calibri" panose="020F0502020204030204" pitchFamily="34" charset="0"/>
              <a:cs typeface="Times New Roman" panose="02020603050405020304" pitchFamily="18" charset="0"/>
            </a:endParaRPr>
          </a:p>
          <a:p>
            <a:pPr eaLnBrk="1" hangingPunct="1">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Del análisis de los datos se desprende</a:t>
            </a:r>
          </a:p>
          <a:p>
            <a:pPr marL="468000" indent="0" eaLnBrk="1" hangingPunct="1">
              <a:lnSpc>
                <a:spcPct val="90000"/>
              </a:lnSpc>
              <a:buNone/>
            </a:pPr>
            <a:r>
              <a:rPr lang="es-ES" sz="1800" dirty="0">
                <a:latin typeface="Calibri" panose="020F0502020204030204" pitchFamily="34" charset="0"/>
                <a:cs typeface="Calibri" panose="020F0502020204030204" pitchFamily="34" charset="0"/>
              </a:rPr>
              <a:t>que la UTFPR-CP adoptó una visión </a:t>
            </a:r>
          </a:p>
          <a:p>
            <a:pPr marL="468000" indent="0" eaLnBrk="1" hangingPunct="1">
              <a:lnSpc>
                <a:spcPct val="90000"/>
              </a:lnSpc>
              <a:buNone/>
            </a:pPr>
            <a:r>
              <a:rPr lang="es-ES" sz="1800" dirty="0">
                <a:latin typeface="Calibri" panose="020F0502020204030204" pitchFamily="34" charset="0"/>
                <a:cs typeface="Calibri" panose="020F0502020204030204" pitchFamily="34" charset="0"/>
              </a:rPr>
              <a:t>prescriptivo, desde la perspectiva de </a:t>
            </a:r>
          </a:p>
          <a:p>
            <a:pPr marL="468000" indent="0" eaLnBrk="1" hangingPunct="1">
              <a:lnSpc>
                <a:spcPct val="90000"/>
              </a:lnSpc>
              <a:buNone/>
            </a:pPr>
            <a:r>
              <a:rPr lang="es-ES" sz="1800" dirty="0">
                <a:latin typeface="Calibri" panose="020F0502020204030204" pitchFamily="34" charset="0"/>
                <a:cs typeface="Calibri" panose="020F0502020204030204" pitchFamily="34" charset="0"/>
              </a:rPr>
              <a:t>escuela de posicionamiento asociada </a:t>
            </a:r>
          </a:p>
          <a:p>
            <a:pPr marL="468000" indent="0" eaLnBrk="1" hangingPunct="1">
              <a:lnSpc>
                <a:spcPct val="90000"/>
              </a:lnSpc>
              <a:buNone/>
            </a:pPr>
            <a:r>
              <a:rPr lang="es-ES" sz="1800" dirty="0">
                <a:latin typeface="Calibri" panose="020F0502020204030204" pitchFamily="34" charset="0"/>
                <a:cs typeface="Calibri" panose="020F0502020204030204" pitchFamily="34" charset="0"/>
              </a:rPr>
              <a:t>a la escuela de diseño y planificación</a:t>
            </a:r>
            <a:r>
              <a:rPr lang="pt-BR" sz="1800" dirty="0">
                <a:effectLst/>
                <a:latin typeface="Calibri" panose="020F0502020204030204" pitchFamily="34" charset="0"/>
                <a:ea typeface="Calibri" panose="020F0502020204030204" pitchFamily="34" charset="0"/>
                <a:cs typeface="Calibri" panose="020F0502020204030204" pitchFamily="34" charset="0"/>
              </a:rPr>
              <a:t>.</a:t>
            </a:r>
            <a:endParaRPr lang="pt-BR" sz="1800" dirty="0">
              <a:latin typeface="Calibri" panose="020F0502020204030204" pitchFamily="34" charset="0"/>
              <a:cs typeface="Calibri" panose="020F0502020204030204" pitchFamily="34" charset="0"/>
            </a:endParaRPr>
          </a:p>
          <a:p>
            <a:pPr eaLnBrk="1" hangingPunct="1">
              <a:lnSpc>
                <a:spcPct val="90000"/>
              </a:lnSpc>
              <a:buFont typeface="Wingdings" panose="05000000000000000000" pitchFamily="2" charset="2"/>
              <a:buChar char="ü"/>
            </a:pPr>
            <a:endParaRPr lang="pt-BR" sz="1800" dirty="0">
              <a:latin typeface="Calibri" panose="020F0502020204030204" pitchFamily="34" charset="0"/>
              <a:cs typeface="Times New Roman" panose="02020603050405020304" pitchFamily="18" charset="0"/>
            </a:endParaRPr>
          </a:p>
          <a:p>
            <a:pPr eaLnBrk="1" hangingPunct="1">
              <a:lnSpc>
                <a:spcPct val="90000"/>
              </a:lnSpc>
              <a:buFont typeface="Wingdings" panose="05000000000000000000" pitchFamily="2" charset="2"/>
              <a:buChar char="ü"/>
            </a:pPr>
            <a:endParaRPr dirty="0"/>
          </a:p>
        </p:txBody>
      </p:sp>
      <p:pic>
        <p:nvPicPr>
          <p:cNvPr id="2" name="Image 18">
            <a:extLst>
              <a:ext uri="{FF2B5EF4-FFF2-40B4-BE49-F238E27FC236}">
                <a16:creationId xmlns:a16="http://schemas.microsoft.com/office/drawing/2014/main" id="{657E718B-4AF8-FC5A-9E22-B801AC00D2E9}"/>
              </a:ext>
            </a:extLst>
          </p:cNvPr>
          <p:cNvPicPr>
            <a:picLocks/>
          </p:cNvPicPr>
          <p:nvPr/>
        </p:nvPicPr>
        <p:blipFill>
          <a:blip r:embed="rId3" cstate="print"/>
          <a:stretch>
            <a:fillRect/>
          </a:stretch>
        </p:blipFill>
        <p:spPr>
          <a:xfrm>
            <a:off x="4480560" y="2971799"/>
            <a:ext cx="4663440" cy="2189480"/>
          </a:xfrm>
          <a:prstGeom prst="rect">
            <a:avLst/>
          </a:prstGeom>
        </p:spPr>
      </p:pic>
    </p:spTree>
    <p:extLst>
      <p:ext uri="{BB962C8B-B14F-4D97-AF65-F5344CB8AC3E}">
        <p14:creationId xmlns:p14="http://schemas.microsoft.com/office/powerpoint/2010/main" val="3915811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4"/>
          <p:cNvSpPr txBox="1">
            <a:spLocks noGrp="1"/>
          </p:cNvSpPr>
          <p:nvPr>
            <p:ph type="title"/>
          </p:nvPr>
        </p:nvSpPr>
        <p:spPr>
          <a:xfrm>
            <a:off x="311700" y="297181"/>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pt-BR" altLang="pt-BR" sz="3200" b="1" dirty="0" err="1">
                <a:solidFill>
                  <a:schemeClr val="tx1"/>
                </a:solidFill>
              </a:rPr>
              <a:t>Metodología</a:t>
            </a:r>
            <a:r>
              <a:rPr lang="pt-BR" altLang="pt-BR" sz="3200" b="1" dirty="0">
                <a:solidFill>
                  <a:schemeClr val="tx1"/>
                </a:solidFill>
              </a:rPr>
              <a:t>: </a:t>
            </a:r>
            <a:r>
              <a:rPr lang="pt-BR" altLang="pt-BR" sz="3200" b="1" dirty="0" err="1">
                <a:solidFill>
                  <a:schemeClr val="tx1"/>
                </a:solidFill>
              </a:rPr>
              <a:t>el</a:t>
            </a:r>
            <a:r>
              <a:rPr lang="pt-BR" altLang="pt-BR" sz="3200" b="1" dirty="0">
                <a:solidFill>
                  <a:schemeClr val="tx1"/>
                </a:solidFill>
              </a:rPr>
              <a:t> Caso</a:t>
            </a:r>
            <a:endParaRPr sz="3200" dirty="0"/>
          </a:p>
        </p:txBody>
      </p:sp>
      <p:sp>
        <p:nvSpPr>
          <p:cNvPr id="59" name="Google Shape;59;p14"/>
          <p:cNvSpPr txBox="1">
            <a:spLocks noGrp="1"/>
          </p:cNvSpPr>
          <p:nvPr>
            <p:ph type="body" idx="1"/>
          </p:nvPr>
        </p:nvSpPr>
        <p:spPr>
          <a:xfrm>
            <a:off x="175980" y="982980"/>
            <a:ext cx="8656320" cy="3749039"/>
          </a:xfrm>
          <a:prstGeom prst="rect">
            <a:avLst/>
          </a:prstGeom>
        </p:spPr>
        <p:txBody>
          <a:bodyPr spcFirstLastPara="1" wrap="square" lIns="91425" tIns="91425" rIns="91425" bIns="91425" anchor="ctr" anchorCtr="0">
            <a:noAutofit/>
          </a:bodyPr>
          <a:lstStyle/>
          <a:p>
            <a:pPr>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El proyecto PCT prevé: </a:t>
            </a:r>
          </a:p>
          <a:p>
            <a:pPr marL="468000" indent="0">
              <a:lnSpc>
                <a:spcPct val="90000"/>
              </a:lnSpc>
              <a:buNone/>
            </a:pPr>
            <a:r>
              <a:rPr lang="es-ES" sz="1800" dirty="0">
                <a:latin typeface="Calibri" panose="020F0502020204030204" pitchFamily="34" charset="0"/>
                <a:cs typeface="Calibri" panose="020F0502020204030204" pitchFamily="34" charset="0"/>
              </a:rPr>
              <a:t>Sede administrativa, </a:t>
            </a:r>
          </a:p>
          <a:p>
            <a:pPr marL="468000" indent="0">
              <a:lnSpc>
                <a:spcPct val="90000"/>
              </a:lnSpc>
              <a:buNone/>
            </a:pPr>
            <a:r>
              <a:rPr lang="es-ES" sz="1800" dirty="0">
                <a:latin typeface="Calibri" panose="020F0502020204030204" pitchFamily="34" charset="0"/>
                <a:cs typeface="Calibri" panose="020F0502020204030204" pitchFamily="34" charset="0"/>
              </a:rPr>
              <a:t>Aceleradora de Negocios de Base Tecnológica,</a:t>
            </a:r>
          </a:p>
          <a:p>
            <a:pPr marL="468000" indent="0">
              <a:lnSpc>
                <a:spcPct val="90000"/>
              </a:lnSpc>
              <a:buNone/>
            </a:pPr>
            <a:r>
              <a:rPr lang="es-ES" sz="1800" dirty="0">
                <a:latin typeface="Calibri" panose="020F0502020204030204" pitchFamily="34" charset="0"/>
                <a:cs typeface="Calibri" panose="020F0502020204030204" pitchFamily="34" charset="0"/>
              </a:rPr>
              <a:t>Centro de Innovación y Tecnología,</a:t>
            </a:r>
          </a:p>
          <a:p>
            <a:pPr marL="468000" indent="0">
              <a:lnSpc>
                <a:spcPct val="90000"/>
              </a:lnSpc>
              <a:buNone/>
            </a:pPr>
            <a:r>
              <a:rPr lang="es-ES" sz="1800" dirty="0">
                <a:latin typeface="Calibri" panose="020F0502020204030204" pitchFamily="34" charset="0"/>
                <a:cs typeface="Calibri" panose="020F0502020204030204" pitchFamily="34" charset="0"/>
              </a:rPr>
              <a:t>Centros de Investigación e Innovación, </a:t>
            </a:r>
          </a:p>
          <a:p>
            <a:pPr marL="468000" indent="0">
              <a:lnSpc>
                <a:spcPct val="90000"/>
              </a:lnSpc>
              <a:buNone/>
            </a:pPr>
            <a:r>
              <a:rPr lang="es-ES" sz="1800" dirty="0">
                <a:latin typeface="Calibri" panose="020F0502020204030204" pitchFamily="34" charset="0"/>
                <a:cs typeface="Calibri" panose="020F0502020204030204" pitchFamily="34" charset="0"/>
              </a:rPr>
              <a:t>Lotes que se transferirán a empresas ancla innovadoras; </a:t>
            </a:r>
          </a:p>
          <a:p>
            <a:pPr>
              <a:lnSpc>
                <a:spcPct val="90000"/>
              </a:lnSpc>
              <a:buFont typeface="Wingdings" panose="05000000000000000000" pitchFamily="2" charset="2"/>
              <a:buChar char="ü"/>
            </a:pPr>
            <a:endParaRPr lang="es-ES" sz="1800" dirty="0">
              <a:latin typeface="Calibri" panose="020F0502020204030204" pitchFamily="34" charset="0"/>
              <a:cs typeface="Calibri" panose="020F0502020204030204" pitchFamily="34" charset="0"/>
            </a:endParaRPr>
          </a:p>
          <a:p>
            <a:pPr>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Ubicación: terreno de 120.000 m2, en la ciudad de </a:t>
            </a:r>
            <a:r>
              <a:rPr lang="es-ES" sz="1800" dirty="0" err="1">
                <a:latin typeface="Calibri" panose="020F0502020204030204" pitchFamily="34" charset="0"/>
                <a:cs typeface="Calibri" panose="020F0502020204030204" pitchFamily="34" charset="0"/>
              </a:rPr>
              <a:t>Cornélio</a:t>
            </a:r>
            <a:r>
              <a:rPr lang="es-ES" sz="1800" dirty="0">
                <a:latin typeface="Calibri" panose="020F0502020204030204" pitchFamily="34" charset="0"/>
                <a:cs typeface="Calibri" panose="020F0502020204030204" pitchFamily="34" charset="0"/>
              </a:rPr>
              <a:t> </a:t>
            </a:r>
            <a:r>
              <a:rPr lang="es-ES" sz="1800" dirty="0" err="1">
                <a:latin typeface="Calibri" panose="020F0502020204030204" pitchFamily="34" charset="0"/>
                <a:cs typeface="Calibri" panose="020F0502020204030204" pitchFamily="34" charset="0"/>
              </a:rPr>
              <a:t>Procópio</a:t>
            </a:r>
            <a:r>
              <a:rPr lang="es-ES" sz="1800" dirty="0">
                <a:latin typeface="Calibri" panose="020F0502020204030204" pitchFamily="34" charset="0"/>
                <a:cs typeface="Calibri" panose="020F0502020204030204" pitchFamily="34" charset="0"/>
              </a:rPr>
              <a:t>, en el Estado de Paraná, Brasil, a orillas de la carretera BR-369, en la salida al Estado de São Paulo, frente a la Sociedad Rural Parque de Exposiciones; </a:t>
            </a:r>
          </a:p>
          <a:p>
            <a:pPr>
              <a:lnSpc>
                <a:spcPct val="90000"/>
              </a:lnSpc>
              <a:buFont typeface="Wingdings" panose="05000000000000000000" pitchFamily="2" charset="2"/>
              <a:buChar char="ü"/>
            </a:pPr>
            <a:endParaRPr lang="es-ES" sz="1800" dirty="0">
              <a:latin typeface="Calibri" panose="020F0502020204030204" pitchFamily="34" charset="0"/>
              <a:cs typeface="Calibri" panose="020F0502020204030204" pitchFamily="34" charset="0"/>
            </a:endParaRPr>
          </a:p>
          <a:p>
            <a:pPr>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Investigación documental cualitativa que, según Guba y Lincoln (1981), consiste en un examen intenso y amplio de diversos materiales disponibles.</a:t>
            </a:r>
          </a:p>
        </p:txBody>
      </p:sp>
    </p:spTree>
    <p:extLst>
      <p:ext uri="{BB962C8B-B14F-4D97-AF65-F5344CB8AC3E}">
        <p14:creationId xmlns:p14="http://schemas.microsoft.com/office/powerpoint/2010/main" val="1553180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4"/>
          <p:cNvSpPr txBox="1">
            <a:spLocks noGrp="1"/>
          </p:cNvSpPr>
          <p:nvPr>
            <p:ph type="title"/>
          </p:nvPr>
        </p:nvSpPr>
        <p:spPr>
          <a:xfrm>
            <a:off x="311700" y="297181"/>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pt-BR" altLang="pt-BR" sz="3200" b="1" dirty="0" err="1">
                <a:solidFill>
                  <a:schemeClr val="tx1"/>
                </a:solidFill>
                <a:latin typeface="+mn-lt"/>
                <a:cs typeface="Calibri" panose="020F0502020204030204" pitchFamily="34" charset="0"/>
              </a:rPr>
              <a:t>Metodología</a:t>
            </a:r>
            <a:r>
              <a:rPr lang="pt-BR" altLang="pt-BR" sz="3200" b="1" dirty="0">
                <a:solidFill>
                  <a:schemeClr val="tx1"/>
                </a:solidFill>
                <a:latin typeface="+mn-lt"/>
                <a:cs typeface="Calibri" panose="020F0502020204030204" pitchFamily="34" charset="0"/>
              </a:rPr>
              <a:t>: </a:t>
            </a:r>
            <a:r>
              <a:rPr lang="pt-BR" altLang="pt-BR" sz="3200" b="1" dirty="0" err="1">
                <a:solidFill>
                  <a:schemeClr val="tx1"/>
                </a:solidFill>
                <a:latin typeface="+mn-lt"/>
                <a:cs typeface="Calibri" panose="020F0502020204030204" pitchFamily="34" charset="0"/>
              </a:rPr>
              <a:t>Dise</a:t>
            </a:r>
            <a:r>
              <a:rPr lang="es-ES" sz="3200" b="1" dirty="0" err="1">
                <a:latin typeface="+mn-lt"/>
                <a:cs typeface="Calibri" panose="020F0502020204030204" pitchFamily="34" charset="0"/>
              </a:rPr>
              <a:t>ño</a:t>
            </a:r>
            <a:endParaRPr sz="3200" b="1" dirty="0">
              <a:latin typeface="+mn-lt"/>
              <a:cs typeface="Calibri" panose="020F0502020204030204" pitchFamily="34" charset="0"/>
            </a:endParaRPr>
          </a:p>
        </p:txBody>
      </p:sp>
      <p:sp>
        <p:nvSpPr>
          <p:cNvPr id="59" name="Google Shape;59;p14"/>
          <p:cNvSpPr txBox="1">
            <a:spLocks noGrp="1"/>
          </p:cNvSpPr>
          <p:nvPr>
            <p:ph type="body" idx="1"/>
          </p:nvPr>
        </p:nvSpPr>
        <p:spPr>
          <a:xfrm>
            <a:off x="243840" y="1097280"/>
            <a:ext cx="8656320" cy="3749039"/>
          </a:xfrm>
          <a:prstGeom prst="rect">
            <a:avLst/>
          </a:prstGeom>
        </p:spPr>
        <p:txBody>
          <a:bodyPr spcFirstLastPara="1" wrap="square" lIns="91425" tIns="91425" rIns="91425" bIns="91425" anchor="ctr" anchorCtr="0">
            <a:noAutofit/>
          </a:bodyPr>
          <a:lstStyle/>
          <a:p>
            <a:pPr>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Investigación documental realizada entre el 11/2022 y el 05/2023, abarcando contenidos institucionales, periodísticos, biográficos y documentos oficiales, en recursos disponibles electrónicamente, impresos y audiovisuales. </a:t>
            </a:r>
          </a:p>
          <a:p>
            <a:pPr>
              <a:lnSpc>
                <a:spcPct val="90000"/>
              </a:lnSpc>
              <a:buFont typeface="Wingdings" panose="05000000000000000000" pitchFamily="2" charset="2"/>
              <a:buChar char="ü"/>
            </a:pPr>
            <a:endParaRPr lang="es-ES" sz="1800" dirty="0">
              <a:latin typeface="Calibri" panose="020F0502020204030204" pitchFamily="34" charset="0"/>
              <a:cs typeface="Calibri" panose="020F0502020204030204" pitchFamily="34" charset="0"/>
            </a:endParaRPr>
          </a:p>
          <a:p>
            <a:pPr>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Procesamiento de datos: técnica de análisis de contenido temático documental propuesta por </a:t>
            </a:r>
            <a:r>
              <a:rPr lang="es-ES" sz="1800" dirty="0" err="1">
                <a:latin typeface="Calibri" panose="020F0502020204030204" pitchFamily="34" charset="0"/>
                <a:cs typeface="Calibri" panose="020F0502020204030204" pitchFamily="34" charset="0"/>
              </a:rPr>
              <a:t>Bardin</a:t>
            </a:r>
            <a:r>
              <a:rPr lang="es-ES" sz="1800" dirty="0">
                <a:latin typeface="Calibri" panose="020F0502020204030204" pitchFamily="34" charset="0"/>
                <a:cs typeface="Calibri" panose="020F0502020204030204" pitchFamily="34" charset="0"/>
              </a:rPr>
              <a:t> (1977) y </a:t>
            </a:r>
            <a:r>
              <a:rPr lang="es-ES" sz="1800" dirty="0" err="1">
                <a:latin typeface="Calibri" panose="020F0502020204030204" pitchFamily="34" charset="0"/>
                <a:cs typeface="Calibri" panose="020F0502020204030204" pitchFamily="34" charset="0"/>
              </a:rPr>
              <a:t>Minayo</a:t>
            </a:r>
            <a:r>
              <a:rPr lang="es-ES" sz="1800" dirty="0">
                <a:latin typeface="Calibri" panose="020F0502020204030204" pitchFamily="34" charset="0"/>
                <a:cs typeface="Calibri" panose="020F0502020204030204" pitchFamily="34" charset="0"/>
              </a:rPr>
              <a:t>, </a:t>
            </a:r>
            <a:r>
              <a:rPr lang="es-ES" sz="1800" dirty="0" err="1">
                <a:latin typeface="Calibri" panose="020F0502020204030204" pitchFamily="34" charset="0"/>
                <a:cs typeface="Calibri" panose="020F0502020204030204" pitchFamily="34" charset="0"/>
              </a:rPr>
              <a:t>Deslandes</a:t>
            </a:r>
            <a:r>
              <a:rPr lang="es-ES" sz="1800" dirty="0">
                <a:latin typeface="Calibri" panose="020F0502020204030204" pitchFamily="34" charset="0"/>
                <a:cs typeface="Calibri" panose="020F0502020204030204" pitchFamily="34" charset="0"/>
              </a:rPr>
              <a:t> y Gomes (2002), en la que la organización debe comenzar con el análisis previo del contenido, la exploración del material, el tratamiento de los resultados y la interpretación, así codificar, categorizar e inferir datos; </a:t>
            </a:r>
          </a:p>
          <a:p>
            <a:pPr>
              <a:lnSpc>
                <a:spcPct val="90000"/>
              </a:lnSpc>
              <a:buFont typeface="Wingdings" panose="05000000000000000000" pitchFamily="2" charset="2"/>
              <a:buChar char="ü"/>
            </a:pPr>
            <a:endParaRPr lang="es-ES" sz="1800" dirty="0">
              <a:latin typeface="Calibri" panose="020F0502020204030204" pitchFamily="34" charset="0"/>
              <a:cs typeface="Calibri" panose="020F0502020204030204" pitchFamily="34" charset="0"/>
            </a:endParaRPr>
          </a:p>
          <a:p>
            <a:pPr>
              <a:lnSpc>
                <a:spcPct val="90000"/>
              </a:lnSpc>
              <a:buFont typeface="Wingdings" panose="05000000000000000000" pitchFamily="2" charset="2"/>
              <a:buChar char="ü"/>
            </a:pPr>
            <a:r>
              <a:rPr lang="es-ES" sz="1800" dirty="0">
                <a:latin typeface="Calibri" panose="020F0502020204030204" pitchFamily="34" charset="0"/>
                <a:cs typeface="Calibri" panose="020F0502020204030204" pitchFamily="34" charset="0"/>
              </a:rPr>
              <a:t>Los documentos fueron catalogados y codificados a través de secciones temáticas de acuerdo con la base teórica delimitada, finalizándose cuando ocurrió la saturación de datos, como lo predijo </a:t>
            </a:r>
            <a:r>
              <a:rPr lang="es-ES" sz="1800" dirty="0" err="1">
                <a:latin typeface="Calibri" panose="020F0502020204030204" pitchFamily="34" charset="0"/>
                <a:cs typeface="Calibri" panose="020F0502020204030204" pitchFamily="34" charset="0"/>
              </a:rPr>
              <a:t>Flick</a:t>
            </a:r>
            <a:r>
              <a:rPr lang="es-ES" sz="1800" dirty="0">
                <a:latin typeface="Calibri" panose="020F0502020204030204" pitchFamily="34" charset="0"/>
                <a:cs typeface="Calibri" panose="020F0502020204030204" pitchFamily="34" charset="0"/>
              </a:rPr>
              <a:t> (2009).</a:t>
            </a:r>
            <a:endParaRPr sz="1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91527888"/>
      </p:ext>
    </p:extLst>
  </p:cSld>
  <p:clrMapOvr>
    <a:masterClrMapping/>
  </p:clrMapOvr>
</p:sld>
</file>

<file path=ppt/theme/theme1.xml><?xml version="1.0" encoding="utf-8"?>
<a:theme xmlns:a="http://schemas.openxmlformats.org/drawingml/2006/main" name="10° Congreso">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10527</TotalTime>
  <Words>1901</Words>
  <Application>Microsoft Office PowerPoint</Application>
  <PresentationFormat>Apresentação na tela (16:9)</PresentationFormat>
  <Paragraphs>123</Paragraphs>
  <Slides>19</Slides>
  <Notes>19</Notes>
  <HiddenSlides>0</HiddenSlides>
  <MMClips>0</MMClips>
  <ScaleCrop>false</ScaleCrop>
  <HeadingPairs>
    <vt:vector size="8" baseType="variant">
      <vt:variant>
        <vt:lpstr>Fontes usadas</vt:lpstr>
      </vt:variant>
      <vt:variant>
        <vt:i4>3</vt:i4>
      </vt:variant>
      <vt:variant>
        <vt:lpstr>Tema</vt:lpstr>
      </vt:variant>
      <vt:variant>
        <vt:i4>1</vt:i4>
      </vt:variant>
      <vt:variant>
        <vt:lpstr>Servidores OLE inseridos</vt:lpstr>
      </vt:variant>
      <vt:variant>
        <vt:i4>1</vt:i4>
      </vt:variant>
      <vt:variant>
        <vt:lpstr>Títulos de slides</vt:lpstr>
      </vt:variant>
      <vt:variant>
        <vt:i4>19</vt:i4>
      </vt:variant>
    </vt:vector>
  </HeadingPairs>
  <TitlesOfParts>
    <vt:vector size="24" baseType="lpstr">
      <vt:lpstr>Arial</vt:lpstr>
      <vt:lpstr>Calibri</vt:lpstr>
      <vt:lpstr>Wingdings</vt:lpstr>
      <vt:lpstr>10° Congreso</vt:lpstr>
      <vt:lpstr>Documento do Microsoft Word</vt:lpstr>
      <vt:lpstr>Estratégias da UTFPR-CP como Gestora e Mantenedora de seu Parque Científico e Tecnológico</vt:lpstr>
      <vt:lpstr>Introduccíon</vt:lpstr>
      <vt:lpstr>Revisíon de la Literatura: Estrategia</vt:lpstr>
      <vt:lpstr>Revisíon de la Literatura: Estrategia</vt:lpstr>
      <vt:lpstr>Escuelas de Estrategia</vt:lpstr>
      <vt:lpstr>Escuelas de Estrategia</vt:lpstr>
      <vt:lpstr>Opcíon de Estudio</vt:lpstr>
      <vt:lpstr>Metodología: el Caso</vt:lpstr>
      <vt:lpstr>Metodología: Diseño</vt:lpstr>
      <vt:lpstr>Resultados y Discusiones</vt:lpstr>
      <vt:lpstr>Dimensiones Estrategicas</vt:lpstr>
      <vt:lpstr>Matriz SWOT</vt:lpstr>
      <vt:lpstr>Estrategias de productos y servicios UTFPR-CP para el PCT</vt:lpstr>
      <vt:lpstr>Estrategias de Mercados da UTFPR-CP para el PCT</vt:lpstr>
      <vt:lpstr>Estrategias de Recursos da UTFPR-CP para el PCT</vt:lpstr>
      <vt:lpstr>Nivel de la UTFPR-CP en las Dimensiones de la Universidad Emprendedora</vt:lpstr>
      <vt:lpstr>Conclusiones</vt:lpstr>
      <vt:lpstr>Bibliografía</vt:lpstr>
      <vt:lpstr>E-mail: jacometti@utfpr.edu.br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Estratégias da UTFPR-CP como Gestora e Mantenedora de seu Parque Científico e Tecnológico</dc:title>
  <dc:creator>Jacometti</dc:creator>
  <cp:lastModifiedBy>Jacometti</cp:lastModifiedBy>
  <cp:revision>19</cp:revision>
  <dcterms:modified xsi:type="dcterms:W3CDTF">2023-09-29T20:07:14Z</dcterms:modified>
</cp:coreProperties>
</file>