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5" r:id="rId5"/>
    <p:sldId id="259" r:id="rId6"/>
    <p:sldId id="273" r:id="rId7"/>
    <p:sldId id="268" r:id="rId8"/>
    <p:sldId id="269" r:id="rId9"/>
    <p:sldId id="271" r:id="rId10"/>
    <p:sldId id="272" r:id="rId11"/>
    <p:sldId id="274" r:id="rId12"/>
    <p:sldId id="275" r:id="rId13"/>
    <p:sldId id="263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9"/>
    <p:restoredTop sz="96405"/>
  </p:normalViewPr>
  <p:slideViewPr>
    <p:cSldViewPr snapToGrid="0">
      <p:cViewPr varScale="1">
        <p:scale>
          <a:sx n="66" d="100"/>
          <a:sy n="66" d="100"/>
        </p:scale>
        <p:origin x="6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45533-01AD-371D-DBD6-B2DEC2F55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9F0691-F9DB-9142-5AF5-34E2194BA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B07740-6F89-1641-90E9-D6E3A890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562-E660-7648-9E78-9362B4F6D02E}" type="datetimeFigureOut">
              <a:rPr lang="es-CL" smtClean="0"/>
              <a:t>04-10-2023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4F9E48-B087-1A94-75CA-8D8094EF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C5DADD-A769-343D-93F2-A762884A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7199-BF30-1145-A15B-2D0172082D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257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88AD1-F12E-CD6C-2C9F-64CE46ED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F10549-DA0E-0DB1-9C38-688B5B4DD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1F1FF6-C2F7-4AC7-3442-E9CE6296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562-E660-7648-9E78-9362B4F6D02E}" type="datetimeFigureOut">
              <a:rPr lang="es-CL" smtClean="0"/>
              <a:t>04-10-2023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4FCA9B-44AF-FE88-3BF3-D3F30D35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0B2B33-FCAA-94D2-0CFD-CC46BCDF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7199-BF30-1145-A15B-2D0172082D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124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3FEFCC-8312-D9DA-10D9-227C3D355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4BC4C8-B330-7CD5-5BEC-36D2855AC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359B-914F-E78B-563F-027E22D5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562-E660-7648-9E78-9362B4F6D02E}" type="datetimeFigureOut">
              <a:rPr lang="es-CL" smtClean="0"/>
              <a:t>04-10-2023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FB627-266A-7D21-EE53-E608D4655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EFAE1F-518B-C785-479A-142914B1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7199-BF30-1145-A15B-2D0172082D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916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E3A8A-7183-C65A-DCEE-84A053FF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894527-C533-DCE6-FCB1-12F016204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21207C-5CFE-003E-A49A-E97AEC86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562-E660-7648-9E78-9362B4F6D02E}" type="datetimeFigureOut">
              <a:rPr lang="es-CL" smtClean="0"/>
              <a:t>04-10-2023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3B3B-138F-F354-3908-5B50ED866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5BDA6B-8110-ABDF-E60F-EA105D7C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7199-BF30-1145-A15B-2D0172082D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743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99053-6C07-DC5B-9C87-003F23E7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B7D9ED-75C5-E8D6-B44D-EEC285640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950950-4302-1B0E-43C0-7C00F6CF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562-E660-7648-9E78-9362B4F6D02E}" type="datetimeFigureOut">
              <a:rPr lang="es-CL" smtClean="0"/>
              <a:t>04-10-2023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F57549-44E6-822D-589F-F3DBCD65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CC405-2023-9456-AAD2-EA525056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7199-BF30-1145-A15B-2D0172082D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099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0DB83-FCF5-B44B-3E70-75552F6F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BEDF38-C849-80C4-ECBE-BC8EC22FE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CA8B34-8127-FA78-3D18-E931C5627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0AFA67-9CCE-9286-616A-18C3BFC4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562-E660-7648-9E78-9362B4F6D02E}" type="datetimeFigureOut">
              <a:rPr lang="es-CL" smtClean="0"/>
              <a:t>04-10-2023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318F9B-D9B7-729A-626F-07AA2026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CC4007-964E-5401-F23B-B2EE9C62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7199-BF30-1145-A15B-2D0172082D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480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65082-011D-C6DE-C166-5238F760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0B2AC1-B3FD-4E66-83F3-33CFE07FE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9EB45C-3A07-B6BB-A1F4-5E02E7D39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D2B7A2-BA5E-A299-8833-F900F4D33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ADCBA1-272D-026C-01C0-B788A1A44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8012BE-927E-5F73-87EF-D899CF9A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562-E660-7648-9E78-9362B4F6D02E}" type="datetimeFigureOut">
              <a:rPr lang="es-CL" smtClean="0"/>
              <a:t>04-10-2023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59C260-03BD-E689-68B6-1041FB20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ACC52D-3590-8C32-8D76-2F214EFD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7199-BF30-1145-A15B-2D0172082D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487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21CC0-6DD9-3A5E-F2E6-3DA7B1AF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A7CB19-0CC3-7A92-4720-21ECC1AA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562-E660-7648-9E78-9362B4F6D02E}" type="datetimeFigureOut">
              <a:rPr lang="es-CL" smtClean="0"/>
              <a:t>04-10-2023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768C68-E956-4DE6-283F-EAB50A2D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BD5EB-431F-C440-0F07-FAFFE88F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7199-BF30-1145-A15B-2D0172082D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287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ED1502-2D2C-FAF8-BDD3-0208D293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562-E660-7648-9E78-9362B4F6D02E}" type="datetimeFigureOut">
              <a:rPr lang="es-CL" smtClean="0"/>
              <a:t>04-10-2023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BBD910-B4E8-5941-0FEF-CF42B3F3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941C04-CCFA-9BD1-D2CF-A9BFB80C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7199-BF30-1145-A15B-2D0172082D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07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5E911-F2D3-CB82-1329-C83B6C10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E4917-CC75-479D-BEFE-C436BDDB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8B2971-39B2-60F5-F9A4-83BF5D3C7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368777-E36E-8C3C-D297-AB3D132A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562-E660-7648-9E78-9362B4F6D02E}" type="datetimeFigureOut">
              <a:rPr lang="es-CL" smtClean="0"/>
              <a:t>04-10-2023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43E913-10FC-9182-9F87-B7BE7D11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8DADA8-16E4-A8B8-1FCB-7A696C22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7199-BF30-1145-A15B-2D0172082D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263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451E0-85CF-7D67-9448-A7A0F107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227E7E-AB6E-0F3F-F9D5-09DF3734D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8C7001-292E-2D2C-4503-779F8022D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B76F06-28E4-6A4C-5228-C616B8D2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562-E660-7648-9E78-9362B4F6D02E}" type="datetimeFigureOut">
              <a:rPr lang="es-CL" smtClean="0"/>
              <a:t>04-10-2023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E97861-876E-719F-61CC-53C4FBAD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36366B-13CE-D285-9AC6-BBF57391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7199-BF30-1145-A15B-2D0172082D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314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FB910B-D3DD-A505-6472-57A38E66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259FFB-8AB8-5743-2424-961BCCA9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B45CCB-26BC-8392-4E2E-842EB7F50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9562-E660-7648-9E78-9362B4F6D02E}" type="datetimeFigureOut">
              <a:rPr lang="es-CL" smtClean="0"/>
              <a:t>04-10-2023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18E91C-073E-953F-90E1-0D30E4CF8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2B1F2A-D1DC-F1B9-B2EF-C0CE095BA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7199-BF30-1145-A15B-2D0172082D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298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9.emf"/><Relationship Id="rId7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jpe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0.emf"/><Relationship Id="rId7" Type="http://schemas.openxmlformats.org/officeDocument/2006/relationships/image" Target="../media/image2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0.emf"/><Relationship Id="rId7" Type="http://schemas.openxmlformats.org/officeDocument/2006/relationships/image" Target="../media/image2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13.emf"/><Relationship Id="rId10" Type="http://schemas.openxmlformats.org/officeDocument/2006/relationships/image" Target="../media/image31.emf"/><Relationship Id="rId4" Type="http://schemas.openxmlformats.org/officeDocument/2006/relationships/image" Target="../media/image9.emf"/><Relationship Id="rId9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3C580-4C22-8213-978E-788D82E68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BD3D66-657B-662C-A0E0-FEFA9628A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8A6FFB-4B57-4AB3-832B-D66BA980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5668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6BCF81-2D90-A125-1228-1E462CAA1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8266"/>
            <a:ext cx="12192000" cy="1840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EF5AFD-1509-2729-4275-92F1D0206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557" y="481410"/>
            <a:ext cx="2233849" cy="12709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74DBFB-2D94-10CC-035D-B79F58A61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40" y="164039"/>
            <a:ext cx="2136775" cy="4699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5153EF2-BE8D-5626-0159-A4A46346AC07}"/>
              </a:ext>
            </a:extLst>
          </p:cNvPr>
          <p:cNvSpPr txBox="1"/>
          <p:nvPr/>
        </p:nvSpPr>
        <p:spPr>
          <a:xfrm>
            <a:off x="4410972" y="4109897"/>
            <a:ext cx="316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Red 21991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660D8F-4D29-60B1-BF0D-A74EA7AC0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6963" y="843872"/>
            <a:ext cx="1160834" cy="53321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66D908E-17D6-3012-59D4-CCA1CA7B671D}"/>
              </a:ext>
            </a:extLst>
          </p:cNvPr>
          <p:cNvSpPr txBox="1"/>
          <p:nvPr/>
        </p:nvSpPr>
        <p:spPr>
          <a:xfrm>
            <a:off x="2548409" y="2073365"/>
            <a:ext cx="7095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con el Medio RED CUECH: Herramienta de colaboración con el ecosistema público, nacional, regional y local. </a:t>
            </a:r>
          </a:p>
          <a:p>
            <a:pPr algn="ctr"/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10° Congreso ALCUE Universidad Empresa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8FF2A38-7329-01D9-B1CC-AF99A56FD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2346" y="164039"/>
            <a:ext cx="1324514" cy="48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D67055D-C94D-BA48-A0C8-75AEEC130667}"/>
              </a:ext>
            </a:extLst>
          </p:cNvPr>
          <p:cNvSpPr txBox="1"/>
          <p:nvPr/>
        </p:nvSpPr>
        <p:spPr>
          <a:xfrm>
            <a:off x="401124" y="4632327"/>
            <a:ext cx="5180449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del Proyecto</a:t>
            </a:r>
          </a:p>
          <a:p>
            <a:pPr>
              <a:lnSpc>
                <a:spcPts val="4000"/>
              </a:lnSpc>
            </a:pPr>
            <a:r>
              <a:rPr lang="es-CL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Osvaldo Bernales Rivas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D2ED0439-4A57-BE41-95FB-BC207E01E9BA}"/>
              </a:ext>
            </a:extLst>
          </p:cNvPr>
          <p:cNvSpPr txBox="1">
            <a:spLocks/>
          </p:cNvSpPr>
          <p:nvPr/>
        </p:nvSpPr>
        <p:spPr>
          <a:xfrm>
            <a:off x="448064" y="5696667"/>
            <a:ext cx="6228662" cy="639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4 de Octubre 2023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B4BEE56-4A83-FB45-AB8A-88B5EA6F3F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4554" y="222068"/>
            <a:ext cx="1160835" cy="10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DB18E9-C604-20D9-F3EB-007F7A9E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8" y="26843"/>
            <a:ext cx="12197277" cy="68550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C5F666-F820-55A4-0C89-D5A0143AB7A9}"/>
              </a:ext>
            </a:extLst>
          </p:cNvPr>
          <p:cNvSpPr txBox="1"/>
          <p:nvPr/>
        </p:nvSpPr>
        <p:spPr>
          <a:xfrm>
            <a:off x="613414" y="1097993"/>
            <a:ext cx="6014105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L" sz="4000" b="1" dirty="0">
                <a:solidFill>
                  <a:srgbClr val="0055B7"/>
                </a:solidFill>
                <a:latin typeface="Archivo" panose="020B0503020202020B04" pitchFamily="34" charset="77"/>
              </a:rPr>
              <a:t>Resultados en proceso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CC39879-474D-1549-B437-668C15A09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6673947"/>
            <a:ext cx="12192001" cy="1840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AF33ACC-4D89-5761-BF70-A6B532639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795" y="206443"/>
            <a:ext cx="942637" cy="53865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4744359-23E9-3A4E-A569-F291ADC5C14D}"/>
              </a:ext>
            </a:extLst>
          </p:cNvPr>
          <p:cNvSpPr txBox="1">
            <a:spLocks/>
          </p:cNvSpPr>
          <p:nvPr/>
        </p:nvSpPr>
        <p:spPr>
          <a:xfrm>
            <a:off x="698353" y="2027073"/>
            <a:ext cx="10352505" cy="3961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+mj-lt"/>
              <a:buAutoNum type="arabicPeriod" startAt="5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ES_tradnl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Carteras de Proyectos Regionales </a:t>
            </a:r>
            <a: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locales construidos en colaboración con el EPR. </a:t>
            </a:r>
          </a:p>
          <a:p>
            <a:pPr marL="342900" lvl="0" indent="-342900" algn="just">
              <a:buFont typeface="+mj-lt"/>
              <a:buAutoNum type="arabicPeriod" startAt="5"/>
            </a:pPr>
            <a:endPara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5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Revista Académica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especializada en Vinculación con el Medio y Extensión.</a:t>
            </a:r>
          </a:p>
          <a:p>
            <a:pPr marL="342900" lvl="0" indent="-342900" algn="just">
              <a:buFont typeface="+mj-lt"/>
              <a:buAutoNum type="arabicPeriod" startAt="5"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5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 Estudiantiles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vinculación con el EPR (4 por institución).</a:t>
            </a:r>
          </a:p>
          <a:p>
            <a:pPr marL="342900" lvl="0" indent="-342900" algn="just">
              <a:buFont typeface="+mj-lt"/>
              <a:buAutoNum type="arabicPeriod" startAt="5"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 startAt="5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Evaluación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contribuciones internas y al EPR consistentes con leyes 21.091, 21.094 y nuevos Criterios y Estándares de la CNA.</a:t>
            </a:r>
          </a:p>
          <a:p>
            <a:pPr marL="342900" lvl="0" indent="-342900" algn="just">
              <a:buFont typeface="+mj-lt"/>
              <a:buAutoNum type="arabicPeriod" startAt="5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</a:t>
            </a: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Comunicacional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difusión de aporte de instituciones al desarrollo regional.</a:t>
            </a:r>
          </a:p>
        </p:txBody>
      </p:sp>
    </p:spTree>
    <p:extLst>
      <p:ext uri="{BB962C8B-B14F-4D97-AF65-F5344CB8AC3E}">
        <p14:creationId xmlns:p14="http://schemas.microsoft.com/office/powerpoint/2010/main" val="351634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AC049-6C75-5BF9-88B9-9FB8CCDA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Aporte del proyecto a la articulación con la Empresa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B611EC-F804-3339-F29A-639D2A4A1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Presencia Estratégica en  todo el territorio nacional</a:t>
            </a:r>
          </a:p>
          <a:p>
            <a:r>
              <a:rPr lang="es-CL" dirty="0"/>
              <a:t>Capacidades Institucionales identificadas como activos</a:t>
            </a:r>
          </a:p>
          <a:p>
            <a:r>
              <a:rPr lang="es-CL" dirty="0"/>
              <a:t>Conocimiento Territorial como factor diferenciador</a:t>
            </a:r>
          </a:p>
          <a:p>
            <a:r>
              <a:rPr lang="es-CL" dirty="0"/>
              <a:t>Marco normativo como desafío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34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E5A8B-0250-449B-D80D-DF96D7D1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Colaboración basada en: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60FD2D-576D-E319-CEBF-198592A7E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Bidireccionalidad</a:t>
            </a:r>
          </a:p>
          <a:p>
            <a:r>
              <a:rPr lang="es-CL" dirty="0"/>
              <a:t>Diálogo sistemático</a:t>
            </a:r>
          </a:p>
          <a:p>
            <a:r>
              <a:rPr lang="es-CL" dirty="0"/>
              <a:t>Co-Construcción de acuerdos</a:t>
            </a:r>
          </a:p>
          <a:p>
            <a:r>
              <a:rPr lang="es-CL" dirty="0"/>
              <a:t>Gestión de agendas de trabajo colaborativas</a:t>
            </a:r>
          </a:p>
          <a:p>
            <a:r>
              <a:rPr lang="es-CL" dirty="0"/>
              <a:t>Enfoque territorial como marco comprensivo</a:t>
            </a:r>
          </a:p>
          <a:p>
            <a:r>
              <a:rPr lang="es-CL" dirty="0"/>
              <a:t>Compromiso transversal con la sustentabilidad, trabajo decente, la innovación, la participación activa y el equilibrio territorial</a:t>
            </a:r>
          </a:p>
          <a:p>
            <a:r>
              <a:rPr lang="es-CL" dirty="0"/>
              <a:t>Evaluación y cuenta pública </a:t>
            </a:r>
          </a:p>
        </p:txBody>
      </p:sp>
    </p:spTree>
    <p:extLst>
      <p:ext uri="{BB962C8B-B14F-4D97-AF65-F5344CB8AC3E}">
        <p14:creationId xmlns:p14="http://schemas.microsoft.com/office/powerpoint/2010/main" val="247819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3C580-4C22-8213-978E-788D82E68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BD3D66-657B-662C-A0E0-FEFA9628A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8A6FFB-4B57-4AB3-832B-D66BA980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EF5AFD-1509-2729-4275-92F1D0206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075" y="1766131"/>
            <a:ext cx="2233849" cy="127098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5153EF2-BE8D-5626-0159-A4A46346AC07}"/>
              </a:ext>
            </a:extLst>
          </p:cNvPr>
          <p:cNvSpPr txBox="1"/>
          <p:nvPr/>
        </p:nvSpPr>
        <p:spPr>
          <a:xfrm>
            <a:off x="5186463" y="5427860"/>
            <a:ext cx="1819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Archivo" panose="020B0503020202020B04" pitchFamily="34" charset="77"/>
              </a:rPr>
              <a:t>Más información en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47A4201-9270-7F69-D934-E87925B24463}"/>
              </a:ext>
            </a:extLst>
          </p:cNvPr>
          <p:cNvSpPr txBox="1"/>
          <p:nvPr/>
        </p:nvSpPr>
        <p:spPr>
          <a:xfrm>
            <a:off x="4681839" y="5604321"/>
            <a:ext cx="282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err="1">
                <a:solidFill>
                  <a:schemeClr val="bg1"/>
                </a:solidFill>
                <a:latin typeface="Archivo" panose="020B0503020202020B04" pitchFamily="34" charset="77"/>
              </a:rPr>
              <a:t>www.uestatales.cl</a:t>
            </a:r>
            <a:endParaRPr lang="es-CL" sz="2400" b="1" dirty="0">
              <a:solidFill>
                <a:schemeClr val="bg1"/>
              </a:solidFill>
              <a:latin typeface="Archivo" panose="020B0503020202020B04" pitchFamily="34" charset="77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EE0B3C7-8EBF-6A62-05E7-F69780544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963" y="843872"/>
            <a:ext cx="1160834" cy="53321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C8CEFF9-4644-0D4F-9317-742ED6F98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286" y="3619193"/>
            <a:ext cx="1327423" cy="12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2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DB18E9-C604-20D9-F3EB-007F7A9E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9" y="2967"/>
            <a:ext cx="12197277" cy="68550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525143D-CF75-8A3B-DE42-B69EB125A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795" y="206443"/>
            <a:ext cx="942637" cy="5386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C39879-474D-1549-B437-668C15A09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6673947"/>
            <a:ext cx="12192001" cy="184053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F14BE937-3815-DA4D-81DC-04B4A92F7B49}"/>
              </a:ext>
            </a:extLst>
          </p:cNvPr>
          <p:cNvSpPr txBox="1">
            <a:spLocks/>
          </p:cNvSpPr>
          <p:nvPr/>
        </p:nvSpPr>
        <p:spPr>
          <a:xfrm>
            <a:off x="624469" y="1349726"/>
            <a:ext cx="10515600" cy="83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3300" b="1" dirty="0" err="1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</a:t>
            </a:r>
            <a:r>
              <a:rPr lang="en-US" sz="3300" b="1" dirty="0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ley 21.094 de </a:t>
            </a:r>
            <a:r>
              <a:rPr lang="en-US" sz="3300" b="1" dirty="0" err="1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Universidades</a:t>
            </a:r>
            <a:r>
              <a:rPr lang="en-US" sz="3300" b="1" dirty="0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Estatales</a:t>
            </a:r>
            <a:endParaRPr lang="en-US" sz="3300" b="1" dirty="0">
              <a:solidFill>
                <a:srgbClr val="0055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7E5619-6E13-4B65-9C7A-012788F8EF74}"/>
              </a:ext>
            </a:extLst>
          </p:cNvPr>
          <p:cNvSpPr txBox="1"/>
          <p:nvPr/>
        </p:nvSpPr>
        <p:spPr>
          <a:xfrm>
            <a:off x="624468" y="2366424"/>
            <a:ext cx="3600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Universidades Estatales deben cumplir con las funciones de docencia, investigación, creación artística, innovación,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extensión, vinculación con el medio y el territorio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para “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contribuir al fortalecimiento de la democracia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al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sustentable e integral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 país y al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progreso de la sociedad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las diversas áreas del conocimiento y dominios de la cultura” (Art. 1).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26DFF8-437C-43B6-9038-19BE3AE8EB49}"/>
              </a:ext>
            </a:extLst>
          </p:cNvPr>
          <p:cNvSpPr txBox="1"/>
          <p:nvPr/>
        </p:nvSpPr>
        <p:spPr>
          <a:xfrm>
            <a:off x="4448335" y="2360461"/>
            <a:ext cx="3600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 startAt="2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estatutos de las universidades del Estado podrán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establecer una vinculación preferente y pertinente con la región en que tienen su domicilio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en que desarrollen sus actividades (Art. 4)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BFACF69-47E7-4814-9AF3-995771A48E58}"/>
              </a:ext>
            </a:extLst>
          </p:cNvPr>
          <p:cNvSpPr txBox="1"/>
          <p:nvPr/>
        </p:nvSpPr>
        <p:spPr>
          <a:xfrm>
            <a:off x="8208432" y="2360461"/>
            <a:ext cx="3600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 startAt="4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universidades del Estado podrán elaborar programas y acciones de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vinculación con el medio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promuevan el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regional, la interculturalidad, el respeto de los pueblos originarios y el cuidado del medio ambiente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(Art. 62, en el marco del Plan de Fortalecimiento).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F779E1D-50B7-409F-AFF2-4DC0364DAA9B}"/>
              </a:ext>
            </a:extLst>
          </p:cNvPr>
          <p:cNvSpPr txBox="1"/>
          <p:nvPr/>
        </p:nvSpPr>
        <p:spPr>
          <a:xfrm>
            <a:off x="4471192" y="4028563"/>
            <a:ext cx="3600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LcParenR" startAt="3"/>
              <a:defRPr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universidades del Estado deberán promover que </a:t>
            </a: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estudiantes tengan una vinculación necesaria con los requerimientos y desafíos del país y sus regiones durante su formación profesional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(Art. 4)</a:t>
            </a:r>
          </a:p>
        </p:txBody>
      </p:sp>
    </p:spTree>
    <p:extLst>
      <p:ext uri="{BB962C8B-B14F-4D97-AF65-F5344CB8AC3E}">
        <p14:creationId xmlns:p14="http://schemas.microsoft.com/office/powerpoint/2010/main" val="405054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0C479D7-6A13-FF09-E2D2-02FE8B73E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89"/>
            <a:ext cx="12192000" cy="7948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6BCF81-2D90-A125-1228-1E462CAA1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8266"/>
            <a:ext cx="12192000" cy="18405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4764E7B-68ED-DA61-5835-C91EE7B35B7E}"/>
              </a:ext>
            </a:extLst>
          </p:cNvPr>
          <p:cNvSpPr txBox="1"/>
          <p:nvPr/>
        </p:nvSpPr>
        <p:spPr>
          <a:xfrm>
            <a:off x="2608633" y="3423922"/>
            <a:ext cx="6974732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CL" sz="4400" b="1" dirty="0">
                <a:solidFill>
                  <a:srgbClr val="0055B7"/>
                </a:solidFill>
                <a:latin typeface="Archivo" panose="020B0503020202020B04" pitchFamily="34" charset="77"/>
              </a:rPr>
              <a:t>Proyecto RED21991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750429D-0DE3-1ED8-A8BE-051FED7D4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40" y="164039"/>
            <a:ext cx="2136775" cy="4699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B9808F-5E67-740C-FA13-ADF957E2D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075" y="1033956"/>
            <a:ext cx="2233850" cy="127098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A250326-4429-05F8-6286-F5045BC7D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2915" y="1033956"/>
            <a:ext cx="1160834" cy="533218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04C1794-4AB3-70BD-128B-6EDD46E617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2346" y="164039"/>
            <a:ext cx="1324514" cy="4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1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DB18E9-C604-20D9-F3EB-007F7A9E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7"/>
            <a:ext cx="12197277" cy="68550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C5F666-F820-55A4-0C89-D5A0143AB7A9}"/>
              </a:ext>
            </a:extLst>
          </p:cNvPr>
          <p:cNvSpPr txBox="1"/>
          <p:nvPr/>
        </p:nvSpPr>
        <p:spPr>
          <a:xfrm>
            <a:off x="342090" y="1361871"/>
            <a:ext cx="4171546" cy="11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L" sz="4000" b="1" dirty="0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>
              <a:lnSpc>
                <a:spcPts val="4000"/>
              </a:lnSpc>
            </a:pPr>
            <a:r>
              <a:rPr lang="es-CL" sz="4000" b="1" dirty="0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21991: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F77034-78C9-D3AD-AE71-76E4D309746D}"/>
              </a:ext>
            </a:extLst>
          </p:cNvPr>
          <p:cNvSpPr txBox="1"/>
          <p:nvPr/>
        </p:nvSpPr>
        <p:spPr>
          <a:xfrm>
            <a:off x="4513636" y="2694422"/>
            <a:ext cx="4027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proyecto busca </a:t>
            </a: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la relación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las 18 Universidades del Estado y las comunidades, organizaciones de la sociedad civil, municipios, servicios públicos y gobiernos regionales, para aportar juntos a la calidad de vida en los territorios.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CC39879-474D-1549-B437-668C15A09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6673947"/>
            <a:ext cx="12192001" cy="1840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FCE016A-2399-FE29-A480-00C5F0A3815C}"/>
              </a:ext>
            </a:extLst>
          </p:cNvPr>
          <p:cNvSpPr txBox="1"/>
          <p:nvPr/>
        </p:nvSpPr>
        <p:spPr>
          <a:xfrm>
            <a:off x="342090" y="2368960"/>
            <a:ext cx="4171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L" sz="2000" dirty="0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Universidades del Estado Comprometidas con el Territorio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AF33ACC-4D89-5761-BF70-A6B532639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795" y="206443"/>
            <a:ext cx="942637" cy="5386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B5D18E9-28A5-765B-4125-5E004D3BE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646" y="4828142"/>
            <a:ext cx="2064206" cy="3492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D7A9748-E8EE-207C-F0EC-2B183D0E2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394" y="4774717"/>
            <a:ext cx="1367754" cy="5022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FCD2F7-469F-B7B7-96CD-32C30D4D49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0667" y="1033956"/>
            <a:ext cx="1073082" cy="49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9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DB18E9-C604-20D9-F3EB-007F7A9E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44" y="22769"/>
            <a:ext cx="12197277" cy="68550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525143D-CF75-8A3B-DE42-B69EB125A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795" y="206443"/>
            <a:ext cx="942637" cy="5386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C39879-474D-1549-B437-668C15A09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6673947"/>
            <a:ext cx="12192001" cy="1840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B3E1B52-FE3D-4CD0-1D7D-6AABDD296420}"/>
              </a:ext>
            </a:extLst>
          </p:cNvPr>
          <p:cNvSpPr txBox="1"/>
          <p:nvPr/>
        </p:nvSpPr>
        <p:spPr>
          <a:xfrm>
            <a:off x="457200" y="1580805"/>
            <a:ext cx="5118410" cy="570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L" sz="3200" b="1" dirty="0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sustenta en 3 pilares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73C05CE-89F7-7D80-B80C-CB08DA36F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29001"/>
            <a:ext cx="3587509" cy="150036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A69E1DA-0A0E-953B-E922-059C9E09D6C8}"/>
              </a:ext>
            </a:extLst>
          </p:cNvPr>
          <p:cNvSpPr txBox="1"/>
          <p:nvPr/>
        </p:nvSpPr>
        <p:spPr>
          <a:xfrm>
            <a:off x="1201118" y="3716561"/>
            <a:ext cx="245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i="0" u="none" strike="noStrike" dirty="0">
                <a:solidFill>
                  <a:srgbClr val="0055B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Doble integración:</a:t>
            </a:r>
            <a:endParaRPr lang="es-CL" sz="1600" b="1" dirty="0">
              <a:solidFill>
                <a:srgbClr val="0055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19E0FB-43B4-BE79-3A4A-16DA0EDFDBAB}"/>
              </a:ext>
            </a:extLst>
          </p:cNvPr>
          <p:cNvSpPr txBox="1"/>
          <p:nvPr/>
        </p:nvSpPr>
        <p:spPr>
          <a:xfrm>
            <a:off x="969522" y="4322960"/>
            <a:ext cx="268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s-CL" sz="18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territorial e institucional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88D8652-E2BE-62D6-3328-68DC56651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242" y="3429001"/>
            <a:ext cx="3587509" cy="150036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2CB4AC6-A793-90E0-8A29-E2B653F42252}"/>
              </a:ext>
            </a:extLst>
          </p:cNvPr>
          <p:cNvSpPr txBox="1"/>
          <p:nvPr/>
        </p:nvSpPr>
        <p:spPr>
          <a:xfrm>
            <a:off x="5046160" y="3716561"/>
            <a:ext cx="245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i="0" u="none" strike="noStrike" dirty="0">
                <a:solidFill>
                  <a:srgbClr val="0055B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Doble </a:t>
            </a:r>
            <a:r>
              <a:rPr lang="es-CL" b="1" dirty="0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60F957A-A90B-D530-98EC-A63A24B43B6C}"/>
              </a:ext>
            </a:extLst>
          </p:cNvPr>
          <p:cNvSpPr txBox="1"/>
          <p:nvPr/>
        </p:nvSpPr>
        <p:spPr>
          <a:xfrm>
            <a:off x="4753453" y="4206525"/>
            <a:ext cx="268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1000"/>
              </a:spcBef>
              <a:spcAft>
                <a:spcPts val="0"/>
              </a:spcAft>
            </a:pPr>
            <a:r>
              <a:rPr lang="es-C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públicas y políticas institucionales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A10C0C0-E1C2-0371-E354-8C4439263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84" y="3429001"/>
            <a:ext cx="3587509" cy="150036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F0D819F-1F17-D710-53D5-D3D6BEB3D6FC}"/>
              </a:ext>
            </a:extLst>
          </p:cNvPr>
          <p:cNvSpPr txBox="1"/>
          <p:nvPr/>
        </p:nvSpPr>
        <p:spPr>
          <a:xfrm>
            <a:off x="8744323" y="3714830"/>
            <a:ext cx="245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y valoración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B87A30E-3DA3-C430-F966-6ACFA26D7D53}"/>
              </a:ext>
            </a:extLst>
          </p:cNvPr>
          <p:cNvSpPr txBox="1"/>
          <p:nvPr/>
        </p:nvSpPr>
        <p:spPr>
          <a:xfrm>
            <a:off x="8304707" y="4347141"/>
            <a:ext cx="333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</a:pPr>
            <a:r>
              <a:rPr lang="es-C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vinculación con el medio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9E7EDD9-F703-7540-5AA8-437ACA363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348" y="3185743"/>
            <a:ext cx="529087" cy="52908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ED62D0A-F6AB-C9C8-9E88-4A83E1E258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1451" y="3159842"/>
            <a:ext cx="529087" cy="52908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906B3A0-C0E0-3D25-B149-5D0F687167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6523" y="3158348"/>
            <a:ext cx="529087" cy="529087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3D3C2196-8FDB-43A7-B8F9-931E184C75D7}"/>
              </a:ext>
            </a:extLst>
          </p:cNvPr>
          <p:cNvSpPr txBox="1"/>
          <p:nvPr/>
        </p:nvSpPr>
        <p:spPr>
          <a:xfrm>
            <a:off x="2108569" y="3266001"/>
            <a:ext cx="33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DD6671-F6A6-2284-8571-F849A689E675}"/>
              </a:ext>
            </a:extLst>
          </p:cNvPr>
          <p:cNvSpPr txBox="1"/>
          <p:nvPr/>
        </p:nvSpPr>
        <p:spPr>
          <a:xfrm>
            <a:off x="5941266" y="3236817"/>
            <a:ext cx="33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734794B-B008-D6C1-0ED4-E219E5D882CA}"/>
              </a:ext>
            </a:extLst>
          </p:cNvPr>
          <p:cNvSpPr txBox="1"/>
          <p:nvPr/>
        </p:nvSpPr>
        <p:spPr>
          <a:xfrm>
            <a:off x="9822603" y="3236817"/>
            <a:ext cx="33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2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525143D-CF75-8A3B-DE42-B69EB125A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795" y="206443"/>
            <a:ext cx="942637" cy="5386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C39879-474D-1549-B437-668C15A09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6673947"/>
            <a:ext cx="12192001" cy="1840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B3E1B52-FE3D-4CD0-1D7D-6AABDD296420}"/>
              </a:ext>
            </a:extLst>
          </p:cNvPr>
          <p:cNvSpPr txBox="1"/>
          <p:nvPr/>
        </p:nvSpPr>
        <p:spPr>
          <a:xfrm>
            <a:off x="457200" y="1580805"/>
            <a:ext cx="5118410" cy="570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L" sz="3200" b="1" dirty="0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Condición fundamental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DB6871-F247-4687-9092-4C70D51A7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151" y="4706719"/>
            <a:ext cx="6839576" cy="1083241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6E7C5767-D36F-4A2D-8FD3-4E028668975A}"/>
              </a:ext>
            </a:extLst>
          </p:cNvPr>
          <p:cNvGrpSpPr/>
          <p:nvPr/>
        </p:nvGrpSpPr>
        <p:grpSpPr>
          <a:xfrm>
            <a:off x="1857186" y="2608633"/>
            <a:ext cx="4081602" cy="1299410"/>
            <a:chOff x="2376950" y="2877954"/>
            <a:chExt cx="4081602" cy="1299410"/>
          </a:xfrm>
        </p:grpSpPr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36790E76-A69B-4F59-A4CE-17F1704C7213}"/>
                </a:ext>
              </a:extLst>
            </p:cNvPr>
            <p:cNvSpPr/>
            <p:nvPr/>
          </p:nvSpPr>
          <p:spPr>
            <a:xfrm>
              <a:off x="2834150" y="2877954"/>
              <a:ext cx="3624402" cy="12994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Gráfico 5" descr="Lluvia de ideas de grupo con relleno sólido">
              <a:extLst>
                <a:ext uri="{FF2B5EF4-FFF2-40B4-BE49-F238E27FC236}">
                  <a16:creationId xmlns:a16="http://schemas.microsoft.com/office/drawing/2014/main" id="{B9C0D7F6-5AE9-4CBF-9FF6-C35C8C1AB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76950" y="2982915"/>
              <a:ext cx="914400" cy="914400"/>
            </a:xfrm>
            <a:prstGeom prst="rect">
              <a:avLst/>
            </a:prstGeom>
          </p:spPr>
        </p:pic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0704FC12-2088-41B5-B83C-D5A12731C4C3}"/>
                </a:ext>
              </a:extLst>
            </p:cNvPr>
            <p:cNvSpPr txBox="1"/>
            <p:nvPr/>
          </p:nvSpPr>
          <p:spPr>
            <a:xfrm>
              <a:off x="3092148" y="3025936"/>
              <a:ext cx="32030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dirty="0"/>
                <a:t>Integración de la Vinculación con el Medio </a:t>
              </a:r>
              <a:r>
                <a:rPr lang="es-CL" sz="2000" b="1" dirty="0">
                  <a:solidFill>
                    <a:schemeClr val="accent1">
                      <a:lumMod val="75000"/>
                    </a:schemeClr>
                  </a:solidFill>
                </a:rPr>
                <a:t>en la docencia y la investigación</a:t>
              </a:r>
              <a:endParaRPr lang="es-E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Gráfico 9" descr="Preguntas con relleno sólido">
            <a:extLst>
              <a:ext uri="{FF2B5EF4-FFF2-40B4-BE49-F238E27FC236}">
                <a16:creationId xmlns:a16="http://schemas.microsoft.com/office/drawing/2014/main" id="{E4EF2749-C230-4338-841C-B041A02C8D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4711" y="2795120"/>
            <a:ext cx="914400" cy="914400"/>
          </a:xfrm>
          <a:prstGeom prst="rect">
            <a:avLst/>
          </a:prstGeom>
        </p:spPr>
      </p:pic>
      <p:pic>
        <p:nvPicPr>
          <p:cNvPr id="13" name="Gráfico 12" descr="Aula de clases con relleno sólido">
            <a:extLst>
              <a:ext uri="{FF2B5EF4-FFF2-40B4-BE49-F238E27FC236}">
                <a16:creationId xmlns:a16="http://schemas.microsoft.com/office/drawing/2014/main" id="{5392566E-F5A3-41F5-8FC7-90BE03BD32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95214" y="1617930"/>
            <a:ext cx="914400" cy="914400"/>
          </a:xfrm>
          <a:prstGeom prst="rect">
            <a:avLst/>
          </a:prstGeom>
        </p:spPr>
      </p:pic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23BA3257-A966-41D3-9255-CBB087431DDB}"/>
              </a:ext>
            </a:extLst>
          </p:cNvPr>
          <p:cNvSpPr/>
          <p:nvPr/>
        </p:nvSpPr>
        <p:spPr>
          <a:xfrm>
            <a:off x="5701154" y="2075130"/>
            <a:ext cx="3624402" cy="1299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B63FF87-3F7D-445B-A44A-F54C119CA1AD}"/>
              </a:ext>
            </a:extLst>
          </p:cNvPr>
          <p:cNvSpPr txBox="1"/>
          <p:nvPr/>
        </p:nvSpPr>
        <p:spPr>
          <a:xfrm>
            <a:off x="5995214" y="2490419"/>
            <a:ext cx="320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Centralidad de </a:t>
            </a: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estudiantes y docentes </a:t>
            </a:r>
            <a:r>
              <a:rPr lang="es-CL" sz="2000" dirty="0"/>
              <a:t>en el proceso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642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DB18E9-C604-20D9-F3EB-007F7A9E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" y="2967"/>
            <a:ext cx="12197277" cy="68550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C5F666-F820-55A4-0C89-D5A0143AB7A9}"/>
              </a:ext>
            </a:extLst>
          </p:cNvPr>
          <p:cNvSpPr txBox="1"/>
          <p:nvPr/>
        </p:nvSpPr>
        <p:spPr>
          <a:xfrm>
            <a:off x="463284" y="1727288"/>
            <a:ext cx="49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L" sz="3200" b="1" dirty="0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F77034-78C9-D3AD-AE71-76E4D309746D}"/>
              </a:ext>
            </a:extLst>
          </p:cNvPr>
          <p:cNvSpPr txBox="1"/>
          <p:nvPr/>
        </p:nvSpPr>
        <p:spPr>
          <a:xfrm>
            <a:off x="4649002" y="2297446"/>
            <a:ext cx="52842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la Red de Vinculación con el Medio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Consorcio de Universidades del Estado de Chile y sus instituciones integrantes para la generación </a:t>
            </a:r>
            <a:r>
              <a:rPr lang="es-ES" sz="2000" dirty="0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vínculos de mutuo beneficio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los respectivos ecosistemas públicos regionales (Gobiernos Regionales, Gobiernos Locales, Servicios Públicos y organizaciones de la sociedad civil). </a:t>
            </a:r>
            <a:endParaRPr lang="es-CL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CC39879-474D-1549-B437-668C15A09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6673947"/>
            <a:ext cx="12192001" cy="1840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AF33ACC-4D89-5761-BF70-A6B532639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795" y="206443"/>
            <a:ext cx="942637" cy="5386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FCD2F7-469F-B7B7-96CD-32C30D4D4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0667" y="1033956"/>
            <a:ext cx="1073082" cy="49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6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DB18E9-C604-20D9-F3EB-007F7A9E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277" cy="68550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C5F666-F820-55A4-0C89-D5A0143AB7A9}"/>
              </a:ext>
            </a:extLst>
          </p:cNvPr>
          <p:cNvSpPr txBox="1"/>
          <p:nvPr/>
        </p:nvSpPr>
        <p:spPr>
          <a:xfrm>
            <a:off x="408996" y="1083091"/>
            <a:ext cx="640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L" sz="3200" b="1" dirty="0">
                <a:solidFill>
                  <a:srgbClr val="0055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queremos lograr?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CC39879-474D-1549-B437-668C15A09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6673947"/>
            <a:ext cx="12192001" cy="1840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FCE016A-2399-FE29-A480-00C5F0A3815C}"/>
              </a:ext>
            </a:extLst>
          </p:cNvPr>
          <p:cNvSpPr txBox="1"/>
          <p:nvPr/>
        </p:nvSpPr>
        <p:spPr>
          <a:xfrm>
            <a:off x="643171" y="1811268"/>
            <a:ext cx="417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L" sz="2000" dirty="0">
                <a:solidFill>
                  <a:srgbClr val="0055B7"/>
                </a:solidFill>
                <a:latin typeface="Archivo" panose="020B0503020202020B04" pitchFamily="34" charset="77"/>
              </a:rPr>
              <a:t>Objetivos específicos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AF33ACC-4D89-5761-BF70-A6B532639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795" y="206443"/>
            <a:ext cx="942637" cy="5386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FCD2F7-469F-B7B7-96CD-32C30D4D4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0667" y="1033956"/>
            <a:ext cx="1073082" cy="49290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157D16-FE02-B71F-DA36-935464681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16" y="2523756"/>
            <a:ext cx="4600777" cy="18133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195112D-53E9-9367-D7D5-85846F8C9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16" y="4463013"/>
            <a:ext cx="4600777" cy="18133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565D81-F93B-1F59-18BE-59D0110CC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719" y="2523757"/>
            <a:ext cx="4600777" cy="1813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9AFB62-B4CD-036F-2B9E-52A5F82D2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719" y="4463013"/>
            <a:ext cx="4600777" cy="181330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0F77034-78C9-D3AD-AE71-76E4D309746D}"/>
              </a:ext>
            </a:extLst>
          </p:cNvPr>
          <p:cNvSpPr txBox="1"/>
          <p:nvPr/>
        </p:nvSpPr>
        <p:spPr>
          <a:xfrm>
            <a:off x="1446637" y="2889634"/>
            <a:ext cx="3273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CL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Desarrollar un </a:t>
            </a:r>
            <a:r>
              <a:rPr lang="es-CL" sz="1200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modelo de relacionamiento</a:t>
            </a:r>
            <a:r>
              <a:rPr lang="es-CL" sz="1200" b="0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permita facilitar la cooperación de las Universidades Estatales con la institucionalidad por medio de 15 Estrategias de Relacionamiento y sus respectivas Cartera de Proyectos locales y regionales.</a:t>
            </a:r>
            <a:endParaRPr lang="es-CL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E40C877-6492-63AF-30CD-FEC22C2E5626}"/>
              </a:ext>
            </a:extLst>
          </p:cNvPr>
          <p:cNvSpPr txBox="1"/>
          <p:nvPr/>
        </p:nvSpPr>
        <p:spPr>
          <a:xfrm>
            <a:off x="6095998" y="2889182"/>
            <a:ext cx="3490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CL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Potenciar </a:t>
            </a:r>
            <a:r>
              <a:rPr lang="es-CL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competencias y capacidades en las Universidades Estatales </a:t>
            </a:r>
            <a:r>
              <a:rPr lang="es-CL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el fortalecimiento del EPR (Gobiernos Regionales, Gobiernos Locales, Servicios Públicos y organizaciones de la sociedad civil) para la </a:t>
            </a:r>
            <a:r>
              <a:rPr lang="es-CL" sz="12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co-creación</a:t>
            </a:r>
            <a:r>
              <a:rPr lang="es-CL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soluciones a desafíos territoriales. 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C6DC7BA-F67C-3A1B-9E24-5EBEBE03DC44}"/>
              </a:ext>
            </a:extLst>
          </p:cNvPr>
          <p:cNvSpPr txBox="1"/>
          <p:nvPr/>
        </p:nvSpPr>
        <p:spPr>
          <a:xfrm>
            <a:off x="6095998" y="4837480"/>
            <a:ext cx="3490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CL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Implementar </a:t>
            </a:r>
            <a:r>
              <a:rPr lang="es-CL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 de comunicación estratégica </a:t>
            </a:r>
            <a:r>
              <a:rPr lang="es-CL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difundir y posicionar contenidos, recursos, iniciativas y productos del despliegue de las Universidades del CUECH en el ecosistema público territorial y la sociedad civil.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081B271-72DF-95AD-3EC4-5C7EBDCFF623}"/>
              </a:ext>
            </a:extLst>
          </p:cNvPr>
          <p:cNvSpPr txBox="1"/>
          <p:nvPr/>
        </p:nvSpPr>
        <p:spPr>
          <a:xfrm>
            <a:off x="1453225" y="4734690"/>
            <a:ext cx="3264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CL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Diseñar </a:t>
            </a:r>
            <a:r>
              <a:rPr lang="es-CL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mecanismos de monitoreo, análisis</a:t>
            </a:r>
            <a:r>
              <a:rPr lang="es-CL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evaluación de las contribuciones internas y externas de la relación entre las Universidades Estatales, el EPR y las organizaciones de la sociedad civil en base a las experiencias de </a:t>
            </a:r>
            <a:r>
              <a:rPr lang="es-CL" sz="12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VcM</a:t>
            </a:r>
            <a:r>
              <a:rPr lang="es-CL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considerando las leyes y los criterios CNA. 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5709826-9EA4-D5D4-BA3F-0AAD138D00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513" y="3152497"/>
            <a:ext cx="635000" cy="635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E7F5156-0EA9-2E84-C3A6-3DB7E8CAF3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7214" y="2924422"/>
            <a:ext cx="203200" cy="11049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389D3C1-5E65-3808-8DE8-15C1A1F9B9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326" y="5119828"/>
            <a:ext cx="618028" cy="52646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A3BD7E2-B3B6-AA56-27B7-0C490044FF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8978" y="5052319"/>
            <a:ext cx="638379" cy="4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5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DB18E9-C604-20D9-F3EB-007F7A9E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8" y="2967"/>
            <a:ext cx="12197277" cy="68550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C5F666-F820-55A4-0C89-D5A0143AB7A9}"/>
              </a:ext>
            </a:extLst>
          </p:cNvPr>
          <p:cNvSpPr txBox="1"/>
          <p:nvPr/>
        </p:nvSpPr>
        <p:spPr>
          <a:xfrm>
            <a:off x="613414" y="1421378"/>
            <a:ext cx="6014105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L" sz="4000" b="1" dirty="0">
                <a:solidFill>
                  <a:srgbClr val="0055B7"/>
                </a:solidFill>
                <a:latin typeface="Archivo" panose="020B0503020202020B04" pitchFamily="34" charset="77"/>
              </a:rPr>
              <a:t>Resultados logrados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CC39879-474D-1549-B437-668C15A09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6673947"/>
            <a:ext cx="12192001" cy="1840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AF33ACC-4D89-5761-BF70-A6B532639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795" y="206443"/>
            <a:ext cx="942637" cy="538650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04B6CF1B-045D-E14F-A1AB-949A65644942}"/>
              </a:ext>
            </a:extLst>
          </p:cNvPr>
          <p:cNvSpPr txBox="1">
            <a:spLocks/>
          </p:cNvSpPr>
          <p:nvPr/>
        </p:nvSpPr>
        <p:spPr>
          <a:xfrm>
            <a:off x="613414" y="2499456"/>
            <a:ext cx="10417138" cy="3265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+mj-lt"/>
              <a:buAutoNum type="arabicPeriod"/>
            </a:pPr>
            <a:r>
              <a:rPr lang="es-ES_tradnl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de Referencia </a:t>
            </a:r>
            <a: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Red de Vinculación con el Medio del CUECH.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Relacionamiento </a:t>
            </a:r>
            <a: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Universidades Estatales con el Ecosistema Público    Regional (EPR)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_tradnl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Habilitación de Competencias</a:t>
            </a:r>
            <a:r>
              <a:rPr lang="es-ES_tradn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Diplomado, cursos y capacitaciones en gestión de la VcM, vinculación con el EPR y aseguramiento de la calidad para estudiantes, funcionarios, académicos y socios estratégicos.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Encuentros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nacionales y regionales (seminarios, congresos, conversatorios) sobre </a:t>
            </a:r>
            <a:r>
              <a:rPr lang="es-E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VcM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y/o enfoque territorial</a:t>
            </a:r>
            <a:endPara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36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801</Words>
  <Application>Microsoft Office PowerPoint</Application>
  <PresentationFormat>Panorámica</PresentationFormat>
  <Paragraphs>68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Archivo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Aporte del proyecto a la articulación con la Empresa</vt:lpstr>
      <vt:lpstr>Colaboración basada en: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klaudio.ram@gmail.com</dc:creator>
  <cp:lastModifiedBy>Ulagos</cp:lastModifiedBy>
  <cp:revision>52</cp:revision>
  <dcterms:created xsi:type="dcterms:W3CDTF">2023-06-08T03:38:47Z</dcterms:created>
  <dcterms:modified xsi:type="dcterms:W3CDTF">2023-10-04T18:23:21Z</dcterms:modified>
</cp:coreProperties>
</file>