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72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36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9pPr>
          </a:lstStyle>
          <a:p>
            <a:r>
              <a:t>xx%</a:t>
            </a:r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rossin@unl.edu.a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ctrTitle"/>
          </p:nvPr>
        </p:nvSpPr>
        <p:spPr>
          <a:xfrm>
            <a:off x="4048050" y="1295850"/>
            <a:ext cx="4354800" cy="133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ES" sz="2400" b="1" dirty="0" smtClean="0">
                <a:solidFill>
                  <a:srgbClr val="00607C"/>
                </a:solidFill>
              </a:rPr>
              <a:t>Aprender a Emprender en la era de la Revolución Tecnológica</a:t>
            </a:r>
            <a:endParaRPr sz="2400" b="1" dirty="0">
              <a:solidFill>
                <a:srgbClr val="00607C"/>
              </a:solidFill>
            </a:endParaRPr>
          </a:p>
        </p:txBody>
      </p:sp>
      <p:sp>
        <p:nvSpPr>
          <p:cNvPr id="51" name="Google Shape;51;p13"/>
          <p:cNvSpPr txBox="1">
            <a:spLocks noGrp="1"/>
          </p:cNvSpPr>
          <p:nvPr>
            <p:ph type="subTitle" idx="1"/>
          </p:nvPr>
        </p:nvSpPr>
        <p:spPr>
          <a:xfrm>
            <a:off x="4048050" y="2681450"/>
            <a:ext cx="4354800" cy="13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"/>
              <a:buNone/>
            </a:pPr>
            <a:r>
              <a:rPr lang="es" sz="1274" dirty="0" smtClean="0">
                <a:solidFill>
                  <a:srgbClr val="68899A"/>
                </a:solidFill>
              </a:rPr>
              <a:t>Mgstr. Sebastian Ulises Rossin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"/>
              <a:buNone/>
            </a:pPr>
            <a:r>
              <a:rPr lang="es" sz="1274" dirty="0" smtClean="0">
                <a:solidFill>
                  <a:srgbClr val="68899A"/>
                </a:solidFill>
              </a:rPr>
              <a:t>Dr. Javer Lottersberger</a:t>
            </a:r>
            <a:endParaRPr sz="1274" dirty="0">
              <a:solidFill>
                <a:srgbClr val="68899A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"/>
              <a:buNone/>
            </a:pPr>
            <a:r>
              <a:rPr lang="es-ES" sz="1274" dirty="0" smtClean="0">
                <a:solidFill>
                  <a:srgbClr val="68899A"/>
                </a:solidFill>
              </a:rPr>
              <a:t>Universidad Nacional del Litoral</a:t>
            </a:r>
            <a:endParaRPr sz="1274" dirty="0">
              <a:solidFill>
                <a:srgbClr val="68899A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"/>
              <a:buNone/>
            </a:pPr>
            <a:r>
              <a:rPr lang="es" sz="1274" dirty="0" smtClean="0">
                <a:solidFill>
                  <a:srgbClr val="68899A"/>
                </a:solidFill>
              </a:rPr>
              <a:t>Argentina</a:t>
            </a:r>
            <a:r>
              <a:rPr lang="es" sz="1274" dirty="0"/>
              <a:t/>
            </a:r>
            <a:br>
              <a:rPr lang="es" sz="1274" dirty="0"/>
            </a:br>
            <a:endParaRPr sz="1274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"/>
              <a:buNone/>
            </a:pPr>
            <a:endParaRPr sz="1274" dirty="0"/>
          </a:p>
        </p:txBody>
      </p:sp>
      <p:sp>
        <p:nvSpPr>
          <p:cNvPr id="52" name="Google Shape;52;p13"/>
          <p:cNvSpPr txBox="1"/>
          <p:nvPr/>
        </p:nvSpPr>
        <p:spPr>
          <a:xfrm>
            <a:off x="354900" y="354900"/>
            <a:ext cx="583200" cy="553800"/>
          </a:xfrm>
          <a:prstGeom prst="rect">
            <a:avLst/>
          </a:prstGeom>
          <a:solidFill>
            <a:srgbClr val="92C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700" dirty="0"/>
              <a:t>Su logo Aqui</a:t>
            </a:r>
            <a:endParaRPr sz="700" dirty="0"/>
          </a:p>
        </p:txBody>
      </p:sp>
      <p:sp>
        <p:nvSpPr>
          <p:cNvPr id="53" name="Google Shape;53;p13"/>
          <p:cNvSpPr txBox="1"/>
          <p:nvPr/>
        </p:nvSpPr>
        <p:spPr>
          <a:xfrm>
            <a:off x="0" y="863250"/>
            <a:ext cx="1325700" cy="4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1055445"/>
            <a:ext cx="8520600" cy="3590896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s-ES" dirty="0" smtClean="0"/>
              <a:t>“Formar, Innovar y Emprender (UNL)”</a:t>
            </a:r>
            <a:br>
              <a:rPr lang="es-ES" dirty="0" smtClean="0"/>
            </a:br>
            <a:r>
              <a:rPr lang="es-ES" sz="2800" dirty="0" smtClean="0"/>
              <a:t>propuesta formativa destinada a docentes y equipos técnicos del sistema educativo secundario de Argentina.</a:t>
            </a:r>
            <a:r>
              <a:rPr lang="es-ES" dirty="0" smtClean="0"/>
              <a:t/>
            </a:r>
            <a:br>
              <a:rPr lang="es-ES" dirty="0" smtClean="0"/>
            </a:b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0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1315844"/>
            <a:ext cx="8520600" cy="338997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s-ES" sz="2400" dirty="0" smtClean="0"/>
              <a:t>El </a:t>
            </a:r>
            <a:r>
              <a:rPr lang="es-ES" sz="2400" b="1" dirty="0"/>
              <a:t>objetivo</a:t>
            </a:r>
            <a:r>
              <a:rPr lang="es-ES" sz="2400" dirty="0"/>
              <a:t> general es reconocer la importancia de un </a:t>
            </a:r>
            <a:r>
              <a:rPr lang="es-ES" sz="2400" b="1" dirty="0"/>
              <a:t>enfoque emprendedor vinculado a las prácticas de enseñanzas</a:t>
            </a:r>
            <a:r>
              <a:rPr lang="es-ES" sz="2400" dirty="0"/>
              <a:t> docentes, desarrollando estrategias que configuren escenarios pedagógicos fértiles para el desarrollo de habilidades emprendedoras en los estudiantes.</a:t>
            </a:r>
            <a:r>
              <a:rPr lang="es-ES" dirty="0"/>
              <a:t/>
            </a:r>
            <a:br>
              <a:rPr lang="es-ES" dirty="0"/>
            </a:b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48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899532"/>
            <a:ext cx="8520600" cy="4007005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s-ES" sz="2600" dirty="0" smtClean="0"/>
              <a:t>Bajo la modalidad 100% virtual, y con certificación profesional, se realizó la 1ra ed. de la propuesta para 240 docentes y gestor educativo en 2022/23.</a:t>
            </a:r>
            <a:br>
              <a:rPr lang="es-ES" sz="2600" dirty="0" smtClean="0"/>
            </a:br>
            <a:r>
              <a:rPr lang="es-ES" sz="2800" dirty="0"/>
              <a:t/>
            </a:r>
            <a:br>
              <a:rPr lang="es-ES" sz="2800" dirty="0"/>
            </a:br>
            <a:endParaRPr lang="es-AR" sz="2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512" y="31634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67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981307"/>
            <a:ext cx="8520600" cy="33528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s-ES" sz="2400" dirty="0" smtClean="0"/>
              <a:t>Logramos </a:t>
            </a:r>
            <a:r>
              <a:rPr lang="es-ES" sz="2400" b="1" dirty="0" smtClean="0"/>
              <a:t>estimular</a:t>
            </a:r>
            <a:r>
              <a:rPr lang="es-ES" sz="2400" dirty="0" smtClean="0"/>
              <a:t> </a:t>
            </a:r>
            <a:r>
              <a:rPr lang="es-ES" sz="2400" b="1" dirty="0" smtClean="0"/>
              <a:t>el desarrollo de estas habilidades </a:t>
            </a:r>
            <a:r>
              <a:rPr lang="es-ES" sz="2400" dirty="0" smtClean="0"/>
              <a:t>desde asignaturas tales como:</a:t>
            </a:r>
            <a:br>
              <a:rPr lang="es-ES" sz="2400" dirty="0" smtClean="0"/>
            </a:br>
            <a:r>
              <a:rPr lang="es-ES" sz="2000" dirty="0" smtClean="0"/>
              <a:t>Informática</a:t>
            </a:r>
            <a:r>
              <a:rPr lang="es-ES" sz="2000" dirty="0"/>
              <a:t>; Administración, Contabilidad y Economía; Cs Naturales; Lengua y Literatura; Ciencias Sociales; Matemática ; Tecnología; Educación Primaria y/o Inicial; Lengua Extranjera; Formación Laboral, de Oficios y talleres; Educación Física ; </a:t>
            </a:r>
            <a:r>
              <a:rPr lang="es-ES" sz="2000" dirty="0" smtClean="0"/>
              <a:t>Artísticas </a:t>
            </a:r>
            <a:endParaRPr lang="es-AR" sz="20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1055445"/>
            <a:ext cx="8520600" cy="3672672"/>
          </a:xfrm>
        </p:spPr>
        <p:txBody>
          <a:bodyPr/>
          <a:lstStyle/>
          <a:p>
            <a:pPr algn="r">
              <a:buNone/>
            </a:pP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Las </a:t>
            </a:r>
            <a:r>
              <a:rPr lang="es-ES" dirty="0" smtClean="0"/>
              <a:t>40 horas de la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propuesta </a:t>
            </a:r>
            <a:r>
              <a:rPr lang="es-ES" dirty="0" smtClean="0"/>
              <a:t>se distribuyeron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en </a:t>
            </a:r>
            <a:r>
              <a:rPr lang="es-ES" b="1" dirty="0" smtClean="0"/>
              <a:t>3 ejes de trabajo</a:t>
            </a:r>
            <a:endParaRPr lang="es-AR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44394"/>
            <a:ext cx="2274849" cy="191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5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1419922"/>
            <a:ext cx="8520600" cy="295135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	1</a:t>
            </a:r>
            <a:r>
              <a:rPr lang="es-ES" dirty="0"/>
              <a:t>.- Enfoque y perspectivas entorno al </a:t>
            </a:r>
            <a:r>
              <a:rPr lang="es-ES" dirty="0" err="1" smtClean="0"/>
              <a:t>emprendedorismo</a:t>
            </a:r>
            <a:r>
              <a:rPr lang="es-ES" dirty="0" smtClean="0"/>
              <a:t>; 2</a:t>
            </a:r>
            <a:r>
              <a:rPr lang="es-ES" dirty="0"/>
              <a:t>.- Ecosistema </a:t>
            </a:r>
            <a:r>
              <a:rPr lang="es-ES" dirty="0" smtClean="0"/>
              <a:t>Emprendedor; </a:t>
            </a:r>
            <a:br>
              <a:rPr lang="es-ES" dirty="0" smtClean="0"/>
            </a:br>
            <a:r>
              <a:rPr lang="es-ES" dirty="0" smtClean="0"/>
              <a:t>3</a:t>
            </a:r>
            <a:r>
              <a:rPr lang="es-ES" dirty="0"/>
              <a:t>.- </a:t>
            </a:r>
            <a:r>
              <a:rPr lang="es-ES" dirty="0" err="1"/>
              <a:t>Emprendedorismo</a:t>
            </a:r>
            <a:r>
              <a:rPr lang="es-ES" dirty="0"/>
              <a:t> y práctica docente. </a:t>
            </a: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07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944137"/>
            <a:ext cx="8520600" cy="3798848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s-ES" sz="2400" dirty="0" smtClean="0"/>
              <a:t>La </a:t>
            </a:r>
            <a:r>
              <a:rPr lang="es-ES" sz="2400" b="1" dirty="0" smtClean="0"/>
              <a:t>construcción de una comunidad </a:t>
            </a:r>
            <a:r>
              <a:rPr lang="es-ES" sz="2400" dirty="0" smtClean="0"/>
              <a:t>que potencie oportunidades a partir del conocimiento y desarrollo de habilidades es el fin ultimo de todo este proceso. </a:t>
            </a:r>
            <a:r>
              <a:rPr lang="es-ES" sz="2600" dirty="0" smtClean="0"/>
              <a:t/>
            </a:r>
            <a:br>
              <a:rPr lang="es-ES" sz="2600" dirty="0" smtClean="0"/>
            </a:b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s-ES" sz="2800" dirty="0"/>
              <a:t/>
            </a:r>
            <a:br>
              <a:rPr lang="es-ES" sz="2800" dirty="0"/>
            </a:br>
            <a:endParaRPr lang="es-AR" sz="2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542" y="2739018"/>
            <a:ext cx="325615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76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1479395"/>
            <a:ext cx="8520600" cy="2877015"/>
          </a:xfrm>
        </p:spPr>
        <p:txBody>
          <a:bodyPr/>
          <a:lstStyle/>
          <a:p>
            <a:pPr>
              <a:buNone/>
            </a:pPr>
            <a:r>
              <a:rPr lang="es-ES" sz="4800" dirty="0" smtClean="0"/>
              <a:t>Gracias!!</a:t>
            </a:r>
            <a:br>
              <a:rPr lang="es-ES" sz="4800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1200" b="1" dirty="0" err="1" smtClean="0"/>
              <a:t>Mgst</a:t>
            </a:r>
            <a:r>
              <a:rPr lang="es-ES" sz="1200" b="1" dirty="0" smtClean="0"/>
              <a:t>. Sebastian U. </a:t>
            </a:r>
            <a:r>
              <a:rPr lang="es-ES" sz="1200" b="1" dirty="0" err="1" smtClean="0"/>
              <a:t>Rossin</a:t>
            </a:r>
            <a:r>
              <a:rPr lang="es-ES" sz="1200" dirty="0" smtClean="0"/>
              <a:t/>
            </a:r>
            <a:br>
              <a:rPr lang="es-ES" sz="1200" dirty="0" smtClean="0"/>
            </a:br>
            <a:r>
              <a:rPr lang="es-ES" sz="1200" dirty="0" smtClean="0"/>
              <a:t>Director de Innovación y Desarrollo </a:t>
            </a:r>
            <a:br>
              <a:rPr lang="es-ES" sz="1200" dirty="0" smtClean="0"/>
            </a:br>
            <a:r>
              <a:rPr lang="es-ES" sz="1200" dirty="0" smtClean="0"/>
              <a:t>Emprendedor UNL</a:t>
            </a:r>
            <a:br>
              <a:rPr lang="es-ES" sz="1200" dirty="0" smtClean="0"/>
            </a:br>
            <a:r>
              <a:rPr lang="es-ES" sz="1200" dirty="0" smtClean="0">
                <a:hlinkClick r:id="rId2"/>
              </a:rPr>
              <a:t>srossin@unl.edu.ar</a:t>
            </a:r>
            <a:r>
              <a:rPr lang="es-ES" sz="1200" dirty="0" smtClean="0"/>
              <a:t/>
            </a:r>
            <a:br>
              <a:rPr lang="es-ES" sz="1200" dirty="0" smtClean="0"/>
            </a:br>
            <a:endParaRPr lang="es-AR" sz="12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05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899532"/>
            <a:ext cx="8520600" cy="3248722"/>
          </a:xfrm>
        </p:spPr>
        <p:txBody>
          <a:bodyPr/>
          <a:lstStyle/>
          <a:p>
            <a:pPr>
              <a:buNone/>
            </a:pP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07" y="899532"/>
            <a:ext cx="7199232" cy="346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13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1241502"/>
            <a:ext cx="8520600" cy="3545158"/>
          </a:xfrm>
        </p:spPr>
        <p:txBody>
          <a:bodyPr/>
          <a:lstStyle/>
          <a:p>
            <a:pPr algn="l">
              <a:buNone/>
            </a:pP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 smtClean="0"/>
              <a:t>Revolución </a:t>
            </a:r>
            <a:br>
              <a:rPr lang="es-ES" sz="4000" dirty="0" smtClean="0"/>
            </a:br>
            <a:r>
              <a:rPr lang="es-ES" sz="4000" dirty="0" smtClean="0"/>
              <a:t>Tecnológica </a:t>
            </a:r>
            <a:br>
              <a:rPr lang="es-ES" sz="4000" dirty="0" smtClean="0"/>
            </a:br>
            <a:r>
              <a:rPr lang="es-ES" sz="4000" dirty="0" smtClean="0"/>
              <a:t>y nuevos </a:t>
            </a:r>
            <a:br>
              <a:rPr lang="es-ES" sz="4000" dirty="0" smtClean="0"/>
            </a:br>
            <a:r>
              <a:rPr lang="es-ES" sz="4000" dirty="0" smtClean="0"/>
              <a:t>paradigmas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141" y="2033717"/>
            <a:ext cx="2908377" cy="2344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82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1055445"/>
            <a:ext cx="8520600" cy="3784184"/>
          </a:xfrm>
        </p:spPr>
        <p:txBody>
          <a:bodyPr/>
          <a:lstStyle/>
          <a:p>
            <a:pPr>
              <a:buNone/>
            </a:pPr>
            <a:r>
              <a:rPr lang="es-ES" b="1" dirty="0" smtClean="0"/>
              <a:t>Incertidumbre</a:t>
            </a:r>
            <a:r>
              <a:rPr lang="es-ES" dirty="0" smtClean="0"/>
              <a:t> sobre el futuro 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>como </a:t>
            </a:r>
            <a:r>
              <a:rPr lang="es-ES" b="1" dirty="0"/>
              <a:t>motor de acción </a:t>
            </a:r>
            <a:r>
              <a:rPr lang="es-ES" dirty="0"/>
              <a:t>en el presente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273" y="2466741"/>
            <a:ext cx="3442010" cy="224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46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951571"/>
            <a:ext cx="8520600" cy="393266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El </a:t>
            </a:r>
            <a:r>
              <a:rPr lang="es-ES" b="1" dirty="0" smtClean="0"/>
              <a:t>conocimiento</a:t>
            </a:r>
            <a:r>
              <a:rPr lang="es-ES" dirty="0" smtClean="0"/>
              <a:t> como principal intangible en la 4ta Revolución </a:t>
            </a:r>
            <a:r>
              <a:rPr lang="es-ES" dirty="0" smtClean="0"/>
              <a:t>Industrial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675" y="263761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7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1375317"/>
            <a:ext cx="8520600" cy="2163337"/>
          </a:xfrm>
        </p:spPr>
        <p:txBody>
          <a:bodyPr/>
          <a:lstStyle/>
          <a:p>
            <a:pPr>
              <a:buNone/>
            </a:pPr>
            <a:r>
              <a:rPr lang="es-ES" u="sng" dirty="0" smtClean="0"/>
              <a:t>Desafío Global: </a:t>
            </a:r>
            <a:r>
              <a:rPr lang="es-ES" dirty="0" smtClean="0"/>
              <a:t>dinamizar los procesos de aprendizaje y profundizar el desarrollo de habilidades estratégicas.</a:t>
            </a: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71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966439"/>
            <a:ext cx="8520600" cy="393266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Aprender </a:t>
            </a:r>
            <a:r>
              <a:rPr lang="es-ES" dirty="0" smtClean="0"/>
              <a:t>a Aprender como </a:t>
            </a:r>
            <a:r>
              <a:rPr lang="es-ES" b="1" dirty="0" smtClean="0"/>
              <a:t>herramienta</a:t>
            </a:r>
            <a:r>
              <a:rPr lang="es-ES" dirty="0" smtClean="0"/>
              <a:t> de transformación </a:t>
            </a:r>
            <a:r>
              <a:rPr lang="es-ES" dirty="0" smtClean="0"/>
              <a:t>social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847" y="1243826"/>
            <a:ext cx="2847975" cy="16002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158" y="1055445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20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1308409"/>
            <a:ext cx="8520600" cy="3449445"/>
          </a:xfrm>
        </p:spPr>
        <p:txBody>
          <a:bodyPr/>
          <a:lstStyle/>
          <a:p>
            <a:pPr algn="l">
              <a:buNone/>
            </a:pP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Habilidades </a:t>
            </a:r>
            <a:r>
              <a:rPr lang="es-ES" dirty="0" smtClean="0"/>
              <a:t>Blandas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            vs</a:t>
            </a:r>
            <a:r>
              <a:rPr lang="es-ES" dirty="0" smtClean="0"/>
              <a:t>.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Habilidades Técnicas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497" y="2624254"/>
            <a:ext cx="3472311" cy="1944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62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1700" y="1300975"/>
            <a:ext cx="8520600" cy="3419707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Emprender como </a:t>
            </a:r>
            <a:r>
              <a:rPr lang="es-ES" b="1" dirty="0" smtClean="0"/>
              <a:t>acción</a:t>
            </a:r>
            <a:r>
              <a:rPr lang="es-ES" dirty="0" smtClean="0"/>
              <a:t> </a:t>
            </a:r>
            <a:r>
              <a:rPr lang="es-ES" dirty="0" smtClean="0"/>
              <a:t>transformadora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00" y="259220"/>
            <a:ext cx="1193383" cy="7962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298" y="2457101"/>
            <a:ext cx="4609169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04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° Congres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363</Words>
  <Application>Microsoft Office PowerPoint</Application>
  <PresentationFormat>Presentación en pantalla (16:9)</PresentationFormat>
  <Paragraphs>21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9" baseType="lpstr">
      <vt:lpstr>Arial</vt:lpstr>
      <vt:lpstr>10° Congreso</vt:lpstr>
      <vt:lpstr>Aprender a Emprender en la era de la Revolución Tecnológica</vt:lpstr>
      <vt:lpstr>Presentación de PowerPoint</vt:lpstr>
      <vt:lpstr>  Revolución  Tecnológica  y nuevos  paradigmas  </vt:lpstr>
      <vt:lpstr>Incertidumbre sobre el futuro  como motor de acción en el presente     </vt:lpstr>
      <vt:lpstr>El conocimiento como principal intangible en la 4ta Revolución Industrial   </vt:lpstr>
      <vt:lpstr>Desafío Global: dinamizar los procesos de aprendizaje y profundizar el desarrollo de habilidades estratégicas.</vt:lpstr>
      <vt:lpstr>      Aprender a Aprender como herramienta de transformación social   </vt:lpstr>
      <vt:lpstr> Habilidades Blandas                vs.  Habilidades Técnicas   </vt:lpstr>
      <vt:lpstr>Emprender como acción transformadora   </vt:lpstr>
      <vt:lpstr>“Formar, Innovar y Emprender (UNL)” propuesta formativa destinada a docentes y equipos técnicos del sistema educativo secundario de Argentina. </vt:lpstr>
      <vt:lpstr>El objetivo general es reconocer la importancia de un enfoque emprendedor vinculado a las prácticas de enseñanzas docentes, desarrollando estrategias que configuren escenarios pedagógicos fértiles para el desarrollo de habilidades emprendedoras en los estudiantes. </vt:lpstr>
      <vt:lpstr>Bajo la modalidad 100% virtual, y con certificación profesional, se realizó la 1ra ed. de la propuesta para 240 docentes y gestor educativo en 2022/23.  </vt:lpstr>
      <vt:lpstr>Logramos estimular el desarrollo de estas habilidades desde asignaturas tales como: Informática; Administración, Contabilidad y Economía; Cs Naturales; Lengua y Literatura; Ciencias Sociales; Matemática ; Tecnología; Educación Primaria y/o Inicial; Lengua Extranjera; Formación Laboral, de Oficios y talleres; Educación Física ; Artísticas </vt:lpstr>
      <vt:lpstr> Las 40 horas de la  propuesta se distribuyeron  en 3 ejes de trabajo</vt:lpstr>
      <vt:lpstr> 1.- Enfoque y perspectivas entorno al emprendedorismo; 2.- Ecosistema Emprendedor;  3.- Emprendedorismo y práctica docente. </vt:lpstr>
      <vt:lpstr>La construcción de una comunidad que potencie oportunidades a partir del conocimiento y desarrollo de habilidades es el fin ultimo de todo este proceso.    </vt:lpstr>
      <vt:lpstr>Gracias!!   Mgst. Sebastian U. Rossin Director de Innovación y Desarrollo  Emprendedor UNL srossin@unl.edu.ar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Aprender a Emprender en la era de la Revolución Tecnológica</dc:title>
  <dc:creator>Sebastian</dc:creator>
  <cp:lastModifiedBy>Sebastian</cp:lastModifiedBy>
  <cp:revision>16</cp:revision>
  <dcterms:modified xsi:type="dcterms:W3CDTF">2023-09-26T14:22:25Z</dcterms:modified>
</cp:coreProperties>
</file>