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5F7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308228"/>
            <a:ext cx="10358120" cy="1300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6421" y="1309242"/>
            <a:ext cx="10519156" cy="1854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5F7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Relationship Id="rId4" Type="http://schemas.openxmlformats.org/officeDocument/2006/relationships/image" Target="../media/image22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Relationship Id="rId4" Type="http://schemas.openxmlformats.org/officeDocument/2006/relationships/image" Target="../media/image25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hyperlink" Target="https://www.ucr.ac.cr/noticias/2016/03/18/territorio-sumergido-por-descubrir.html" TargetMode="Externa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s://www.sinac.go.cr/ES/ac/acg/Mapas/A03_Marina%20Manejo%20Bahia%20Santa%20Elena.jpg" TargetMode="Externa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hyperlink" Target="https://www.outdooractive.com/es/distrito-rural/costa-rica/guanacaste/la-cruz/55264860/" TargetMode="Externa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683125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Gobernanza </a:t>
            </a:r>
            <a:r>
              <a:rPr dirty="0" spc="-5"/>
              <a:t>y sostenibilidad </a:t>
            </a:r>
            <a:r>
              <a:rPr dirty="0"/>
              <a:t>ambiental </a:t>
            </a:r>
            <a:r>
              <a:rPr dirty="0" spc="5"/>
              <a:t> </a:t>
            </a:r>
            <a:r>
              <a:rPr dirty="0"/>
              <a:t>de </a:t>
            </a:r>
            <a:r>
              <a:rPr dirty="0" spc="-5"/>
              <a:t>organizaciones </a:t>
            </a:r>
            <a:r>
              <a:rPr dirty="0"/>
              <a:t>vinculadas al </a:t>
            </a:r>
            <a:r>
              <a:rPr dirty="0" spc="-5"/>
              <a:t>Área </a:t>
            </a:r>
            <a:r>
              <a:rPr dirty="0"/>
              <a:t> Marina</a:t>
            </a:r>
            <a:r>
              <a:rPr dirty="0" spc="-30"/>
              <a:t> </a:t>
            </a:r>
            <a:r>
              <a:rPr dirty="0" spc="-5"/>
              <a:t>de</a:t>
            </a:r>
            <a:r>
              <a:rPr dirty="0" spc="-10"/>
              <a:t> </a:t>
            </a:r>
            <a:r>
              <a:rPr dirty="0"/>
              <a:t>Manejo</a:t>
            </a:r>
            <a:r>
              <a:rPr dirty="0" spc="-30"/>
              <a:t> </a:t>
            </a:r>
            <a:r>
              <a:rPr dirty="0" spc="-5"/>
              <a:t>Bahía</a:t>
            </a:r>
            <a:r>
              <a:rPr dirty="0" spc="-15"/>
              <a:t> </a:t>
            </a:r>
            <a:r>
              <a:rPr dirty="0"/>
              <a:t>Santa</a:t>
            </a:r>
            <a:r>
              <a:rPr dirty="0" spc="-10"/>
              <a:t> </a:t>
            </a:r>
            <a:r>
              <a:rPr dirty="0"/>
              <a:t>Elena:</a:t>
            </a:r>
            <a:r>
              <a:rPr dirty="0" spc="-15"/>
              <a:t> </a:t>
            </a:r>
            <a:r>
              <a:rPr dirty="0"/>
              <a:t>La </a:t>
            </a:r>
            <a:r>
              <a:rPr dirty="0" spc="-650"/>
              <a:t> </a:t>
            </a:r>
            <a:r>
              <a:rPr dirty="0" spc="-5"/>
              <a:t>Asociación </a:t>
            </a:r>
            <a:r>
              <a:rPr dirty="0"/>
              <a:t>de Operadores </a:t>
            </a:r>
            <a:r>
              <a:rPr dirty="0" spc="-5"/>
              <a:t>Turísticos </a:t>
            </a:r>
            <a:r>
              <a:rPr dirty="0"/>
              <a:t> Marinos</a:t>
            </a:r>
            <a:r>
              <a:rPr dirty="0" spc="-20"/>
              <a:t> </a:t>
            </a:r>
            <a:r>
              <a:rPr dirty="0"/>
              <a:t>de</a:t>
            </a:r>
            <a:r>
              <a:rPr dirty="0" spc="-15"/>
              <a:t> </a:t>
            </a:r>
            <a:r>
              <a:rPr dirty="0" spc="-5"/>
              <a:t>Cuajiniquil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07228" y="3655034"/>
            <a:ext cx="4866005" cy="917575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1700">
                <a:solidFill>
                  <a:srgbClr val="68889A"/>
                </a:solidFill>
                <a:latin typeface="Arial MT"/>
                <a:cs typeface="Arial MT"/>
              </a:rPr>
              <a:t>José Luis</a:t>
            </a:r>
            <a:r>
              <a:rPr dirty="0" sz="1700" spc="-10">
                <a:solidFill>
                  <a:srgbClr val="68889A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68889A"/>
                </a:solidFill>
                <a:latin typeface="Arial MT"/>
                <a:cs typeface="Arial MT"/>
              </a:rPr>
              <a:t>Fournier</a:t>
            </a:r>
            <a:r>
              <a:rPr dirty="0" sz="1700" spc="-20">
                <a:solidFill>
                  <a:srgbClr val="68889A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68889A"/>
                </a:solidFill>
                <a:latin typeface="Arial MT"/>
                <a:cs typeface="Arial MT"/>
              </a:rPr>
              <a:t>R.</a:t>
            </a:r>
            <a:r>
              <a:rPr dirty="0" sz="1700" spc="-5">
                <a:solidFill>
                  <a:srgbClr val="68889A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68889A"/>
                </a:solidFill>
                <a:latin typeface="Arial MT"/>
                <a:cs typeface="Arial MT"/>
              </a:rPr>
              <a:t>y</a:t>
            </a:r>
            <a:r>
              <a:rPr dirty="0" sz="1700" spc="-10">
                <a:solidFill>
                  <a:srgbClr val="68889A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68889A"/>
                </a:solidFill>
                <a:latin typeface="Arial MT"/>
                <a:cs typeface="Arial MT"/>
              </a:rPr>
              <a:t>Wendy</a:t>
            </a:r>
            <a:r>
              <a:rPr dirty="0" sz="1700" spc="-10">
                <a:solidFill>
                  <a:srgbClr val="68889A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68889A"/>
                </a:solidFill>
                <a:latin typeface="Arial MT"/>
                <a:cs typeface="Arial MT"/>
              </a:rPr>
              <a:t>Porras B.</a:t>
            </a:r>
            <a:endParaRPr sz="1700">
              <a:latin typeface="Arial MT"/>
              <a:cs typeface="Arial MT"/>
            </a:endParaRPr>
          </a:p>
          <a:p>
            <a:pPr marL="12700" marR="5080">
              <a:lnSpc>
                <a:spcPct val="114700"/>
              </a:lnSpc>
            </a:pPr>
            <a:r>
              <a:rPr dirty="0" sz="1700">
                <a:solidFill>
                  <a:srgbClr val="68889A"/>
                </a:solidFill>
                <a:latin typeface="Arial MT"/>
                <a:cs typeface="Arial MT"/>
              </a:rPr>
              <a:t>Sede de Guanacaste – Universidad de Costa Rica </a:t>
            </a:r>
            <a:r>
              <a:rPr dirty="0" sz="1700" spc="-459">
                <a:solidFill>
                  <a:srgbClr val="68889A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68889A"/>
                </a:solidFill>
                <a:latin typeface="Arial MT"/>
                <a:cs typeface="Arial MT"/>
              </a:rPr>
              <a:t>Costa</a:t>
            </a:r>
            <a:r>
              <a:rPr dirty="0" sz="1700" spc="-10">
                <a:solidFill>
                  <a:srgbClr val="68889A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68889A"/>
                </a:solidFill>
                <a:latin typeface="Arial MT"/>
                <a:cs typeface="Arial MT"/>
              </a:rPr>
              <a:t>Rica</a:t>
            </a:r>
            <a:endParaRPr sz="17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868" y="105155"/>
            <a:ext cx="2866644" cy="14874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8228"/>
            <a:ext cx="8817610" cy="1300480"/>
          </a:xfrm>
          <a:prstGeom prst="rect"/>
        </p:spPr>
        <p:txBody>
          <a:bodyPr wrap="square" lIns="0" tIns="88900" rIns="0" bIns="0" rtlCol="0" vert="horz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dirty="0" spc="-20"/>
              <a:t>Presentación</a:t>
            </a:r>
            <a:r>
              <a:rPr dirty="0" spc="-15"/>
              <a:t> </a:t>
            </a:r>
            <a:r>
              <a:rPr dirty="0" spc="5"/>
              <a:t>de</a:t>
            </a:r>
            <a:r>
              <a:rPr dirty="0" spc="-15"/>
              <a:t> </a:t>
            </a:r>
            <a:r>
              <a:rPr dirty="0" spc="-20"/>
              <a:t>investigación</a:t>
            </a:r>
            <a:r>
              <a:rPr dirty="0" spc="5"/>
              <a:t> </a:t>
            </a:r>
            <a:r>
              <a:rPr dirty="0"/>
              <a:t>a</a:t>
            </a:r>
            <a:r>
              <a:rPr dirty="0" spc="5"/>
              <a:t> </a:t>
            </a:r>
            <a:r>
              <a:rPr dirty="0" spc="-15"/>
              <a:t>actores </a:t>
            </a:r>
            <a:r>
              <a:rPr dirty="0" spc="-980"/>
              <a:t> </a:t>
            </a:r>
            <a:r>
              <a:rPr dirty="0" spc="-5"/>
              <a:t>locales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5827" y="1825751"/>
            <a:ext cx="5800344" cy="43510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807339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Aprobación</a:t>
            </a:r>
            <a:r>
              <a:rPr dirty="0" spc="-15"/>
              <a:t> </a:t>
            </a:r>
            <a:r>
              <a:rPr dirty="0"/>
              <a:t>y</a:t>
            </a:r>
            <a:r>
              <a:rPr dirty="0" spc="-10"/>
              <a:t> </a:t>
            </a:r>
            <a:r>
              <a:rPr dirty="0" spc="-15"/>
              <a:t>ajustes </a:t>
            </a:r>
            <a:r>
              <a:rPr dirty="0"/>
              <a:t>de </a:t>
            </a:r>
            <a:r>
              <a:rPr dirty="0" spc="-10"/>
              <a:t>indicadores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2451" y="1594103"/>
            <a:ext cx="3816096" cy="32781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93152" y="3320796"/>
            <a:ext cx="4104132" cy="30769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8900" rIns="0" bIns="0" rtlCol="0" vert="horz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dirty="0" spc="-5"/>
              <a:t>Observación</a:t>
            </a:r>
            <a:r>
              <a:rPr dirty="0" spc="5"/>
              <a:t> </a:t>
            </a:r>
            <a:r>
              <a:rPr dirty="0"/>
              <a:t>y</a:t>
            </a:r>
            <a:r>
              <a:rPr dirty="0" spc="5"/>
              <a:t> </a:t>
            </a:r>
            <a:r>
              <a:rPr dirty="0" spc="-10"/>
              <a:t>evaluación</a:t>
            </a:r>
            <a:r>
              <a:rPr dirty="0" spc="20"/>
              <a:t> </a:t>
            </a:r>
            <a:r>
              <a:rPr dirty="0"/>
              <a:t>de</a:t>
            </a:r>
            <a:r>
              <a:rPr dirty="0" spc="5"/>
              <a:t> </a:t>
            </a:r>
            <a:r>
              <a:rPr dirty="0" spc="-10"/>
              <a:t>instalaciones</a:t>
            </a:r>
            <a:r>
              <a:rPr dirty="0" spc="5"/>
              <a:t> </a:t>
            </a:r>
            <a:r>
              <a:rPr dirty="0"/>
              <a:t>y </a:t>
            </a:r>
            <a:r>
              <a:rPr dirty="0" spc="-980"/>
              <a:t> </a:t>
            </a:r>
            <a:r>
              <a:rPr dirty="0" spc="-15"/>
              <a:t>ecosistemas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746504"/>
            <a:ext cx="3438144" cy="257860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62500" y="3851147"/>
            <a:ext cx="3521963" cy="264109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87156" y="1274063"/>
            <a:ext cx="3438144" cy="257708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8900" rIns="0" bIns="0" rtlCol="0" vert="horz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dirty="0" spc="-5"/>
              <a:t>Observación </a:t>
            </a:r>
            <a:r>
              <a:rPr dirty="0"/>
              <a:t>y análisis del </a:t>
            </a:r>
            <a:r>
              <a:rPr dirty="0" spc="-10"/>
              <a:t>trabajo </a:t>
            </a:r>
            <a:r>
              <a:rPr dirty="0"/>
              <a:t>de la </a:t>
            </a:r>
            <a:r>
              <a:rPr dirty="0" spc="-980"/>
              <a:t> </a:t>
            </a:r>
            <a:r>
              <a:rPr dirty="0" spc="-40"/>
              <a:t>AOTMC</a:t>
            </a:r>
            <a:r>
              <a:rPr dirty="0" spc="-25"/>
              <a:t> </a:t>
            </a:r>
            <a:r>
              <a:rPr dirty="0"/>
              <a:t>y </a:t>
            </a:r>
            <a:r>
              <a:rPr dirty="0" spc="-10"/>
              <a:t>alianzas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0744" y="2055876"/>
            <a:ext cx="2855976" cy="380695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44796" y="2017776"/>
            <a:ext cx="2912363" cy="388315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43316" y="2429255"/>
            <a:ext cx="3401568" cy="289255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2841" y="614552"/>
            <a:ext cx="11236325" cy="5922010"/>
            <a:chOff x="632841" y="614552"/>
            <a:chExt cx="11236325" cy="5922010"/>
          </a:xfrm>
        </p:grpSpPr>
        <p:sp>
          <p:nvSpPr>
            <p:cNvPr id="3" name="object 3"/>
            <p:cNvSpPr/>
            <p:nvPr/>
          </p:nvSpPr>
          <p:spPr>
            <a:xfrm>
              <a:off x="8577072" y="3336035"/>
              <a:ext cx="3291840" cy="3200400"/>
            </a:xfrm>
            <a:custGeom>
              <a:avLst/>
              <a:gdLst/>
              <a:ahLst/>
              <a:cxnLst/>
              <a:rect l="l" t="t" r="r" b="b"/>
              <a:pathLst>
                <a:path w="3291840" h="3200400">
                  <a:moveTo>
                    <a:pt x="3291839" y="0"/>
                  </a:moveTo>
                  <a:lnTo>
                    <a:pt x="0" y="3200400"/>
                  </a:lnTo>
                  <a:lnTo>
                    <a:pt x="3291839" y="3200400"/>
                  </a:lnTo>
                  <a:lnTo>
                    <a:pt x="329183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42366" y="624077"/>
              <a:ext cx="10906125" cy="5608320"/>
            </a:xfrm>
            <a:custGeom>
              <a:avLst/>
              <a:gdLst/>
              <a:ahLst/>
              <a:cxnLst/>
              <a:rect l="l" t="t" r="r" b="b"/>
              <a:pathLst>
                <a:path w="10906125" h="5608320">
                  <a:moveTo>
                    <a:pt x="0" y="5608320"/>
                  </a:moveTo>
                  <a:lnTo>
                    <a:pt x="10905744" y="5608320"/>
                  </a:lnTo>
                  <a:lnTo>
                    <a:pt x="10905744" y="0"/>
                  </a:lnTo>
                  <a:lnTo>
                    <a:pt x="0" y="0"/>
                  </a:lnTo>
                  <a:lnTo>
                    <a:pt x="0" y="5608320"/>
                  </a:lnTo>
                  <a:close/>
                </a:path>
              </a:pathLst>
            </a:custGeom>
            <a:ln w="1905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64107" y="2647696"/>
            <a:ext cx="7719695" cy="1778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500" spc="-10"/>
              <a:t>Conclusiones</a:t>
            </a:r>
            <a:endParaRPr sz="11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235267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5"/>
              <a:t>Contenido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46250"/>
            <a:ext cx="3488054" cy="4222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8295" indent="-316230">
              <a:lnSpc>
                <a:spcPct val="100000"/>
              </a:lnSpc>
              <a:spcBef>
                <a:spcPts val="100"/>
              </a:spcBef>
              <a:buAutoNum type="arabicPlain"/>
              <a:tabLst>
                <a:tab pos="328930" algn="l"/>
              </a:tabLst>
            </a:pPr>
            <a:r>
              <a:rPr dirty="0" sz="2400" spc="-10">
                <a:latin typeface="Calibri"/>
                <a:cs typeface="Calibri"/>
              </a:rPr>
              <a:t>Introducción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Calibri"/>
              <a:buAutoNum type="arabicPlain"/>
            </a:pPr>
            <a:endParaRPr sz="2550">
              <a:latin typeface="Calibri"/>
              <a:cs typeface="Calibri"/>
            </a:endParaRPr>
          </a:p>
          <a:p>
            <a:pPr marL="328295" indent="-316230">
              <a:lnSpc>
                <a:spcPct val="100000"/>
              </a:lnSpc>
              <a:buAutoNum type="arabicPlain"/>
              <a:tabLst>
                <a:tab pos="328930" algn="l"/>
              </a:tabLst>
            </a:pPr>
            <a:r>
              <a:rPr dirty="0" sz="2400" spc="-10">
                <a:latin typeface="Calibri"/>
                <a:cs typeface="Calibri"/>
              </a:rPr>
              <a:t>Área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Estudio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Calibri"/>
              <a:buAutoNum type="arabicPlain"/>
            </a:pPr>
            <a:endParaRPr sz="2550">
              <a:latin typeface="Calibri"/>
              <a:cs typeface="Calibri"/>
            </a:endParaRPr>
          </a:p>
          <a:p>
            <a:pPr marL="328295" indent="-316230">
              <a:lnSpc>
                <a:spcPct val="100000"/>
              </a:lnSpc>
              <a:buAutoNum type="arabicPlain"/>
              <a:tabLst>
                <a:tab pos="328930" algn="l"/>
              </a:tabLst>
            </a:pPr>
            <a:r>
              <a:rPr dirty="0" sz="2400" spc="-10">
                <a:latin typeface="Calibri"/>
                <a:cs typeface="Calibri"/>
              </a:rPr>
              <a:t>Objetivos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Calibri"/>
              <a:buAutoNum type="arabicPlain"/>
            </a:pPr>
            <a:endParaRPr sz="2550">
              <a:latin typeface="Calibri"/>
              <a:cs typeface="Calibri"/>
            </a:endParaRPr>
          </a:p>
          <a:p>
            <a:pPr marL="328295" indent="-316230">
              <a:lnSpc>
                <a:spcPct val="100000"/>
              </a:lnSpc>
              <a:buAutoNum type="arabicPlain"/>
              <a:tabLst>
                <a:tab pos="328930" algn="l"/>
              </a:tabLst>
            </a:pPr>
            <a:r>
              <a:rPr dirty="0" sz="2400" spc="-10">
                <a:latin typeface="Calibri"/>
                <a:cs typeface="Calibri"/>
              </a:rPr>
              <a:t>Metodología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Calibri"/>
              <a:buAutoNum type="arabicPlain"/>
            </a:pPr>
            <a:endParaRPr sz="2550">
              <a:latin typeface="Calibri"/>
              <a:cs typeface="Calibri"/>
            </a:endParaRPr>
          </a:p>
          <a:p>
            <a:pPr marL="328295" indent="-316230">
              <a:lnSpc>
                <a:spcPct val="100000"/>
              </a:lnSpc>
              <a:buAutoNum type="arabicPlain"/>
              <a:tabLst>
                <a:tab pos="328930" algn="l"/>
              </a:tabLst>
            </a:pPr>
            <a:r>
              <a:rPr dirty="0" sz="2400">
                <a:latin typeface="Calibri"/>
                <a:cs typeface="Calibri"/>
              </a:rPr>
              <a:t>Actividades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desarrolladas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Calibri"/>
              <a:buAutoNum type="arabicPlain"/>
            </a:pPr>
            <a:endParaRPr sz="2550">
              <a:latin typeface="Calibri"/>
              <a:cs typeface="Calibri"/>
            </a:endParaRPr>
          </a:p>
          <a:p>
            <a:pPr marL="328295" indent="-316230">
              <a:lnSpc>
                <a:spcPct val="100000"/>
              </a:lnSpc>
              <a:buAutoNum type="arabicPlain"/>
              <a:tabLst>
                <a:tab pos="328930" algn="l"/>
              </a:tabLst>
            </a:pPr>
            <a:r>
              <a:rPr dirty="0" sz="2400" spc="-5">
                <a:latin typeface="Calibri"/>
                <a:cs typeface="Calibri"/>
              </a:rPr>
              <a:t>Conclusiones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1471624"/>
            <a:ext cx="2212975" cy="5435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400" spc="-20"/>
              <a:t>Introducción</a:t>
            </a:r>
            <a:endParaRPr sz="3400"/>
          </a:p>
        </p:txBody>
      </p:sp>
      <p:sp>
        <p:nvSpPr>
          <p:cNvPr id="3" name="object 3"/>
          <p:cNvSpPr txBox="1"/>
          <p:nvPr/>
        </p:nvSpPr>
        <p:spPr>
          <a:xfrm>
            <a:off x="490219" y="2413203"/>
            <a:ext cx="3745229" cy="35121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ts val="1945"/>
              </a:lnSpc>
              <a:spcBef>
                <a:spcPts val="1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1800" spc="-15">
                <a:latin typeface="Calibri"/>
                <a:cs typeface="Calibri"/>
              </a:rPr>
              <a:t>Costa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Rica: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modelo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desarrollo </a:t>
            </a:r>
            <a:r>
              <a:rPr dirty="0" sz="1800" spc="-5">
                <a:latin typeface="Calibri"/>
                <a:cs typeface="Calibri"/>
              </a:rPr>
              <a:t>de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ts val="1945"/>
              </a:lnSpc>
            </a:pPr>
            <a:r>
              <a:rPr dirty="0" sz="1800" spc="-5">
                <a:latin typeface="Calibri"/>
                <a:cs typeface="Calibri"/>
              </a:rPr>
              <a:t>espalda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costas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mares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241300" marR="5080" indent="-228600">
              <a:lnSpc>
                <a:spcPct val="80000"/>
              </a:lnSpc>
              <a:spcBef>
                <a:spcPts val="153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1800" spc="-5">
                <a:latin typeface="Calibri"/>
                <a:cs typeface="Calibri"/>
              </a:rPr>
              <a:t>Conservación: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predominio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modelo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terrestre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•"/>
            </a:pPr>
            <a:endParaRPr sz="26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1800">
                <a:latin typeface="Calibri"/>
                <a:cs typeface="Calibri"/>
              </a:rPr>
              <a:t>Modelo</a:t>
            </a:r>
            <a:r>
              <a:rPr dirty="0" sz="1800" spc="-5">
                <a:latin typeface="Calibri"/>
                <a:cs typeface="Calibri"/>
              </a:rPr>
              <a:t> de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no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extracción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recursos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27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1800" spc="-10">
                <a:latin typeface="Calibri"/>
                <a:cs typeface="Calibri"/>
              </a:rPr>
              <a:t>Enfoque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arriba-abajo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centralizado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27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1800" spc="-5">
                <a:latin typeface="Calibri"/>
                <a:cs typeface="Calibri"/>
              </a:rPr>
              <a:t>SINAC: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nuevas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categorías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manejo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620745" y="0"/>
            <a:ext cx="7571740" cy="6858000"/>
            <a:chOff x="4620745" y="0"/>
            <a:chExt cx="7571740" cy="6858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20745" y="0"/>
              <a:ext cx="7552987" cy="68579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94010" y="0"/>
              <a:ext cx="7497862" cy="685786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128386" y="6606337"/>
            <a:ext cx="57353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Fuente: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u="sng" sz="12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https://www.ucr.ac.cr/noticias/2016/03/18/territorio-sumergido-por-descubrir.html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84226"/>
            <a:ext cx="259016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5"/>
              <a:t>Área</a:t>
            </a:r>
            <a:r>
              <a:rPr dirty="0" sz="3200" spc="-50"/>
              <a:t> </a:t>
            </a:r>
            <a:r>
              <a:rPr dirty="0" sz="3200"/>
              <a:t>de</a:t>
            </a:r>
            <a:r>
              <a:rPr dirty="0" sz="3200" spc="-30"/>
              <a:t> </a:t>
            </a:r>
            <a:r>
              <a:rPr dirty="0" sz="3200" spc="-5"/>
              <a:t>Estudio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6551" y="760476"/>
            <a:ext cx="9118092" cy="561289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763506" y="1239393"/>
            <a:ext cx="1899920" cy="2484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latin typeface="Calibri"/>
                <a:cs typeface="Calibri"/>
              </a:rPr>
              <a:t>2018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ts val="228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5">
                <a:latin typeface="Calibri"/>
                <a:cs typeface="Calibri"/>
              </a:rPr>
              <a:t>Diálogo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280"/>
              </a:lnSpc>
            </a:pPr>
            <a:r>
              <a:rPr dirty="0" sz="2000" spc="-5">
                <a:latin typeface="Calibri"/>
                <a:cs typeface="Calibri"/>
              </a:rPr>
              <a:t>multisectorial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280"/>
              </a:lnSpc>
              <a:spcBef>
                <a:spcPts val="147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latin typeface="Calibri"/>
                <a:cs typeface="Calibri"/>
              </a:rPr>
              <a:t>El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Consejo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Local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280"/>
              </a:lnSpc>
            </a:pPr>
            <a:r>
              <a:rPr dirty="0" sz="2000" spc="-5">
                <a:latin typeface="Calibri"/>
                <a:cs typeface="Calibri"/>
              </a:rPr>
              <a:t>del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AMMBSE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4987" y="6144869"/>
            <a:ext cx="5066665" cy="48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Fuente: 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u="sng" sz="10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https://www.sinac.go.cr/ES/ac/acg/Mapas/A03_Marina%20Manejo%20Bahia%20Santa%20Elena. </a:t>
            </a:r>
            <a:r>
              <a:rPr dirty="0" sz="1000" spc="-215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dirty="0" u="sng" sz="10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jpg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8900" rIns="0" bIns="0" rtlCol="0" vert="horz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dirty="0" spc="-5"/>
              <a:t>Asociación</a:t>
            </a:r>
            <a:r>
              <a:rPr dirty="0" spc="10"/>
              <a:t> </a:t>
            </a:r>
            <a:r>
              <a:rPr dirty="0"/>
              <a:t>de </a:t>
            </a:r>
            <a:r>
              <a:rPr dirty="0" spc="-15"/>
              <a:t>Operadores</a:t>
            </a:r>
            <a:r>
              <a:rPr dirty="0" spc="-30"/>
              <a:t> </a:t>
            </a:r>
            <a:r>
              <a:rPr dirty="0" spc="-40"/>
              <a:t>Turísticos</a:t>
            </a:r>
            <a:r>
              <a:rPr dirty="0" spc="-10"/>
              <a:t> </a:t>
            </a:r>
            <a:r>
              <a:rPr dirty="0"/>
              <a:t>de </a:t>
            </a:r>
            <a:r>
              <a:rPr dirty="0" spc="-975"/>
              <a:t> </a:t>
            </a:r>
            <a:r>
              <a:rPr dirty="0" spc="-5"/>
              <a:t>Cuajiniquil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2537460"/>
            <a:ext cx="5181600" cy="292760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251828" y="1793493"/>
            <a:ext cx="4789170" cy="39027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2019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dirty="0" sz="2800" spc="-5">
                <a:latin typeface="Calibri"/>
                <a:cs typeface="Calibri"/>
              </a:rPr>
              <a:t>Actividad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económica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sostenible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4150">
              <a:latin typeface="Calibri"/>
              <a:cs typeface="Calibri"/>
            </a:endParaRPr>
          </a:p>
          <a:p>
            <a:pPr marL="241300" marR="687070" indent="-228600">
              <a:lnSpc>
                <a:spcPts val="303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Zonificación </a:t>
            </a:r>
            <a:r>
              <a:rPr dirty="0" sz="2800" spc="-5">
                <a:latin typeface="Calibri"/>
                <a:cs typeface="Calibri"/>
              </a:rPr>
              <a:t>y </a:t>
            </a:r>
            <a:r>
              <a:rPr dirty="0" sz="2800" spc="-15">
                <a:latin typeface="Calibri"/>
                <a:cs typeface="Calibri"/>
              </a:rPr>
              <a:t>reglamentos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AMMBSE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 MT"/>
              <a:buChar char="•"/>
            </a:pPr>
            <a:endParaRPr sz="37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dirty="0" sz="2800" spc="-15">
                <a:latin typeface="Calibri"/>
                <a:cs typeface="Calibri"/>
              </a:rPr>
              <a:t>Proceso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de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consolidación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5733999"/>
            <a:ext cx="435038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Fuente:</a:t>
            </a:r>
            <a:r>
              <a:rPr dirty="0" sz="1000" spc="30">
                <a:latin typeface="Calibri"/>
                <a:cs typeface="Calibri"/>
              </a:rPr>
              <a:t> </a:t>
            </a:r>
            <a:r>
              <a:rPr dirty="0" u="sng" sz="10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https://www.outdooractive.com/es/distrito-rural/costa-rica/guanacaste/la- </a:t>
            </a:r>
            <a:r>
              <a:rPr dirty="0" sz="1000" spc="-215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dirty="0" u="sng" sz="10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cruz/55264860/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72237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Objetivo</a:t>
            </a:r>
            <a:r>
              <a:rPr dirty="0" spc="-65"/>
              <a:t> </a:t>
            </a:r>
            <a:r>
              <a:rPr dirty="0" spc="-20"/>
              <a:t>general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14829"/>
            <a:ext cx="9815195" cy="1370330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241300" marR="5080" indent="-229235">
              <a:lnSpc>
                <a:spcPct val="89200"/>
              </a:lnSpc>
              <a:spcBef>
                <a:spcPts val="409"/>
              </a:spcBef>
              <a:buChar char="•"/>
              <a:tabLst>
                <a:tab pos="241935" algn="l"/>
              </a:tabLst>
            </a:pPr>
            <a:r>
              <a:rPr dirty="0" sz="2400" spc="-20">
                <a:latin typeface="Arial MT"/>
                <a:cs typeface="Arial MT"/>
              </a:rPr>
              <a:t>Analizar,</a:t>
            </a:r>
            <a:r>
              <a:rPr dirty="0" sz="2400" spc="1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en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conjunto</a:t>
            </a:r>
            <a:r>
              <a:rPr dirty="0" sz="2400" spc="1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con</a:t>
            </a:r>
            <a:r>
              <a:rPr dirty="0" sz="2400">
                <a:latin typeface="Arial MT"/>
                <a:cs typeface="Arial MT"/>
              </a:rPr>
              <a:t> actores</a:t>
            </a:r>
            <a:r>
              <a:rPr dirty="0" sz="2400" spc="1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locales</a:t>
            </a:r>
            <a:r>
              <a:rPr dirty="0" sz="2400" spc="3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clave,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la gobernanza</a:t>
            </a:r>
            <a:r>
              <a:rPr dirty="0" sz="2400" spc="3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y 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sostenibilidad</a:t>
            </a:r>
            <a:r>
              <a:rPr dirty="0" sz="2400" spc="5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ambiental</a:t>
            </a:r>
            <a:r>
              <a:rPr dirty="0" sz="2400" spc="3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de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la</a:t>
            </a:r>
            <a:r>
              <a:rPr dirty="0" sz="2400" spc="-13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AOTMC </a:t>
            </a:r>
            <a:r>
              <a:rPr dirty="0" sz="2400" spc="-5">
                <a:latin typeface="Arial MT"/>
                <a:cs typeface="Arial MT"/>
              </a:rPr>
              <a:t>para</a:t>
            </a:r>
            <a:r>
              <a:rPr dirty="0" sz="2400" spc="1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el desarrollo</a:t>
            </a:r>
            <a:r>
              <a:rPr dirty="0" sz="2400" spc="4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de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acciones </a:t>
            </a:r>
            <a:r>
              <a:rPr dirty="0" sz="240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concretas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para</a:t>
            </a:r>
            <a:r>
              <a:rPr dirty="0" sz="2400" spc="1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el</a:t>
            </a:r>
            <a:r>
              <a:rPr dirty="0" sz="2400" spc="1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fortalecimiento</a:t>
            </a:r>
            <a:r>
              <a:rPr dirty="0" sz="2400" spc="2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de</a:t>
            </a:r>
            <a:r>
              <a:rPr dirty="0" sz="2400" spc="-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la</a:t>
            </a:r>
            <a:r>
              <a:rPr dirty="0" sz="2400" spc="2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organización</a:t>
            </a:r>
            <a:r>
              <a:rPr dirty="0" sz="2400" spc="3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y su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vínculo</a:t>
            </a:r>
            <a:r>
              <a:rPr dirty="0" sz="2400" spc="2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con</a:t>
            </a:r>
            <a:r>
              <a:rPr dirty="0" sz="2400" spc="-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el </a:t>
            </a:r>
            <a:r>
              <a:rPr dirty="0" sz="2400" spc="-65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AMMBSE.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71868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Objetivos</a:t>
            </a:r>
            <a:r>
              <a:rPr dirty="0" spc="-45"/>
              <a:t> </a:t>
            </a:r>
            <a:r>
              <a:rPr dirty="0" spc="-10"/>
              <a:t>específicos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20926"/>
            <a:ext cx="10110470" cy="382905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241300" marR="634365" indent="-229235">
              <a:lnSpc>
                <a:spcPts val="2160"/>
              </a:lnSpc>
              <a:spcBef>
                <a:spcPts val="375"/>
              </a:spcBef>
              <a:buChar char="•"/>
              <a:tabLst>
                <a:tab pos="241300" algn="l"/>
                <a:tab pos="241935" algn="l"/>
              </a:tabLst>
            </a:pPr>
            <a:r>
              <a:rPr dirty="0" sz="2000">
                <a:latin typeface="Arial MT"/>
                <a:cs typeface="Arial MT"/>
              </a:rPr>
              <a:t>Evaluar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la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gobernanza,</a:t>
            </a:r>
            <a:r>
              <a:rPr dirty="0" sz="2000" spc="-5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organización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interna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y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vínculo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con</a:t>
            </a:r>
            <a:r>
              <a:rPr dirty="0" sz="2000" spc="-125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AMMBSE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por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medio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de </a:t>
            </a:r>
            <a:r>
              <a:rPr dirty="0" sz="2000" spc="-5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indicadores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de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buena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gobernanza.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200">
              <a:latin typeface="Arial MT"/>
              <a:cs typeface="Arial MT"/>
            </a:endParaRPr>
          </a:p>
          <a:p>
            <a:pPr marL="241300" indent="-229235">
              <a:lnSpc>
                <a:spcPct val="100000"/>
              </a:lnSpc>
              <a:spcBef>
                <a:spcPts val="1365"/>
              </a:spcBef>
              <a:buChar char="•"/>
              <a:tabLst>
                <a:tab pos="241300" algn="l"/>
                <a:tab pos="241935" algn="l"/>
              </a:tabLst>
            </a:pPr>
            <a:r>
              <a:rPr dirty="0" sz="2000">
                <a:latin typeface="Arial MT"/>
                <a:cs typeface="Arial MT"/>
              </a:rPr>
              <a:t>Examinar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la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sostenibilidad</a:t>
            </a:r>
            <a:r>
              <a:rPr dirty="0" sz="2000" spc="-3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ambiental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de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las</a:t>
            </a:r>
            <a:r>
              <a:rPr dirty="0" sz="2000" spc="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actividades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desarrolladas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por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la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asociación.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200">
              <a:latin typeface="Arial MT"/>
              <a:cs typeface="Arial MT"/>
            </a:endParaRPr>
          </a:p>
          <a:p>
            <a:pPr marL="241300" indent="-229235">
              <a:lnSpc>
                <a:spcPts val="2280"/>
              </a:lnSpc>
              <a:spcBef>
                <a:spcPts val="1380"/>
              </a:spcBef>
              <a:buChar char="•"/>
              <a:tabLst>
                <a:tab pos="241300" algn="l"/>
                <a:tab pos="241935" algn="l"/>
              </a:tabLst>
            </a:pPr>
            <a:r>
              <a:rPr dirty="0" sz="2000">
                <a:latin typeface="Arial MT"/>
                <a:cs typeface="Arial MT"/>
              </a:rPr>
              <a:t>Identificar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los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factores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internos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(fortalezas</a:t>
            </a:r>
            <a:r>
              <a:rPr dirty="0" sz="2000" spc="-4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y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debilidades)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y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externos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(oportunidades</a:t>
            </a:r>
            <a:r>
              <a:rPr dirty="0" sz="2000" spc="-5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y</a:t>
            </a:r>
            <a:endParaRPr sz="2000">
              <a:latin typeface="Arial MT"/>
              <a:cs typeface="Arial MT"/>
            </a:endParaRPr>
          </a:p>
          <a:p>
            <a:pPr marL="241300">
              <a:lnSpc>
                <a:spcPts val="2280"/>
              </a:lnSpc>
            </a:pPr>
            <a:r>
              <a:rPr dirty="0" sz="2000">
                <a:latin typeface="Arial MT"/>
                <a:cs typeface="Arial MT"/>
              </a:rPr>
              <a:t>amenazas)</a:t>
            </a:r>
            <a:r>
              <a:rPr dirty="0" sz="2000" spc="-5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que</a:t>
            </a:r>
            <a:r>
              <a:rPr dirty="0" sz="2000" spc="-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presenta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la organización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y</a:t>
            </a:r>
            <a:r>
              <a:rPr dirty="0" sz="2000" spc="-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funcionamiento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de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la</a:t>
            </a:r>
            <a:r>
              <a:rPr dirty="0" sz="2000" spc="-1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AOTMC.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200">
              <a:latin typeface="Arial MT"/>
              <a:cs typeface="Arial MT"/>
            </a:endParaRPr>
          </a:p>
          <a:p>
            <a:pPr marL="241300" marR="493395" indent="-229235">
              <a:lnSpc>
                <a:spcPct val="88700"/>
              </a:lnSpc>
              <a:spcBef>
                <a:spcPts val="1670"/>
              </a:spcBef>
              <a:buChar char="•"/>
              <a:tabLst>
                <a:tab pos="241300" algn="l"/>
                <a:tab pos="241935" algn="l"/>
              </a:tabLst>
            </a:pPr>
            <a:r>
              <a:rPr dirty="0" sz="2000">
                <a:latin typeface="Arial MT"/>
                <a:cs typeface="Arial MT"/>
              </a:rPr>
              <a:t>Desarrollar en conjunto con la AOTMC una estrategia de fortalecimiento de la 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organización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para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mejorar</a:t>
            </a:r>
            <a:r>
              <a:rPr dirty="0" sz="2000" spc="-3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su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gobernanza,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sostenibilidad</a:t>
            </a:r>
            <a:r>
              <a:rPr dirty="0" sz="2000" spc="-3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ambiental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y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vínculo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con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el </a:t>
            </a:r>
            <a:r>
              <a:rPr dirty="0" sz="2000" spc="-540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AMMBSE.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1641" y="428370"/>
            <a:ext cx="2884805" cy="6965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0">
                <a:solidFill>
                  <a:srgbClr val="212A35"/>
                </a:solidFill>
                <a:latin typeface="Calibri Light"/>
                <a:cs typeface="Calibri Light"/>
              </a:rPr>
              <a:t>Metodología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5938" y="2479548"/>
            <a:ext cx="2527563" cy="101574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98652" y="2537282"/>
            <a:ext cx="1480185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48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800" spc="-30">
                <a:solidFill>
                  <a:srgbClr val="FFFFFF"/>
                </a:solidFill>
                <a:latin typeface="Calibri"/>
                <a:cs typeface="Calibri"/>
              </a:rPr>
              <a:t>fase</a:t>
            </a:r>
            <a:endParaRPr sz="4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23744" y="2558783"/>
            <a:ext cx="2128266" cy="85726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013964" y="2642361"/>
            <a:ext cx="1167130" cy="665480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algn="ctr" marL="12065" marR="5080" indent="1270">
              <a:lnSpc>
                <a:spcPct val="91700"/>
              </a:lnSpc>
              <a:spcBef>
                <a:spcPts val="190"/>
              </a:spcBef>
            </a:pPr>
            <a:r>
              <a:rPr dirty="0" sz="900" spc="-5">
                <a:latin typeface="Calibri"/>
                <a:cs typeface="Calibri"/>
              </a:rPr>
              <a:t>Construcción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de 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indicadores para evaluar </a:t>
            </a:r>
            <a:r>
              <a:rPr dirty="0" sz="900" spc="-19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gobernanza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y 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sostenibilidad ambiental </a:t>
            </a:r>
            <a:r>
              <a:rPr dirty="0" sz="900" spc="-19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de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la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organización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28159" y="2558783"/>
            <a:ext cx="2126741" cy="85726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769358" y="2743580"/>
            <a:ext cx="1264920" cy="28956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51130" marR="5080" indent="-139065">
              <a:lnSpc>
                <a:spcPts val="1000"/>
              </a:lnSpc>
              <a:spcBef>
                <a:spcPts val="200"/>
              </a:spcBef>
            </a:pPr>
            <a:r>
              <a:rPr dirty="0" sz="900" spc="-5">
                <a:latin typeface="Calibri"/>
                <a:cs typeface="Calibri"/>
              </a:rPr>
              <a:t>Aprobación de indicadores </a:t>
            </a:r>
            <a:r>
              <a:rPr dirty="0" sz="900" spc="-19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por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parte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de AOTMC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32576" y="2558783"/>
            <a:ext cx="2126742" cy="85726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713601" y="2830829"/>
            <a:ext cx="986155" cy="28956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224790" marR="5080" indent="-212725">
              <a:lnSpc>
                <a:spcPts val="1000"/>
              </a:lnSpc>
              <a:spcBef>
                <a:spcPts val="200"/>
              </a:spcBef>
            </a:pPr>
            <a:r>
              <a:rPr dirty="0" sz="900" spc="-5">
                <a:latin typeface="Calibri"/>
                <a:cs typeface="Calibri"/>
              </a:rPr>
              <a:t>Ajuste de variables </a:t>
            </a:r>
            <a:r>
              <a:rPr dirty="0" sz="900">
                <a:latin typeface="Calibri"/>
                <a:cs typeface="Calibri"/>
              </a:rPr>
              <a:t>e </a:t>
            </a:r>
            <a:r>
              <a:rPr dirty="0" sz="900" spc="-19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indicadores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35468" y="2558783"/>
            <a:ext cx="2128266" cy="85726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8432672" y="2579623"/>
            <a:ext cx="1155065" cy="79057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algn="ctr" marL="12700" marR="5080" indent="-1270">
              <a:lnSpc>
                <a:spcPct val="91600"/>
              </a:lnSpc>
              <a:spcBef>
                <a:spcPts val="190"/>
              </a:spcBef>
            </a:pPr>
            <a:r>
              <a:rPr dirty="0" sz="900" spc="-5">
                <a:latin typeface="Calibri"/>
                <a:cs typeface="Calibri"/>
              </a:rPr>
              <a:t>Recolección de datos: 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entrevistas, observación </a:t>
            </a:r>
            <a:r>
              <a:rPr dirty="0" sz="900" spc="-19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en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labores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diarias</a:t>
            </a:r>
            <a:r>
              <a:rPr dirty="0" sz="900">
                <a:latin typeface="Calibri"/>
                <a:cs typeface="Calibri"/>
              </a:rPr>
              <a:t> y 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reuniones,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cuestionario 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usuarios,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mapa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de 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recursos, documentos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739883" y="2558783"/>
            <a:ext cx="2126742" cy="857262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0259694" y="2893567"/>
            <a:ext cx="11074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Calibri"/>
                <a:cs typeface="Calibri"/>
              </a:rPr>
              <a:t>Análisis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FODA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colectivo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5938" y="3631691"/>
            <a:ext cx="2527563" cy="1015746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898652" y="3690366"/>
            <a:ext cx="147955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z="48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800" spc="-30">
                <a:solidFill>
                  <a:srgbClr val="FFFFFF"/>
                </a:solidFill>
                <a:latin typeface="Calibri"/>
                <a:cs typeface="Calibri"/>
              </a:rPr>
              <a:t>fase</a:t>
            </a:r>
            <a:endParaRPr sz="48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523744" y="3710927"/>
            <a:ext cx="2128266" cy="857262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2992627" y="3920744"/>
            <a:ext cx="1210945" cy="414020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algn="ctr" marL="12700" marR="5080">
              <a:lnSpc>
                <a:spcPct val="91700"/>
              </a:lnSpc>
              <a:spcBef>
                <a:spcPts val="190"/>
              </a:spcBef>
            </a:pPr>
            <a:r>
              <a:rPr dirty="0" sz="900" spc="-5">
                <a:latin typeface="Calibri"/>
                <a:cs typeface="Calibri"/>
              </a:rPr>
              <a:t>Construcción colectiva de </a:t>
            </a:r>
            <a:r>
              <a:rPr dirty="0" sz="900" spc="-19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estrategia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de 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fortalecimiento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328159" y="3710927"/>
            <a:ext cx="2126741" cy="857262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4795265" y="3920744"/>
            <a:ext cx="1214120" cy="414020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247015" marR="5080" indent="-234950">
              <a:lnSpc>
                <a:spcPct val="91700"/>
              </a:lnSpc>
              <a:spcBef>
                <a:spcPts val="190"/>
              </a:spcBef>
            </a:pPr>
            <a:r>
              <a:rPr dirty="0" sz="900" spc="-5">
                <a:latin typeface="Calibri"/>
                <a:cs typeface="Calibri"/>
              </a:rPr>
              <a:t>Desarrollo de acciones de </a:t>
            </a:r>
            <a:r>
              <a:rPr dirty="0" sz="900" spc="-19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la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estrategia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de 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fortalecimiento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132576" y="3710927"/>
            <a:ext cx="2126742" cy="857262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6597777" y="3920744"/>
            <a:ext cx="1216660" cy="414020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algn="ctr" marL="12065" marR="5080" indent="1270">
              <a:lnSpc>
                <a:spcPct val="91700"/>
              </a:lnSpc>
              <a:spcBef>
                <a:spcPts val="190"/>
              </a:spcBef>
            </a:pPr>
            <a:r>
              <a:rPr dirty="0" sz="900" spc="-5">
                <a:latin typeface="Calibri"/>
                <a:cs typeface="Calibri"/>
              </a:rPr>
              <a:t>Presentación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de 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resultados </a:t>
            </a:r>
            <a:r>
              <a:rPr dirty="0" sz="900">
                <a:latin typeface="Calibri"/>
                <a:cs typeface="Calibri"/>
              </a:rPr>
              <a:t>a </a:t>
            </a:r>
            <a:r>
              <a:rPr dirty="0" sz="900" spc="-5">
                <a:latin typeface="Calibri"/>
                <a:cs typeface="Calibri"/>
              </a:rPr>
              <a:t>comunidad </a:t>
            </a:r>
            <a:r>
              <a:rPr dirty="0" sz="900">
                <a:latin typeface="Calibri"/>
                <a:cs typeface="Calibri"/>
              </a:rPr>
              <a:t>y </a:t>
            </a:r>
            <a:r>
              <a:rPr dirty="0" sz="900" spc="-19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evaluación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0844" y="3541903"/>
            <a:ext cx="775843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10"/>
              <a:t>Actividades</a:t>
            </a:r>
            <a:r>
              <a:rPr dirty="0" sz="6000" spc="-40"/>
              <a:t> </a:t>
            </a:r>
            <a:r>
              <a:rPr dirty="0" sz="6000" spc="-20"/>
              <a:t>desarrolladas</a:t>
            </a:r>
            <a:endParaRPr sz="6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Jose Luis Fournier Rodriguez</dc:creator>
  <dc:title>Gobernanza y sostenibilidad ambiental de organizaciones vinculadas al Área Marina de Manejo Bahía Santa Elena: La Asociación de Operadores Turísticos Marinos de Cuajiniquil</dc:title>
  <dcterms:created xsi:type="dcterms:W3CDTF">2023-10-05T12:12:55Z</dcterms:created>
  <dcterms:modified xsi:type="dcterms:W3CDTF">2023-10-05T12:12:55Z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2023-09-28T00:00:00Z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2023-10-05T00:00:00Z</vt:filetime>
  </property>
</Properties>
</file>