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9" r:id="rId3"/>
    <p:sldId id="267" r:id="rId4"/>
    <p:sldId id="282" r:id="rId5"/>
    <p:sldId id="272" r:id="rId6"/>
    <p:sldId id="274" r:id="rId7"/>
    <p:sldId id="279" r:id="rId8"/>
    <p:sldId id="275" r:id="rId9"/>
    <p:sldId id="268" r:id="rId10"/>
    <p:sldId id="273" r:id="rId11"/>
    <p:sldId id="276" r:id="rId12"/>
    <p:sldId id="280" r:id="rId13"/>
    <p:sldId id="277" r:id="rId14"/>
    <p:sldId id="281"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D6FF"/>
    <a:srgbClr val="0096FF"/>
    <a:srgbClr val="0070C0"/>
    <a:srgbClr val="73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p:scale>
          <a:sx n="120" d="100"/>
          <a:sy n="120" d="100"/>
        </p:scale>
        <p:origin x="832" y="8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2A44E5-E90C-9C41-8742-C729FFA87454}" type="doc">
      <dgm:prSet loTypeId="urn:microsoft.com/office/officeart/2005/8/layout/gear1" loCatId="cycle" qsTypeId="urn:microsoft.com/office/officeart/2005/8/quickstyle/simple1" qsCatId="simple" csTypeId="urn:microsoft.com/office/officeart/2005/8/colors/accent5_4" csCatId="accent5" phldr="1"/>
      <dgm:spPr/>
      <dgm:t>
        <a:bodyPr/>
        <a:lstStyle/>
        <a:p>
          <a:endParaRPr lang="en-GB"/>
        </a:p>
      </dgm:t>
    </dgm:pt>
    <dgm:pt modelId="{A0EE0768-4E2D-9443-B8A3-ABA93F6F606C}">
      <dgm:prSet phldrT="[Text]" phldr="0"/>
      <dgm:spPr/>
      <dgm:t>
        <a:bodyPr/>
        <a:lstStyle/>
        <a:p>
          <a:r>
            <a:rPr lang="en-US" dirty="0"/>
            <a:t>CBIRT-RB</a:t>
          </a:r>
          <a:endParaRPr lang="en-GB" dirty="0"/>
        </a:p>
      </dgm:t>
    </dgm:pt>
    <dgm:pt modelId="{AF8B1449-6084-DD40-85CE-E67870212381}" type="parTrans" cxnId="{5A192B73-5BAF-2347-8F7B-2E2F248CB5B5}">
      <dgm:prSet/>
      <dgm:spPr/>
      <dgm:t>
        <a:bodyPr/>
        <a:lstStyle/>
        <a:p>
          <a:endParaRPr lang="en-GB"/>
        </a:p>
      </dgm:t>
    </dgm:pt>
    <dgm:pt modelId="{2D8489DD-08A0-DC48-AD28-2FA1E1719AB7}" type="sibTrans" cxnId="{5A192B73-5BAF-2347-8F7B-2E2F248CB5B5}">
      <dgm:prSet/>
      <dgm:spPr/>
      <dgm:t>
        <a:bodyPr/>
        <a:lstStyle/>
        <a:p>
          <a:endParaRPr lang="en-GB"/>
        </a:p>
      </dgm:t>
    </dgm:pt>
    <dgm:pt modelId="{AE61A11D-7EB9-6842-A5D7-E24C0354D7BB}">
      <dgm:prSet phldrT="[Text]" phldr="0" custT="1"/>
      <dgm:spPr/>
      <dgm:t>
        <a:bodyPr/>
        <a:lstStyle/>
        <a:p>
          <a:r>
            <a:rPr lang="en-US" sz="1300" b="1" dirty="0"/>
            <a:t>Investigación</a:t>
          </a:r>
          <a:endParaRPr lang="en-GB" sz="1300" b="1" dirty="0"/>
        </a:p>
      </dgm:t>
    </dgm:pt>
    <dgm:pt modelId="{E8D0A274-16CF-AF4D-AC73-36EA87959291}" type="parTrans" cxnId="{52F797E8-9EB6-6346-A214-D3598FF06E9D}">
      <dgm:prSet/>
      <dgm:spPr/>
      <dgm:t>
        <a:bodyPr/>
        <a:lstStyle/>
        <a:p>
          <a:endParaRPr lang="en-GB"/>
        </a:p>
      </dgm:t>
    </dgm:pt>
    <dgm:pt modelId="{62283B0A-2D08-F740-8EB4-16A98DFB4D35}" type="sibTrans" cxnId="{52F797E8-9EB6-6346-A214-D3598FF06E9D}">
      <dgm:prSet/>
      <dgm:spPr/>
      <dgm:t>
        <a:bodyPr/>
        <a:lstStyle/>
        <a:p>
          <a:endParaRPr lang="en-GB"/>
        </a:p>
      </dgm:t>
    </dgm:pt>
    <dgm:pt modelId="{7C37C456-6943-6745-8D7B-E9F02763F375}">
      <dgm:prSet phldrT="[Text]" phldr="0" custT="1"/>
      <dgm:spPr/>
      <dgm:t>
        <a:bodyPr/>
        <a:lstStyle/>
        <a:p>
          <a:r>
            <a:rPr lang="en-US" sz="1200" b="1" dirty="0"/>
            <a:t>Administración</a:t>
          </a:r>
          <a:endParaRPr lang="en-GB" sz="1200" b="1" dirty="0"/>
        </a:p>
      </dgm:t>
    </dgm:pt>
    <dgm:pt modelId="{5934A923-48AE-3041-BB17-D48D8D779358}" type="parTrans" cxnId="{472C1B03-B4F7-F94A-A0E9-61A1FED0C98F}">
      <dgm:prSet/>
      <dgm:spPr/>
      <dgm:t>
        <a:bodyPr/>
        <a:lstStyle/>
        <a:p>
          <a:endParaRPr lang="en-GB"/>
        </a:p>
      </dgm:t>
    </dgm:pt>
    <dgm:pt modelId="{8FBEE54A-0920-E541-8AD2-15E2CB321F4B}" type="sibTrans" cxnId="{472C1B03-B4F7-F94A-A0E9-61A1FED0C98F}">
      <dgm:prSet/>
      <dgm:spPr/>
      <dgm:t>
        <a:bodyPr/>
        <a:lstStyle/>
        <a:p>
          <a:endParaRPr lang="en-GB"/>
        </a:p>
      </dgm:t>
    </dgm:pt>
    <dgm:pt modelId="{5E3FC942-656D-744E-97C0-C89C0A3639BA}" type="pres">
      <dgm:prSet presAssocID="{942A44E5-E90C-9C41-8742-C729FFA87454}" presName="composite" presStyleCnt="0">
        <dgm:presLayoutVars>
          <dgm:chMax val="3"/>
          <dgm:animLvl val="lvl"/>
          <dgm:resizeHandles val="exact"/>
        </dgm:presLayoutVars>
      </dgm:prSet>
      <dgm:spPr/>
    </dgm:pt>
    <dgm:pt modelId="{447A581F-E56C-114F-AA19-61D44360F961}" type="pres">
      <dgm:prSet presAssocID="{A0EE0768-4E2D-9443-B8A3-ABA93F6F606C}" presName="gear1" presStyleLbl="node1" presStyleIdx="0" presStyleCnt="3">
        <dgm:presLayoutVars>
          <dgm:chMax val="1"/>
          <dgm:bulletEnabled val="1"/>
        </dgm:presLayoutVars>
      </dgm:prSet>
      <dgm:spPr/>
    </dgm:pt>
    <dgm:pt modelId="{0FB41C23-BE61-6A4F-A50C-4D59E7B1A24A}" type="pres">
      <dgm:prSet presAssocID="{A0EE0768-4E2D-9443-B8A3-ABA93F6F606C}" presName="gear1srcNode" presStyleLbl="node1" presStyleIdx="0" presStyleCnt="3"/>
      <dgm:spPr/>
    </dgm:pt>
    <dgm:pt modelId="{65AD9998-A0EC-E443-A9EE-556E2DBC458B}" type="pres">
      <dgm:prSet presAssocID="{A0EE0768-4E2D-9443-B8A3-ABA93F6F606C}" presName="gear1dstNode" presStyleLbl="node1" presStyleIdx="0" presStyleCnt="3"/>
      <dgm:spPr/>
    </dgm:pt>
    <dgm:pt modelId="{C5B7CCD1-8C75-EA40-9385-E046FFA62A67}" type="pres">
      <dgm:prSet presAssocID="{AE61A11D-7EB9-6842-A5D7-E24C0354D7BB}" presName="gear2" presStyleLbl="node1" presStyleIdx="1" presStyleCnt="3">
        <dgm:presLayoutVars>
          <dgm:chMax val="1"/>
          <dgm:bulletEnabled val="1"/>
        </dgm:presLayoutVars>
      </dgm:prSet>
      <dgm:spPr/>
    </dgm:pt>
    <dgm:pt modelId="{17F7E267-BAF5-3E4B-8A0A-D70315755060}" type="pres">
      <dgm:prSet presAssocID="{AE61A11D-7EB9-6842-A5D7-E24C0354D7BB}" presName="gear2srcNode" presStyleLbl="node1" presStyleIdx="1" presStyleCnt="3"/>
      <dgm:spPr/>
    </dgm:pt>
    <dgm:pt modelId="{8F5C271D-2186-AB48-985D-6A0FE2CB37C8}" type="pres">
      <dgm:prSet presAssocID="{AE61A11D-7EB9-6842-A5D7-E24C0354D7BB}" presName="gear2dstNode" presStyleLbl="node1" presStyleIdx="1" presStyleCnt="3"/>
      <dgm:spPr/>
    </dgm:pt>
    <dgm:pt modelId="{F2B6C716-7456-B446-9879-353C8159FA05}" type="pres">
      <dgm:prSet presAssocID="{7C37C456-6943-6745-8D7B-E9F02763F375}" presName="gear3" presStyleLbl="node1" presStyleIdx="2" presStyleCnt="3"/>
      <dgm:spPr/>
    </dgm:pt>
    <dgm:pt modelId="{D3B608FE-7644-A149-8DE9-E74E274F3667}" type="pres">
      <dgm:prSet presAssocID="{7C37C456-6943-6745-8D7B-E9F02763F375}" presName="gear3tx" presStyleLbl="node1" presStyleIdx="2" presStyleCnt="3">
        <dgm:presLayoutVars>
          <dgm:chMax val="1"/>
          <dgm:bulletEnabled val="1"/>
        </dgm:presLayoutVars>
      </dgm:prSet>
      <dgm:spPr/>
    </dgm:pt>
    <dgm:pt modelId="{759FD304-719C-F140-AE44-25D42024A440}" type="pres">
      <dgm:prSet presAssocID="{7C37C456-6943-6745-8D7B-E9F02763F375}" presName="gear3srcNode" presStyleLbl="node1" presStyleIdx="2" presStyleCnt="3"/>
      <dgm:spPr/>
    </dgm:pt>
    <dgm:pt modelId="{A201437D-DEE6-E848-8CFC-854DAF95FA4D}" type="pres">
      <dgm:prSet presAssocID="{7C37C456-6943-6745-8D7B-E9F02763F375}" presName="gear3dstNode" presStyleLbl="node1" presStyleIdx="2" presStyleCnt="3"/>
      <dgm:spPr/>
    </dgm:pt>
    <dgm:pt modelId="{F7257140-A4C3-6140-ADF8-C56D26C134F3}" type="pres">
      <dgm:prSet presAssocID="{2D8489DD-08A0-DC48-AD28-2FA1E1719AB7}" presName="connector1" presStyleLbl="sibTrans2D1" presStyleIdx="0" presStyleCnt="3"/>
      <dgm:spPr/>
    </dgm:pt>
    <dgm:pt modelId="{B6D75B8B-BE8A-2B43-8C93-89C0D9DCF784}" type="pres">
      <dgm:prSet presAssocID="{62283B0A-2D08-F740-8EB4-16A98DFB4D35}" presName="connector2" presStyleLbl="sibTrans2D1" presStyleIdx="1" presStyleCnt="3"/>
      <dgm:spPr/>
    </dgm:pt>
    <dgm:pt modelId="{89FF15E2-17F7-0545-90F4-BC3E1EACD922}" type="pres">
      <dgm:prSet presAssocID="{8FBEE54A-0920-E541-8AD2-15E2CB321F4B}" presName="connector3" presStyleLbl="sibTrans2D1" presStyleIdx="2" presStyleCnt="3"/>
      <dgm:spPr/>
    </dgm:pt>
  </dgm:ptLst>
  <dgm:cxnLst>
    <dgm:cxn modelId="{472C1B03-B4F7-F94A-A0E9-61A1FED0C98F}" srcId="{942A44E5-E90C-9C41-8742-C729FFA87454}" destId="{7C37C456-6943-6745-8D7B-E9F02763F375}" srcOrd="2" destOrd="0" parTransId="{5934A923-48AE-3041-BB17-D48D8D779358}" sibTransId="{8FBEE54A-0920-E541-8AD2-15E2CB321F4B}"/>
    <dgm:cxn modelId="{6529F317-70DA-A04F-B36D-1D885A2CA91F}" type="presOf" srcId="{7C37C456-6943-6745-8D7B-E9F02763F375}" destId="{D3B608FE-7644-A149-8DE9-E74E274F3667}" srcOrd="1" destOrd="0" presId="urn:microsoft.com/office/officeart/2005/8/layout/gear1"/>
    <dgm:cxn modelId="{1AE64A3E-8A94-3641-8DB5-15653B17B0C3}" type="presOf" srcId="{A0EE0768-4E2D-9443-B8A3-ABA93F6F606C}" destId="{447A581F-E56C-114F-AA19-61D44360F961}" srcOrd="0" destOrd="0" presId="urn:microsoft.com/office/officeart/2005/8/layout/gear1"/>
    <dgm:cxn modelId="{A1606A4A-F907-9947-ABFB-E85EFCF43012}" type="presOf" srcId="{AE61A11D-7EB9-6842-A5D7-E24C0354D7BB}" destId="{C5B7CCD1-8C75-EA40-9385-E046FFA62A67}" srcOrd="0" destOrd="0" presId="urn:microsoft.com/office/officeart/2005/8/layout/gear1"/>
    <dgm:cxn modelId="{13C7AB60-B879-834B-93AB-529DFFA0CBF8}" type="presOf" srcId="{942A44E5-E90C-9C41-8742-C729FFA87454}" destId="{5E3FC942-656D-744E-97C0-C89C0A3639BA}" srcOrd="0" destOrd="0" presId="urn:microsoft.com/office/officeart/2005/8/layout/gear1"/>
    <dgm:cxn modelId="{5A192B73-5BAF-2347-8F7B-2E2F248CB5B5}" srcId="{942A44E5-E90C-9C41-8742-C729FFA87454}" destId="{A0EE0768-4E2D-9443-B8A3-ABA93F6F606C}" srcOrd="0" destOrd="0" parTransId="{AF8B1449-6084-DD40-85CE-E67870212381}" sibTransId="{2D8489DD-08A0-DC48-AD28-2FA1E1719AB7}"/>
    <dgm:cxn modelId="{9B9F1984-1D23-4644-BA76-7D87D28EB2EC}" type="presOf" srcId="{A0EE0768-4E2D-9443-B8A3-ABA93F6F606C}" destId="{65AD9998-A0EC-E443-A9EE-556E2DBC458B}" srcOrd="2" destOrd="0" presId="urn:microsoft.com/office/officeart/2005/8/layout/gear1"/>
    <dgm:cxn modelId="{82C1188F-7B63-824F-8DDF-44B642FC2B42}" type="presOf" srcId="{2D8489DD-08A0-DC48-AD28-2FA1E1719AB7}" destId="{F7257140-A4C3-6140-ADF8-C56D26C134F3}" srcOrd="0" destOrd="0" presId="urn:microsoft.com/office/officeart/2005/8/layout/gear1"/>
    <dgm:cxn modelId="{7C15DD91-BBB7-9947-B07F-8A36E54F90AF}" type="presOf" srcId="{A0EE0768-4E2D-9443-B8A3-ABA93F6F606C}" destId="{0FB41C23-BE61-6A4F-A50C-4D59E7B1A24A}" srcOrd="1" destOrd="0" presId="urn:microsoft.com/office/officeart/2005/8/layout/gear1"/>
    <dgm:cxn modelId="{759CC19A-2A7E-8340-B4D0-34199D6CDC56}" type="presOf" srcId="{7C37C456-6943-6745-8D7B-E9F02763F375}" destId="{A201437D-DEE6-E848-8CFC-854DAF95FA4D}" srcOrd="3" destOrd="0" presId="urn:microsoft.com/office/officeart/2005/8/layout/gear1"/>
    <dgm:cxn modelId="{DD53FFA3-2497-E942-A3AE-FBC666CD71EC}" type="presOf" srcId="{8FBEE54A-0920-E541-8AD2-15E2CB321F4B}" destId="{89FF15E2-17F7-0545-90F4-BC3E1EACD922}" srcOrd="0" destOrd="0" presId="urn:microsoft.com/office/officeart/2005/8/layout/gear1"/>
    <dgm:cxn modelId="{D2ACD3B1-34E8-3548-9316-A8FCD88F86B0}" type="presOf" srcId="{7C37C456-6943-6745-8D7B-E9F02763F375}" destId="{759FD304-719C-F140-AE44-25D42024A440}" srcOrd="2" destOrd="0" presId="urn:microsoft.com/office/officeart/2005/8/layout/gear1"/>
    <dgm:cxn modelId="{B9A543B2-5943-634D-88AF-341C08BC5255}" type="presOf" srcId="{7C37C456-6943-6745-8D7B-E9F02763F375}" destId="{F2B6C716-7456-B446-9879-353C8159FA05}" srcOrd="0" destOrd="0" presId="urn:microsoft.com/office/officeart/2005/8/layout/gear1"/>
    <dgm:cxn modelId="{6D56E0B9-0906-2F46-9D6D-7E22803AF24C}" type="presOf" srcId="{AE61A11D-7EB9-6842-A5D7-E24C0354D7BB}" destId="{17F7E267-BAF5-3E4B-8A0A-D70315755060}" srcOrd="1" destOrd="0" presId="urn:microsoft.com/office/officeart/2005/8/layout/gear1"/>
    <dgm:cxn modelId="{E348E9D8-DA8C-F64F-841D-CE094140512A}" type="presOf" srcId="{AE61A11D-7EB9-6842-A5D7-E24C0354D7BB}" destId="{8F5C271D-2186-AB48-985D-6A0FE2CB37C8}" srcOrd="2" destOrd="0" presId="urn:microsoft.com/office/officeart/2005/8/layout/gear1"/>
    <dgm:cxn modelId="{52F797E8-9EB6-6346-A214-D3598FF06E9D}" srcId="{942A44E5-E90C-9C41-8742-C729FFA87454}" destId="{AE61A11D-7EB9-6842-A5D7-E24C0354D7BB}" srcOrd="1" destOrd="0" parTransId="{E8D0A274-16CF-AF4D-AC73-36EA87959291}" sibTransId="{62283B0A-2D08-F740-8EB4-16A98DFB4D35}"/>
    <dgm:cxn modelId="{F558F2E9-0CC7-E246-861A-5234C5B14CDC}" type="presOf" srcId="{62283B0A-2D08-F740-8EB4-16A98DFB4D35}" destId="{B6D75B8B-BE8A-2B43-8C93-89C0D9DCF784}" srcOrd="0" destOrd="0" presId="urn:microsoft.com/office/officeart/2005/8/layout/gear1"/>
    <dgm:cxn modelId="{FB523052-DA78-1641-9EB0-08053F487FEB}" type="presParOf" srcId="{5E3FC942-656D-744E-97C0-C89C0A3639BA}" destId="{447A581F-E56C-114F-AA19-61D44360F961}" srcOrd="0" destOrd="0" presId="urn:microsoft.com/office/officeart/2005/8/layout/gear1"/>
    <dgm:cxn modelId="{927AB7A8-D941-0E44-8B6E-E574E3C92EC4}" type="presParOf" srcId="{5E3FC942-656D-744E-97C0-C89C0A3639BA}" destId="{0FB41C23-BE61-6A4F-A50C-4D59E7B1A24A}" srcOrd="1" destOrd="0" presId="urn:microsoft.com/office/officeart/2005/8/layout/gear1"/>
    <dgm:cxn modelId="{49AD8733-50F2-7844-B923-4D9701DA1369}" type="presParOf" srcId="{5E3FC942-656D-744E-97C0-C89C0A3639BA}" destId="{65AD9998-A0EC-E443-A9EE-556E2DBC458B}" srcOrd="2" destOrd="0" presId="urn:microsoft.com/office/officeart/2005/8/layout/gear1"/>
    <dgm:cxn modelId="{00CE9560-B8C5-8845-8BAA-DC502BE9C903}" type="presParOf" srcId="{5E3FC942-656D-744E-97C0-C89C0A3639BA}" destId="{C5B7CCD1-8C75-EA40-9385-E046FFA62A67}" srcOrd="3" destOrd="0" presId="urn:microsoft.com/office/officeart/2005/8/layout/gear1"/>
    <dgm:cxn modelId="{712473F0-7066-2B41-BBBC-EB1883C45AEF}" type="presParOf" srcId="{5E3FC942-656D-744E-97C0-C89C0A3639BA}" destId="{17F7E267-BAF5-3E4B-8A0A-D70315755060}" srcOrd="4" destOrd="0" presId="urn:microsoft.com/office/officeart/2005/8/layout/gear1"/>
    <dgm:cxn modelId="{C054709C-5D5E-D346-A079-0845CC37F897}" type="presParOf" srcId="{5E3FC942-656D-744E-97C0-C89C0A3639BA}" destId="{8F5C271D-2186-AB48-985D-6A0FE2CB37C8}" srcOrd="5" destOrd="0" presId="urn:microsoft.com/office/officeart/2005/8/layout/gear1"/>
    <dgm:cxn modelId="{934C88DA-4A71-4943-A614-EB6856E02FB3}" type="presParOf" srcId="{5E3FC942-656D-744E-97C0-C89C0A3639BA}" destId="{F2B6C716-7456-B446-9879-353C8159FA05}" srcOrd="6" destOrd="0" presId="urn:microsoft.com/office/officeart/2005/8/layout/gear1"/>
    <dgm:cxn modelId="{9AA40E58-B7BF-FB4E-8108-0CF8C4EED01F}" type="presParOf" srcId="{5E3FC942-656D-744E-97C0-C89C0A3639BA}" destId="{D3B608FE-7644-A149-8DE9-E74E274F3667}" srcOrd="7" destOrd="0" presId="urn:microsoft.com/office/officeart/2005/8/layout/gear1"/>
    <dgm:cxn modelId="{A2D9F90E-F0A8-1949-B951-0ECAB0193505}" type="presParOf" srcId="{5E3FC942-656D-744E-97C0-C89C0A3639BA}" destId="{759FD304-719C-F140-AE44-25D42024A440}" srcOrd="8" destOrd="0" presId="urn:microsoft.com/office/officeart/2005/8/layout/gear1"/>
    <dgm:cxn modelId="{7FE2C119-970C-B741-86D8-8FDB07635CB1}" type="presParOf" srcId="{5E3FC942-656D-744E-97C0-C89C0A3639BA}" destId="{A201437D-DEE6-E848-8CFC-854DAF95FA4D}" srcOrd="9" destOrd="0" presId="urn:microsoft.com/office/officeart/2005/8/layout/gear1"/>
    <dgm:cxn modelId="{4F9C7572-0240-0448-9E1D-4E3B03A3C948}" type="presParOf" srcId="{5E3FC942-656D-744E-97C0-C89C0A3639BA}" destId="{F7257140-A4C3-6140-ADF8-C56D26C134F3}" srcOrd="10" destOrd="0" presId="urn:microsoft.com/office/officeart/2005/8/layout/gear1"/>
    <dgm:cxn modelId="{AF95B3E6-7250-7048-AC15-774356594E7E}" type="presParOf" srcId="{5E3FC942-656D-744E-97C0-C89C0A3639BA}" destId="{B6D75B8B-BE8A-2B43-8C93-89C0D9DCF784}" srcOrd="11" destOrd="0" presId="urn:microsoft.com/office/officeart/2005/8/layout/gear1"/>
    <dgm:cxn modelId="{5CE88A62-E24F-964D-AC0D-CB525C8CA3F5}" type="presParOf" srcId="{5E3FC942-656D-744E-97C0-C89C0A3639BA}" destId="{89FF15E2-17F7-0545-90F4-BC3E1EACD922}"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A581F-E56C-114F-AA19-61D44360F961}">
      <dsp:nvSpPr>
        <dsp:cNvPr id="0" name=""/>
        <dsp:cNvSpPr/>
      </dsp:nvSpPr>
      <dsp:spPr>
        <a:xfrm>
          <a:off x="2593809" y="1363535"/>
          <a:ext cx="1666542" cy="1666542"/>
        </a:xfrm>
        <a:prstGeom prst="gear9">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CBIRT-RB</a:t>
          </a:r>
          <a:endParaRPr lang="en-GB" sz="2200" kern="1200" dirty="0"/>
        </a:p>
      </dsp:txBody>
      <dsp:txXfrm>
        <a:off x="2928858" y="1753915"/>
        <a:ext cx="996444" cy="856637"/>
      </dsp:txXfrm>
    </dsp:sp>
    <dsp:sp modelId="{C5B7CCD1-8C75-EA40-9385-E046FFA62A67}">
      <dsp:nvSpPr>
        <dsp:cNvPr id="0" name=""/>
        <dsp:cNvSpPr/>
      </dsp:nvSpPr>
      <dsp:spPr>
        <a:xfrm>
          <a:off x="1624184" y="969624"/>
          <a:ext cx="1212031" cy="1212031"/>
        </a:xfrm>
        <a:prstGeom prst="gear6">
          <a:avLst/>
        </a:prstGeom>
        <a:solidFill>
          <a:schemeClr val="accent5">
            <a:shade val="50000"/>
            <a:hueOff val="200875"/>
            <a:satOff val="-47695"/>
            <a:lumOff val="352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Investigación</a:t>
          </a:r>
          <a:endParaRPr lang="en-GB" sz="1300" b="1" kern="1200" dirty="0"/>
        </a:p>
      </dsp:txBody>
      <dsp:txXfrm>
        <a:off x="1929316" y="1276601"/>
        <a:ext cx="601767" cy="598077"/>
      </dsp:txXfrm>
    </dsp:sp>
    <dsp:sp modelId="{F2B6C716-7456-B446-9879-353C8159FA05}">
      <dsp:nvSpPr>
        <dsp:cNvPr id="0" name=""/>
        <dsp:cNvSpPr/>
      </dsp:nvSpPr>
      <dsp:spPr>
        <a:xfrm rot="20700000">
          <a:off x="2303045" y="133447"/>
          <a:ext cx="1187543" cy="1187543"/>
        </a:xfrm>
        <a:prstGeom prst="gear6">
          <a:avLst/>
        </a:prstGeom>
        <a:solidFill>
          <a:schemeClr val="accent5">
            <a:shade val="50000"/>
            <a:hueOff val="200875"/>
            <a:satOff val="-47695"/>
            <a:lumOff val="352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Administración</a:t>
          </a:r>
          <a:endParaRPr lang="en-GB" sz="1200" b="1" kern="1200" dirty="0"/>
        </a:p>
      </dsp:txBody>
      <dsp:txXfrm rot="-20700000">
        <a:off x="2563508" y="393910"/>
        <a:ext cx="666617" cy="666617"/>
      </dsp:txXfrm>
    </dsp:sp>
    <dsp:sp modelId="{F7257140-A4C3-6140-ADF8-C56D26C134F3}">
      <dsp:nvSpPr>
        <dsp:cNvPr id="0" name=""/>
        <dsp:cNvSpPr/>
      </dsp:nvSpPr>
      <dsp:spPr>
        <a:xfrm>
          <a:off x="2453321" y="1118998"/>
          <a:ext cx="2133174" cy="2133174"/>
        </a:xfrm>
        <a:prstGeom prst="circularArrow">
          <a:avLst>
            <a:gd name="adj1" fmla="val 4688"/>
            <a:gd name="adj2" fmla="val 299029"/>
            <a:gd name="adj3" fmla="val 2479988"/>
            <a:gd name="adj4" fmla="val 15941534"/>
            <a:gd name="adj5" fmla="val 5469"/>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D75B8B-BE8A-2B43-8C93-89C0D9DCF784}">
      <dsp:nvSpPr>
        <dsp:cNvPr id="0" name=""/>
        <dsp:cNvSpPr/>
      </dsp:nvSpPr>
      <dsp:spPr>
        <a:xfrm>
          <a:off x="1409535" y="706444"/>
          <a:ext cx="1549884" cy="1549884"/>
        </a:xfrm>
        <a:prstGeom prst="leftCircularArrow">
          <a:avLst>
            <a:gd name="adj1" fmla="val 6452"/>
            <a:gd name="adj2" fmla="val 429999"/>
            <a:gd name="adj3" fmla="val 10489124"/>
            <a:gd name="adj4" fmla="val 14837806"/>
            <a:gd name="adj5" fmla="val 7527"/>
          </a:avLst>
        </a:prstGeom>
        <a:solidFill>
          <a:schemeClr val="accent5">
            <a:shade val="90000"/>
            <a:hueOff val="212681"/>
            <a:satOff val="-48105"/>
            <a:lumOff val="320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FF15E2-17F7-0545-90F4-BC3E1EACD922}">
      <dsp:nvSpPr>
        <dsp:cNvPr id="0" name=""/>
        <dsp:cNvSpPr/>
      </dsp:nvSpPr>
      <dsp:spPr>
        <a:xfrm>
          <a:off x="2028354" y="-121673"/>
          <a:ext cx="1671088" cy="1671088"/>
        </a:xfrm>
        <a:prstGeom prst="circularArrow">
          <a:avLst>
            <a:gd name="adj1" fmla="val 5984"/>
            <a:gd name="adj2" fmla="val 394124"/>
            <a:gd name="adj3" fmla="val 13313824"/>
            <a:gd name="adj4" fmla="val 10508221"/>
            <a:gd name="adj5" fmla="val 6981"/>
          </a:avLst>
        </a:prstGeom>
        <a:solidFill>
          <a:schemeClr val="accent5">
            <a:shade val="90000"/>
            <a:hueOff val="212681"/>
            <a:satOff val="-48105"/>
            <a:lumOff val="32052"/>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 sz="1100" kern="100" dirty="0">
                <a:effectLst/>
                <a:latin typeface="Calibri" panose="020F0502020204030204" pitchFamily="34" charset="0"/>
                <a:ea typeface="Calibri" panose="020F0502020204030204" pitchFamily="34" charset="0"/>
                <a:cs typeface="Times New Roman" panose="02020603050405020304" pitchFamily="18" charset="0"/>
              </a:rPr>
              <a:t>Debido al aumento poblacional y su expansión, las ciudades y zonas urbanas son una dicotomía: son los territorios más vulnerables, y al mismo tiempo, amplificadores de riesgos socio-ambientales </a:t>
            </a:r>
            <a:r>
              <a:rPr lang="en-GB" sz="1100" kern="100" dirty="0">
                <a:effectLst/>
                <a:latin typeface="Calibri" panose="020F0502020204030204" pitchFamily="34" charset="0"/>
                <a:ea typeface="Times New Roman" panose="02020603050405020304" pitchFamily="18" charset="0"/>
                <a:cs typeface="Times New Roman" panose="02020603050405020304" pitchFamily="18" charset="0"/>
              </a:rPr>
              <a:t>(Calvin et al., 2023; Nations, of Economic, Affairs, &amp; Division, 2018)</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Por esto es necesario generar soluciones social y ecológicamente integrales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100" dirty="0">
                <a:effectLst/>
                <a:latin typeface="Calibri" panose="020F0502020204030204" pitchFamily="34" charset="0"/>
                <a:ea typeface="Calibri" panose="020F0502020204030204" pitchFamily="34" charset="0"/>
                <a:cs typeface="Times New Roman" panose="02020603050405020304" pitchFamily="18" charset="0"/>
              </a:rPr>
              <a:t>Biodistritos LAB es una iniciativa conjunta coordinada por la investigadora principal Dra. Karina Castro-Arce, Escuela de Arquitectura, y la Lic. Emilia Martén, Unidad de Gestión Ambiental (UGA), ambas de la Universidad de Costa Rica (UCR), junto al Dr. Luis Daniel González vicepresidente del Comité Local de la Reserva de la Biosfera Río Torres Corredor Biológico Interurbano (CBIRT-RB). La iniciativa está enmarcada por el Convenio Marco de Cooperación entre la Universidad de Costa Rica y el Comité Local del Corredor Biológico Interurbano del río Torres Reserva de la Biosfera firmado el 26 de julio del presente año.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kern="100" dirty="0">
                <a:latin typeface="Calibri" panose="020F0502020204030204" pitchFamily="34" charset="0"/>
                <a:ea typeface="Calibri" panose="020F0502020204030204" pitchFamily="34" charset="0"/>
                <a:cs typeface="Times New Roman" panose="02020603050405020304" pitchFamily="18" charset="0"/>
              </a:rPr>
              <a:t>D</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istritos</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que forman parte de los CBI, a manera de transformar cada distrito en un </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biodistrito</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effectLst/>
              <a:latin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(European Commission, 2015)</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Consideramos a los ríos como las arterias y venas de las ciudades, aquellas que llevan al cuerpo los insumos básicos y críticos para su adecuado desarrollo. De igual forma, son las arterias y venas que también pueden propagar las enfermedades. Por lo tanto, los ríos son clave para un medio ambiente saludable y asegurar el bienestar de la sociedad. Un </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biodistrito</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es una solución basada en la naturaleza </a:t>
            </a:r>
            <a:r>
              <a:rPr lang="en-GB" sz="11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(European Commission, 2015)</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Biodistritos LAB plantea arrancar la iniciativa con un programa piloto que p</a:t>
            </a:r>
            <a:r>
              <a:rPr lang="en-CR" sz="1100" kern="100" dirty="0">
                <a:effectLst/>
                <a:latin typeface="Calibri" panose="020F0502020204030204" pitchFamily="34" charset="0"/>
                <a:ea typeface="Calibri" panose="020F0502020204030204" pitchFamily="34" charset="0"/>
                <a:cs typeface="Times New Roman" panose="02020603050405020304" pitchFamily="18" charset="0"/>
              </a:rPr>
              <a:t>ermit</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a</a:t>
            </a:r>
            <a:r>
              <a:rPr lang="en-CR" sz="1100" kern="100" dirty="0">
                <a:effectLst/>
                <a:latin typeface="Calibri" panose="020F0502020204030204" pitchFamily="34" charset="0"/>
                <a:ea typeface="Calibri" panose="020F0502020204030204" pitchFamily="34" charset="0"/>
                <a:cs typeface="Times New Roman" panose="02020603050405020304" pitchFamily="18" charset="0"/>
              </a:rPr>
              <a:t> desarrollar actividades y proyectos a corto y mediano plazo, con un horizonte de impacto y resultados a 6 años. </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Este piloto será desarrollado en el territorio que comprende el CBI del río Torres (ver fig. 2). El Corredor Biológico Interurbano Río Torres Reserva de la Biosfera (CBIRT-RB) se ubica dentro de la cuenca del Río Grande de </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Tárcoles</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en la </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subcuenca</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del Río </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Virilla</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y en la </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microcuenca</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del Río Torres.</a:t>
            </a:r>
            <a:endParaRPr lang="en-CR"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Tree>
    <p:extLst>
      <p:ext uri="{BB962C8B-B14F-4D97-AF65-F5344CB8AC3E}">
        <p14:creationId xmlns:p14="http://schemas.microsoft.com/office/powerpoint/2010/main" val="81875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 sz="1100" kern="100" dirty="0">
                <a:effectLst/>
                <a:latin typeface="Calibri" panose="020F0502020204030204" pitchFamily="34" charset="0"/>
                <a:ea typeface="Calibri" panose="020F0502020204030204" pitchFamily="34" charset="0"/>
                <a:cs typeface="Times New Roman" panose="02020603050405020304" pitchFamily="18" charset="0"/>
              </a:rPr>
              <a:t>Debido al aumento poblacional y su expansión, las ciudades y zonas urbanas son una dicotomía: son los territorios más vulnerables, y al mismo tiempo, amplificadores de riesgos socio-ambientales </a:t>
            </a:r>
            <a:r>
              <a:rPr lang="en-GB" sz="1100" kern="100" dirty="0">
                <a:effectLst/>
                <a:latin typeface="Calibri" panose="020F0502020204030204" pitchFamily="34" charset="0"/>
                <a:ea typeface="Times New Roman" panose="02020603050405020304" pitchFamily="18" charset="0"/>
                <a:cs typeface="Times New Roman" panose="02020603050405020304" pitchFamily="18" charset="0"/>
              </a:rPr>
              <a:t>(Calvin et al., 2023; Nations, of Economic, Affairs, &amp; Division, 2018)</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Por esto es necesario generar soluciones social y ecológicamente integrales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100" dirty="0">
                <a:effectLst/>
                <a:latin typeface="Calibri" panose="020F0502020204030204" pitchFamily="34" charset="0"/>
                <a:ea typeface="Calibri" panose="020F0502020204030204" pitchFamily="34" charset="0"/>
                <a:cs typeface="Times New Roman" panose="02020603050405020304" pitchFamily="18" charset="0"/>
              </a:rPr>
              <a:t>Biodistritos LAB es una iniciativa conjunta coordinada por la investigadora principal Dra. Karina Castro-Arce, Escuela de Arquitectura, y la Lic. Emilia Martén, Unidad de Gestión Ambiental (UGA), ambas de la Universidad de Costa Rica (UCR), junto al Dr. Luis Daniel González vicepresidente del Comité Local de la Reserva de la Biosfera Río Torres Corredor Biológico Interurbano (CBIRT-RB). La iniciativa está enmarcada por el Convenio Marco de Cooperación entre la Universidad de Costa Rica y el Comité Local del Corredor Biológico Interurbano del río Torres Reserva de la Biosfera firmado el 26 de julio del presente año.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kern="100" dirty="0">
                <a:latin typeface="Calibri" panose="020F0502020204030204" pitchFamily="34" charset="0"/>
                <a:ea typeface="Calibri" panose="020F0502020204030204" pitchFamily="34" charset="0"/>
                <a:cs typeface="Times New Roman" panose="02020603050405020304" pitchFamily="18" charset="0"/>
              </a:rPr>
              <a:t>D</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istritos</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que forman parte de los CBI, a manera de transformar cada distrito en un </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biodistrito</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effectLst/>
              <a:latin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(European Commission, 2015)</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Consideramos a los ríos como las arterias y venas de las ciudades, aquellas que llevan al cuerpo los insumos básicos y críticos para su adecuado desarrollo. De igual forma, son las arterias y venas que también pueden propagar las enfermedades. Por lo tanto, los ríos son clave para un medio ambiente saludable y asegurar el bienestar de la sociedad. Un </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biodistrito</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es una solución basada en la naturaleza </a:t>
            </a:r>
            <a:r>
              <a:rPr lang="en-GB" sz="11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(European Commission, 2015)</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CR"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Tree>
    <p:extLst>
      <p:ext uri="{BB962C8B-B14F-4D97-AF65-F5344CB8AC3E}">
        <p14:creationId xmlns:p14="http://schemas.microsoft.com/office/powerpoint/2010/main" val="81875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 sz="1100" kern="100" dirty="0">
                <a:effectLst/>
                <a:latin typeface="Calibri" panose="020F0502020204030204" pitchFamily="34" charset="0"/>
                <a:ea typeface="Calibri" panose="020F0502020204030204" pitchFamily="34" charset="0"/>
                <a:cs typeface="Times New Roman" panose="02020603050405020304" pitchFamily="18" charset="0"/>
              </a:rPr>
              <a:t>Debido al aumento poblacional y su expansión, las ciudades y zonas urbanas son una dicotomía: son los territorios más vulnerables, y al mismo tiempo, amplificadores de riesgos socio-ambientales </a:t>
            </a:r>
            <a:r>
              <a:rPr lang="en-GB" sz="1100" kern="100" dirty="0">
                <a:effectLst/>
                <a:latin typeface="Calibri" panose="020F0502020204030204" pitchFamily="34" charset="0"/>
                <a:ea typeface="Times New Roman" panose="02020603050405020304" pitchFamily="18" charset="0"/>
                <a:cs typeface="Times New Roman" panose="02020603050405020304" pitchFamily="18" charset="0"/>
              </a:rPr>
              <a:t>(Calvin et al., 2023; Nations, of Economic, Affairs, &amp; Division, 2018)</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Por esto es necesario generar soluciones social y ecológicamente integrales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100" dirty="0">
                <a:effectLst/>
                <a:latin typeface="Calibri" panose="020F0502020204030204" pitchFamily="34" charset="0"/>
                <a:ea typeface="Calibri" panose="020F0502020204030204" pitchFamily="34" charset="0"/>
                <a:cs typeface="Times New Roman" panose="02020603050405020304" pitchFamily="18" charset="0"/>
              </a:rPr>
              <a:t>Biodistritos LAB es una iniciativa conjunta coordinada por la investigadora principal Dra. Karina Castro-Arce, Escuela de Arquitectura, y la Lic. Emilia Martén, Unidad de Gestión Ambiental (UGA), ambas de la Universidad de Costa Rica (UCR), junto al Dr. Luis Daniel González vicepresidente del Comité Local de la Reserva de la Biosfera Río Torres Corredor Biológico Interurbano (CBIRT-RB). La iniciativa está enmarcada por el Convenio Marco de Cooperación entre la Universidad de Costa Rica y el Comité Local del Corredor Biológico Interurbano del río Torres Reserva de la Biosfera firmado el 26 de julio del presente año.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kern="100" dirty="0">
                <a:latin typeface="Calibri" panose="020F0502020204030204" pitchFamily="34" charset="0"/>
                <a:ea typeface="Calibri" panose="020F0502020204030204" pitchFamily="34" charset="0"/>
                <a:cs typeface="Times New Roman" panose="02020603050405020304" pitchFamily="18" charset="0"/>
              </a:rPr>
              <a:t>D</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istritos</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que forman parte de los CBI, a manera de transformar cada distrito en un </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biodistrito</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effectLst/>
              <a:latin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(European Commission, 2015)</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Consideramos a los ríos como las arterias y venas de las ciudades, aquellas que llevan al cuerpo los insumos básicos y críticos para su adecuado desarrollo. De igual forma, son las arterias y venas que también pueden propagar las enfermedades. Por lo tanto, los ríos son clave para un medio ambiente saludable y asegurar el bienestar de la sociedad. Un </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biodistrito</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es una solución basada en la naturaleza </a:t>
            </a:r>
            <a:r>
              <a:rPr lang="en-GB" sz="11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(European Commission, 2015)</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CR"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Tree>
    <p:extLst>
      <p:ext uri="{BB962C8B-B14F-4D97-AF65-F5344CB8AC3E}">
        <p14:creationId xmlns:p14="http://schemas.microsoft.com/office/powerpoint/2010/main" val="81875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 sz="1100" kern="100" dirty="0">
                <a:effectLst/>
                <a:latin typeface="Calibri" panose="020F0502020204030204" pitchFamily="34" charset="0"/>
                <a:ea typeface="Calibri" panose="020F0502020204030204" pitchFamily="34" charset="0"/>
                <a:cs typeface="Times New Roman" panose="02020603050405020304" pitchFamily="18" charset="0"/>
              </a:rPr>
              <a:t>Debido al aumento poblacional y su expansión, las ciudades y zonas urbanas son una dicotomía: son los territorios más vulnerables, y al mismo tiempo, amplificadores de riesgos socio-ambientales </a:t>
            </a:r>
            <a:r>
              <a:rPr lang="en-GB" sz="1100" kern="100" dirty="0">
                <a:effectLst/>
                <a:latin typeface="Calibri" panose="020F0502020204030204" pitchFamily="34" charset="0"/>
                <a:ea typeface="Times New Roman" panose="02020603050405020304" pitchFamily="18" charset="0"/>
                <a:cs typeface="Times New Roman" panose="02020603050405020304" pitchFamily="18" charset="0"/>
              </a:rPr>
              <a:t>(Calvin et al., 2023; Nations, of Economic, Affairs, &amp; Division, 2018)</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Por esto es necesario generar soluciones social y ecológicamente integrales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100" dirty="0">
                <a:effectLst/>
                <a:latin typeface="Calibri" panose="020F0502020204030204" pitchFamily="34" charset="0"/>
                <a:ea typeface="Calibri" panose="020F0502020204030204" pitchFamily="34" charset="0"/>
                <a:cs typeface="Times New Roman" panose="02020603050405020304" pitchFamily="18" charset="0"/>
              </a:rPr>
              <a:t>Biodistritos LAB es una iniciativa conjunta coordinada por la investigadora principal Dra. Karina Castro-Arce, Escuela de Arquitectura, y la Lic. Emilia Martén, Unidad de Gestión Ambiental (UGA), ambas de la Universidad de Costa Rica (UCR), junto al Dr. Luis Daniel González vicepresidente del Comité Local de la Reserva de la Biosfera Río Torres Corredor Biológico Interurbano (CBIRT-RB). La iniciativa está enmarcada por el Convenio Marco de Cooperación entre la Universidad de Costa Rica y el Comité Local del Corredor Biológico Interurbano del río Torres Reserva de la Biosfera firmado el 26 de julio del presente año.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kern="100" dirty="0">
                <a:latin typeface="Calibri" panose="020F0502020204030204" pitchFamily="34" charset="0"/>
                <a:ea typeface="Calibri" panose="020F0502020204030204" pitchFamily="34" charset="0"/>
                <a:cs typeface="Times New Roman" panose="02020603050405020304" pitchFamily="18" charset="0"/>
              </a:rPr>
              <a:t>D</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istritos</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que forman parte de los CBI, a manera de transformar cada distrito en un </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biodistrito</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effectLst/>
              <a:latin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(European Commission, 2015)</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Consideramos a los ríos como las arterias y venas de las ciudades, aquellas que llevan al cuerpo los insumos básicos y críticos para su adecuado desarrollo. De igual forma, son las arterias y venas que también pueden propagar las enfermedades. Por lo tanto, los ríos son clave para un medio ambiente saludable y asegurar el bienestar de la sociedad. Un </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biodistrito</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es una solución basada en la naturaleza </a:t>
            </a:r>
            <a:r>
              <a:rPr lang="en-GB" sz="11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(European Commission, 2015)</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CR"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Tree>
    <p:extLst>
      <p:ext uri="{BB962C8B-B14F-4D97-AF65-F5344CB8AC3E}">
        <p14:creationId xmlns:p14="http://schemas.microsoft.com/office/powerpoint/2010/main" val="81875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49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81875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R" dirty="0"/>
          </a:p>
        </p:txBody>
      </p:sp>
    </p:spTree>
    <p:extLst>
      <p:ext uri="{BB962C8B-B14F-4D97-AF65-F5344CB8AC3E}">
        <p14:creationId xmlns:p14="http://schemas.microsoft.com/office/powerpoint/2010/main" val="233328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81875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 sz="1100" kern="100" dirty="0">
                <a:effectLst/>
                <a:latin typeface="Calibri" panose="020F0502020204030204" pitchFamily="34" charset="0"/>
                <a:ea typeface="Calibri" panose="020F0502020204030204" pitchFamily="34" charset="0"/>
                <a:cs typeface="Times New Roman" panose="02020603050405020304" pitchFamily="18" charset="0"/>
              </a:rPr>
              <a:t>Debido al aumento poblacional y su expansión, las ciudades y zonas urbanas son una dicotomía: son los territorios más vulnerables, y al mismo tiempo, amplificadores de riesgos socio-ambientales </a:t>
            </a:r>
            <a:r>
              <a:rPr lang="en-GB" sz="1100" kern="100" dirty="0">
                <a:effectLst/>
                <a:latin typeface="Calibri" panose="020F0502020204030204" pitchFamily="34" charset="0"/>
                <a:ea typeface="Times New Roman" panose="02020603050405020304" pitchFamily="18" charset="0"/>
                <a:cs typeface="Times New Roman" panose="02020603050405020304" pitchFamily="18" charset="0"/>
              </a:rPr>
              <a:t>(Calvin et al., 2023; Nations, of Economic, Affairs, &amp; Division, 2018)</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Por esto es necesario generar soluciones social y ecológicamente integrales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100" dirty="0">
                <a:effectLst/>
                <a:latin typeface="Calibri" panose="020F0502020204030204" pitchFamily="34" charset="0"/>
                <a:ea typeface="Calibri" panose="020F0502020204030204" pitchFamily="34" charset="0"/>
                <a:cs typeface="Times New Roman" panose="02020603050405020304" pitchFamily="18" charset="0"/>
              </a:rPr>
              <a:t>Biodistritos LAB es una iniciativa conjunta coordinada por la investigadora principal Dra. Karina Castro-Arce, Escuela de Arquitectura, y la Lic. Emilia Martén, Unidad de Gestión Ambiental (UGA), ambas de la Universidad de Costa Rica (UCR), junto al Dr. Luis Daniel González vicepresidente del Comité Local de la Reserva de la Biosfera Río Torres Corredor Biológico Interurbano (CBIRT-RB). La iniciativa está enmarcada por el Convenio Marco de Cooperación entre la Universidad de Costa Rica y el Comité Local del Corredor Biológico Interurbano del río Torres Reserva de la Biosfera firmado el 26 de julio del presente año.</a:t>
            </a:r>
            <a:endParaRPr lang="es-ES_tradnl" dirty="0"/>
          </a:p>
        </p:txBody>
      </p:sp>
    </p:spTree>
    <p:extLst>
      <p:ext uri="{BB962C8B-B14F-4D97-AF65-F5344CB8AC3E}">
        <p14:creationId xmlns:p14="http://schemas.microsoft.com/office/powerpoint/2010/main" val="81875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 sz="1100" kern="100" dirty="0">
                <a:effectLst/>
                <a:latin typeface="Calibri" panose="020F0502020204030204" pitchFamily="34" charset="0"/>
                <a:ea typeface="Calibri" panose="020F0502020204030204" pitchFamily="34" charset="0"/>
                <a:cs typeface="Times New Roman" panose="02020603050405020304" pitchFamily="18" charset="0"/>
              </a:rPr>
              <a:t>Debido al aumento poblacional y su expansión, las ciudades y zonas urbanas son una dicotomía: son los territorios más vulnerables, y al mismo tiempo, amplificadores de riesgos socio-ambientales </a:t>
            </a:r>
            <a:r>
              <a:rPr lang="en-GB" sz="1100" kern="100" dirty="0">
                <a:effectLst/>
                <a:latin typeface="Calibri" panose="020F0502020204030204" pitchFamily="34" charset="0"/>
                <a:ea typeface="Times New Roman" panose="02020603050405020304" pitchFamily="18" charset="0"/>
                <a:cs typeface="Times New Roman" panose="02020603050405020304" pitchFamily="18" charset="0"/>
              </a:rPr>
              <a:t>(Calvin et al., 2023; Nations, of Economic, Affairs, &amp; Division, 2018)</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Por esto es necesario generar soluciones social y ecológicamente integrales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100" dirty="0">
                <a:effectLst/>
                <a:latin typeface="Calibri" panose="020F0502020204030204" pitchFamily="34" charset="0"/>
                <a:ea typeface="Calibri" panose="020F0502020204030204" pitchFamily="34" charset="0"/>
                <a:cs typeface="Times New Roman" panose="02020603050405020304" pitchFamily="18" charset="0"/>
              </a:rPr>
              <a:t>Biodistritos LAB es una iniciativa conjunta coordinada por la investigadora principal Dra. Karina Castro-Arce, Escuela de Arquitectura, y la Lic. Emilia Martén, Unidad de Gestión Ambiental (UGA), ambas de la Universidad de Costa Rica (UCR), junto al Dr. Luis Daniel González vicepresidente del Comité Local de la Reserva de la Biosfera Río Torres Corredor Biológico Interurbano (CBIRT-RB). La iniciativa está enmarcada por el Convenio Marco de Cooperación entre la Universidad de Costa Rica y el Comité Local del Corredor Biológico Interurbano del río Torres Reserva de la Biosfera firmado el 26 de julio del presente año.</a:t>
            </a:r>
            <a:endParaRPr lang="es-ES_tradnl" dirty="0"/>
          </a:p>
        </p:txBody>
      </p:sp>
    </p:spTree>
    <p:extLst>
      <p:ext uri="{BB962C8B-B14F-4D97-AF65-F5344CB8AC3E}">
        <p14:creationId xmlns:p14="http://schemas.microsoft.com/office/powerpoint/2010/main" val="8187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 sz="1100" kern="100" dirty="0">
                <a:effectLst/>
                <a:latin typeface="Calibri" panose="020F0502020204030204" pitchFamily="34" charset="0"/>
                <a:ea typeface="Calibri" panose="020F0502020204030204" pitchFamily="34" charset="0"/>
                <a:cs typeface="Times New Roman" panose="02020603050405020304" pitchFamily="18" charset="0"/>
              </a:rPr>
              <a:t>Debido al aumento poblacional y su expansión, las ciudades y zonas urbanas son una dicotomía: son los territorios más vulnerables, y al mismo tiempo, amplificadores de riesgos socio-ambientales </a:t>
            </a:r>
            <a:r>
              <a:rPr lang="en-GB" sz="1100" kern="100" dirty="0">
                <a:effectLst/>
                <a:latin typeface="Calibri" panose="020F0502020204030204" pitchFamily="34" charset="0"/>
                <a:ea typeface="Times New Roman" panose="02020603050405020304" pitchFamily="18" charset="0"/>
                <a:cs typeface="Times New Roman" panose="02020603050405020304" pitchFamily="18" charset="0"/>
              </a:rPr>
              <a:t>(Calvin et al., 2023; Nations, of Economic, Affairs, &amp; Division, 2018)</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Por esto es necesario generar soluciones social y ecológicamente integrales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100" dirty="0">
                <a:effectLst/>
                <a:latin typeface="Calibri" panose="020F0502020204030204" pitchFamily="34" charset="0"/>
                <a:ea typeface="Calibri" panose="020F0502020204030204" pitchFamily="34" charset="0"/>
                <a:cs typeface="Times New Roman" panose="02020603050405020304" pitchFamily="18" charset="0"/>
              </a:rPr>
              <a:t>Biodistritos LAB es una iniciativa conjunta coordinada por la investigadora principal Dra. Karina Castro-Arce, Escuela de Arquitectura, y la Lic. Emilia Martén, Unidad de Gestión Ambiental (UGA), ambas de la Universidad de Costa Rica (UCR), junto al Dr. Luis Daniel González vicepresidente del Comité Local de la Reserva de la Biosfera Río Torres Corredor Biológico Interurbano (CBIRT-RB). La iniciativa está enmarcada por el Convenio Marco de Cooperación entre la Universidad de Costa Rica y el Comité Local del Corredor Biológico Interurbano del río Torres Reserva de la Biosfera firmado el 26 de julio del presente año.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kern="100" dirty="0">
                <a:latin typeface="Calibri" panose="020F0502020204030204" pitchFamily="34" charset="0"/>
                <a:ea typeface="Calibri" panose="020F0502020204030204" pitchFamily="34" charset="0"/>
                <a:cs typeface="Times New Roman" panose="02020603050405020304" pitchFamily="18" charset="0"/>
              </a:rPr>
              <a:t>D</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istritos</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que forman parte de los CBI, a manera de transformar cada distrito en un </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biodistrito</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effectLst/>
              <a:latin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(European Commission, 2015)</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Consideramos a los ríos como las arterias y venas de las ciudades, aquellas que llevan al cuerpo los insumos básicos y críticos para su adecuado desarrollo. De igual forma, son las arterias y venas que también pueden propagar las enfermedades. Por lo tanto, los ríos son clave para un medio ambiente saludable y asegurar el bienestar de la sociedad. Un </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biodistrito</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es una solución basada en la naturaleza </a:t>
            </a:r>
            <a:r>
              <a:rPr lang="en-GB" sz="11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(European Commission, 2015)</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CR"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Tree>
    <p:extLst>
      <p:ext uri="{BB962C8B-B14F-4D97-AF65-F5344CB8AC3E}">
        <p14:creationId xmlns:p14="http://schemas.microsoft.com/office/powerpoint/2010/main" val="81875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 sz="1100" kern="100" dirty="0">
                <a:effectLst/>
                <a:latin typeface="Calibri" panose="020F0502020204030204" pitchFamily="34" charset="0"/>
                <a:ea typeface="Calibri" panose="020F0502020204030204" pitchFamily="34" charset="0"/>
                <a:cs typeface="Times New Roman" panose="02020603050405020304" pitchFamily="18" charset="0"/>
              </a:rPr>
              <a:t>Debido al aumento poblacional y su expansión, las ciudades y zonas urbanas son una dicotomía: son los territorios más vulnerables, y al mismo tiempo, amplificadores de riesgos socio-ambientales </a:t>
            </a:r>
            <a:r>
              <a:rPr lang="en-GB" sz="1100" kern="100" dirty="0">
                <a:effectLst/>
                <a:latin typeface="Calibri" panose="020F0502020204030204" pitchFamily="34" charset="0"/>
                <a:ea typeface="Times New Roman" panose="02020603050405020304" pitchFamily="18" charset="0"/>
                <a:cs typeface="Times New Roman" panose="02020603050405020304" pitchFamily="18" charset="0"/>
              </a:rPr>
              <a:t>(Calvin et al., 2023; Nations, of Economic, Affairs, &amp; Division, 2018)</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Por esto es necesario generar soluciones social y ecológicamente integrales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100" dirty="0">
                <a:effectLst/>
                <a:latin typeface="Calibri" panose="020F0502020204030204" pitchFamily="34" charset="0"/>
                <a:ea typeface="Calibri" panose="020F0502020204030204" pitchFamily="34" charset="0"/>
                <a:cs typeface="Times New Roman" panose="02020603050405020304" pitchFamily="18" charset="0"/>
              </a:rPr>
              <a:t>Biodistritos LAB es una iniciativa conjunta coordinada por la investigadora principal Dra. Karina Castro-Arce, Escuela de Arquitectura, y la Lic. Emilia Martén, Unidad de Gestión Ambiental (UGA), ambas de la Universidad de Costa Rica (UCR), junto al Dr. Luis Daniel González vicepresidente del Comité Local de la Reserva de la Biosfera Río Torres Corredor Biológico Interurbano (CBIRT-RB). La iniciativa está enmarcada por el Convenio Marco de Cooperación entre la Universidad de Costa Rica y el Comité Local del Corredor Biológico Interurbano del río Torres Reserva de la Biosfera firmado el 26 de julio del presente año.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kern="100" dirty="0">
                <a:latin typeface="Calibri" panose="020F0502020204030204" pitchFamily="34" charset="0"/>
                <a:ea typeface="Calibri" panose="020F0502020204030204" pitchFamily="34" charset="0"/>
                <a:cs typeface="Times New Roman" panose="02020603050405020304" pitchFamily="18" charset="0"/>
              </a:rPr>
              <a:t>D</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istritos</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que forman parte de los CBI, a manera de transformar cada distrito en un </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biodistrito</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effectLst/>
              <a:latin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(European Commission, 2015)</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Consideramos a los ríos como las arterias y venas de las ciudades, aquellas que llevan al cuerpo los insumos básicos y críticos para su adecuado desarrollo. De igual forma, son las arterias y venas que también pueden propagar las enfermedades. Por lo tanto, los ríos son clave para un medio ambiente saludable y asegurar el bienestar de la sociedad. Un </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biodistrito</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es una solución basada en la naturaleza </a:t>
            </a:r>
            <a:r>
              <a:rPr lang="en-GB" sz="11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(European Commission, 2015)</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CR"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Tree>
    <p:extLst>
      <p:ext uri="{BB962C8B-B14F-4D97-AF65-F5344CB8AC3E}">
        <p14:creationId xmlns:p14="http://schemas.microsoft.com/office/powerpoint/2010/main" val="81875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 sz="1100" kern="100" dirty="0">
                <a:effectLst/>
                <a:latin typeface="Calibri" panose="020F0502020204030204" pitchFamily="34" charset="0"/>
                <a:ea typeface="Calibri" panose="020F0502020204030204" pitchFamily="34" charset="0"/>
                <a:cs typeface="Times New Roman" panose="02020603050405020304" pitchFamily="18" charset="0"/>
              </a:rPr>
              <a:t>Debido al aumento poblacional y su expansión, las ciudades y zonas urbanas son una dicotomía: son los territorios más vulnerables, y al mismo tiempo, amplificadores de riesgos socio-ambientales </a:t>
            </a:r>
            <a:r>
              <a:rPr lang="en-GB" sz="1100" kern="100" dirty="0">
                <a:effectLst/>
                <a:latin typeface="Calibri" panose="020F0502020204030204" pitchFamily="34" charset="0"/>
                <a:ea typeface="Times New Roman" panose="02020603050405020304" pitchFamily="18" charset="0"/>
                <a:cs typeface="Times New Roman" panose="02020603050405020304" pitchFamily="18" charset="0"/>
              </a:rPr>
              <a:t>(Calvin et al., 2023; Nations, of Economic, Affairs, &amp; Division, 2018)</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Por esto es necesario generar soluciones social y ecológicamente integrales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100" dirty="0">
                <a:effectLst/>
                <a:latin typeface="Calibri" panose="020F0502020204030204" pitchFamily="34" charset="0"/>
                <a:ea typeface="Calibri" panose="020F0502020204030204" pitchFamily="34" charset="0"/>
                <a:cs typeface="Times New Roman" panose="02020603050405020304" pitchFamily="18" charset="0"/>
              </a:rPr>
              <a:t>Biodistritos LAB es una iniciativa conjunta coordinada por la investigadora principal Dra. Karina Castro-Arce, Escuela de Arquitectura, y la Lic. Emilia Martén, Unidad de Gestión Ambiental (UGA), ambas de la Universidad de Costa Rica (UCR), junto al Dr. Luis Daniel González vicepresidente del Comité Local de la Reserva de la Biosfera Río Torres Corredor Biológico Interurbano (CBIRT-RB). La iniciativa está enmarcada por el Convenio Marco de Cooperación entre la Universidad de Costa Rica y el Comité Local del Corredor Biológico Interurbano del río Torres Reserva de la Biosfera firmado el 26 de julio del presente año.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A partir de estos marcos se dará un acompañamiento a las personas docentes universitarias y personas del sector productivo que desean desarrollar proyectos dentro de la iniciativa.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100" kern="100" dirty="0">
                <a:effectLst/>
                <a:latin typeface="Calibri" panose="020F0502020204030204" pitchFamily="34" charset="0"/>
                <a:ea typeface="Calibri" panose="020F0502020204030204" pitchFamily="34" charset="0"/>
                <a:cs typeface="Times New Roman" panose="02020603050405020304" pitchFamily="18" charset="0"/>
              </a:rPr>
              <a:t>que permita inyectar recursos para una amplia gama de proyectos posibles dentro de la iniciativa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La creación de redes </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transdisciplinares</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para permitir que </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la </a:t>
            </a:r>
            <a:r>
              <a:rPr lang="en-US" sz="1100" kern="100" dirty="0" err="1">
                <a:effectLst/>
                <a:latin typeface="Calibri" panose="020F0502020204030204" pitchFamily="34" charset="0"/>
                <a:ea typeface="Calibri" panose="020F0502020204030204" pitchFamily="34" charset="0"/>
                <a:cs typeface="Times New Roman" panose="02020603050405020304" pitchFamily="18" charset="0"/>
              </a:rPr>
              <a:t>iniciativa</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sea un .</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(gobiernos locales, gobierno central, ONGs, organismos internacionales, comunidades, e individuos). </a:t>
            </a:r>
            <a:endParaRPr lang="en-CR"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Tree>
    <p:extLst>
      <p:ext uri="{BB962C8B-B14F-4D97-AF65-F5344CB8AC3E}">
        <p14:creationId xmlns:p14="http://schemas.microsoft.com/office/powerpoint/2010/main" val="81875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7"/>
        <p:cNvGrpSpPr/>
        <p:nvPr/>
      </p:nvGrpSpPr>
      <p:grpSpPr>
        <a:xfrm>
          <a:off x="0" y="0"/>
          <a:ext cx="0" cy="0"/>
          <a:chOff x="0" y="0"/>
          <a:chExt cx="0" cy="0"/>
        </a:xfrm>
      </p:grpSpPr>
      <p:sp>
        <p:nvSpPr>
          <p:cNvPr id="8" name="Google Shape;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29CB7F8-BA11-4D07-A448-91FBD89D14A2}" type="datetimeFigureOut">
              <a:rPr lang="es-ES" smtClean="0"/>
              <a:t>1/10/23</a:t>
            </a:fld>
            <a:endParaRPr lang="es-ES"/>
          </a:p>
        </p:txBody>
      </p:sp>
      <p:sp>
        <p:nvSpPr>
          <p:cNvPr id="6" name="Marcador de número de diapositiva 5"/>
          <p:cNvSpPr>
            <a:spLocks noGrp="1"/>
          </p:cNvSpPr>
          <p:nvPr>
            <p:ph type="sldNum" sz="quarter" idx="12"/>
          </p:nvPr>
        </p:nvSpPr>
        <p:spPr/>
        <p:txBody>
          <a:bodyPr/>
          <a:lstStyle/>
          <a:p>
            <a:fld id="{4A17912C-6D7B-4C4E-928F-243AC5B35BF9}" type="slidenum">
              <a:rPr lang="es-ES" smtClean="0"/>
              <a:t>‹#›</a:t>
            </a:fld>
            <a:endParaRPr lang="es-ES"/>
          </a:p>
        </p:txBody>
      </p:sp>
    </p:spTree>
    <p:extLst>
      <p:ext uri="{BB962C8B-B14F-4D97-AF65-F5344CB8AC3E}">
        <p14:creationId xmlns:p14="http://schemas.microsoft.com/office/powerpoint/2010/main" val="259554834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3600"/>
              <a:buChar char="●"/>
              <a:defRPr sz="3600"/>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a:endParaRPr/>
          </a:p>
        </p:txBody>
      </p:sp>
      <p:sp>
        <p:nvSpPr>
          <p:cNvPr id="11" name="Google Shape;11;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0" name="Google Shape;2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23" name="Google Shape;2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SzPts val="2400"/>
              <a:buChar char="●"/>
              <a:defRPr sz="2400"/>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a:endParaRPr/>
          </a:p>
        </p:txBody>
      </p:sp>
      <p:sp>
        <p:nvSpPr>
          <p:cNvPr id="26" name="Google Shape;26;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ctr"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4800"/>
              <a:buChar char="●"/>
              <a:defRPr sz="4800"/>
            </a:lvl1pPr>
            <a:lvl2pPr lvl="1">
              <a:spcBef>
                <a:spcPts val="0"/>
              </a:spcBef>
              <a:spcAft>
                <a:spcPts val="0"/>
              </a:spcAft>
              <a:buSzPts val="4800"/>
              <a:buChar char="○"/>
              <a:defRPr sz="4800"/>
            </a:lvl2pPr>
            <a:lvl3pPr lvl="2">
              <a:spcBef>
                <a:spcPts val="0"/>
              </a:spcBef>
              <a:spcAft>
                <a:spcPts val="0"/>
              </a:spcAft>
              <a:buSzPts val="4800"/>
              <a:buChar char="■"/>
              <a:defRPr sz="4800"/>
            </a:lvl3pPr>
            <a:lvl4pPr lvl="3">
              <a:spcBef>
                <a:spcPts val="0"/>
              </a:spcBef>
              <a:spcAft>
                <a:spcPts val="0"/>
              </a:spcAft>
              <a:buSzPts val="4800"/>
              <a:buChar char="●"/>
              <a:defRPr sz="4800"/>
            </a:lvl4pPr>
            <a:lvl5pPr lvl="4">
              <a:spcBef>
                <a:spcPts val="0"/>
              </a:spcBef>
              <a:spcAft>
                <a:spcPts val="0"/>
              </a:spcAft>
              <a:buSzPts val="4800"/>
              <a:buChar char="○"/>
              <a:defRPr sz="4800"/>
            </a:lvl5pPr>
            <a:lvl6pPr lvl="5">
              <a:spcBef>
                <a:spcPts val="0"/>
              </a:spcBef>
              <a:spcAft>
                <a:spcPts val="0"/>
              </a:spcAft>
              <a:buSzPts val="4800"/>
              <a:buChar char="■"/>
              <a:defRPr sz="4800"/>
            </a:lvl6pPr>
            <a:lvl7pPr lvl="6">
              <a:spcBef>
                <a:spcPts val="0"/>
              </a:spcBef>
              <a:spcAft>
                <a:spcPts val="0"/>
              </a:spcAft>
              <a:buSzPts val="4800"/>
              <a:buChar char="●"/>
              <a:defRPr sz="4800"/>
            </a:lvl7pPr>
            <a:lvl8pPr lvl="7">
              <a:spcBef>
                <a:spcPts val="0"/>
              </a:spcBef>
              <a:spcAft>
                <a:spcPts val="0"/>
              </a:spcAft>
              <a:buSzPts val="4800"/>
              <a:buChar char="○"/>
              <a:defRPr sz="4800"/>
            </a:lvl8pPr>
            <a:lvl9pPr lvl="8">
              <a:spcBef>
                <a:spcPts val="0"/>
              </a:spcBef>
              <a:spcAft>
                <a:spcPts val="0"/>
              </a:spcAft>
              <a:buSzPts val="4800"/>
              <a:buChar char="■"/>
              <a:defRPr sz="4800"/>
            </a:lvl9pPr>
          </a:lstStyle>
          <a:p>
            <a:endParaRPr/>
          </a:p>
        </p:txBody>
      </p:sp>
      <p:sp>
        <p:nvSpPr>
          <p:cNvPr id="30" name="Google Shape;3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4200"/>
              <a:buChar char="●"/>
              <a:defRPr sz="4200"/>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a:endParaRPr/>
          </a:p>
        </p:txBody>
      </p:sp>
      <p:sp>
        <p:nvSpPr>
          <p:cNvPr id="34" name="Google Shape;34;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5" name="Google Shape;35;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6" name="Google Shape;36;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
        <p:cNvGrpSpPr/>
        <p:nvPr/>
      </p:nvGrpSpPr>
      <p:grpSpPr>
        <a:xfrm>
          <a:off x="0" y="0"/>
          <a:ext cx="0" cy="0"/>
          <a:chOff x="0" y="0"/>
          <a:chExt cx="0" cy="0"/>
        </a:xfrm>
      </p:grpSpPr>
      <p:sp>
        <p:nvSpPr>
          <p:cNvPr id="38" name="Google Shape;38;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
        <p:nvSpPr>
          <p:cNvPr id="39" name="Google Shape;3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
        <p:cNvGrpSpPr/>
        <p:nvPr/>
      </p:nvGrpSpPr>
      <p:grpSpPr>
        <a:xfrm>
          <a:off x="0" y="0"/>
          <a:ext cx="0" cy="0"/>
          <a:chOff x="0" y="0"/>
          <a:chExt cx="0" cy="0"/>
        </a:xfrm>
      </p:grpSpPr>
      <p:sp>
        <p:nvSpPr>
          <p:cNvPr id="41" name="Google Shape;41;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12000"/>
              <a:buChar char="●"/>
              <a:defRPr sz="12000"/>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42" name="Google Shape;42;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ctr" anchorCtr="0">
            <a:no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3" name="Google Shape;4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1.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5.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1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
        <p:cNvGrpSpPr/>
        <p:nvPr/>
      </p:nvGrpSpPr>
      <p:grpSpPr>
        <a:xfrm>
          <a:off x="0" y="0"/>
          <a:ext cx="0" cy="0"/>
          <a:chOff x="0" y="0"/>
          <a:chExt cx="0" cy="0"/>
        </a:xfrm>
      </p:grpSpPr>
      <p:pic>
        <p:nvPicPr>
          <p:cNvPr id="8" name="Picture 7">
            <a:extLst>
              <a:ext uri="{FF2B5EF4-FFF2-40B4-BE49-F238E27FC236}">
                <a16:creationId xmlns:a16="http://schemas.microsoft.com/office/drawing/2014/main" id="{23C1B91F-BF2B-DF2A-ACDB-71A982DCAC15}"/>
              </a:ext>
            </a:extLst>
          </p:cNvPr>
          <p:cNvPicPr>
            <a:picLocks noChangeAspect="1"/>
          </p:cNvPicPr>
          <p:nvPr/>
        </p:nvPicPr>
        <p:blipFill>
          <a:blip r:embed="rId4"/>
          <a:stretch>
            <a:fillRect/>
          </a:stretch>
        </p:blipFill>
        <p:spPr>
          <a:xfrm>
            <a:off x="-53490" y="-64167"/>
            <a:ext cx="1432679" cy="1295850"/>
          </a:xfrm>
          <a:prstGeom prst="rect">
            <a:avLst/>
          </a:prstGeom>
        </p:spPr>
      </p:pic>
      <p:sp>
        <p:nvSpPr>
          <p:cNvPr id="50" name="Google Shape;50;p13"/>
          <p:cNvSpPr txBox="1">
            <a:spLocks noGrp="1"/>
          </p:cNvSpPr>
          <p:nvPr>
            <p:ph type="ctrTitle"/>
          </p:nvPr>
        </p:nvSpPr>
        <p:spPr>
          <a:xfrm>
            <a:off x="4048049" y="1689000"/>
            <a:ext cx="4853904" cy="946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GB" sz="2800" b="1" dirty="0" err="1">
                <a:solidFill>
                  <a:srgbClr val="00607C"/>
                </a:solidFill>
              </a:rPr>
              <a:t>Biodistritos</a:t>
            </a:r>
            <a:r>
              <a:rPr lang="en-GB" sz="2800" b="1" dirty="0">
                <a:solidFill>
                  <a:srgbClr val="00607C"/>
                </a:solidFill>
              </a:rPr>
              <a:t> LAB: </a:t>
            </a:r>
            <a:r>
              <a:rPr lang="en-GB" sz="2200" b="1" dirty="0" err="1">
                <a:solidFill>
                  <a:srgbClr val="00607C"/>
                </a:solidFill>
              </a:rPr>
              <a:t>laboratorios</a:t>
            </a:r>
            <a:r>
              <a:rPr lang="en-GB" sz="2200" b="1" dirty="0">
                <a:solidFill>
                  <a:srgbClr val="00607C"/>
                </a:solidFill>
              </a:rPr>
              <a:t> </a:t>
            </a:r>
            <a:r>
              <a:rPr lang="en-GB" sz="2200" b="1" dirty="0" err="1">
                <a:solidFill>
                  <a:srgbClr val="00607C"/>
                </a:solidFill>
              </a:rPr>
              <a:t>distritales</a:t>
            </a:r>
            <a:r>
              <a:rPr lang="en-GB" sz="2200" b="1" dirty="0">
                <a:solidFill>
                  <a:srgbClr val="00607C"/>
                </a:solidFill>
              </a:rPr>
              <a:t> </a:t>
            </a:r>
            <a:r>
              <a:rPr lang="en-GB" sz="2200" b="1" dirty="0" err="1">
                <a:solidFill>
                  <a:srgbClr val="00607C"/>
                </a:solidFill>
              </a:rPr>
              <a:t>vivos</a:t>
            </a:r>
            <a:r>
              <a:rPr lang="en-GB" sz="2200" b="1" dirty="0">
                <a:solidFill>
                  <a:srgbClr val="00607C"/>
                </a:solidFill>
              </a:rPr>
              <a:t> </a:t>
            </a:r>
            <a:r>
              <a:rPr lang="en-GB" sz="2200" b="1" dirty="0" err="1">
                <a:solidFill>
                  <a:srgbClr val="00607C"/>
                </a:solidFill>
              </a:rPr>
              <a:t>impulsando</a:t>
            </a:r>
            <a:r>
              <a:rPr lang="en-GB" sz="2200" b="1" dirty="0">
                <a:solidFill>
                  <a:srgbClr val="00607C"/>
                </a:solidFill>
              </a:rPr>
              <a:t> </a:t>
            </a:r>
            <a:r>
              <a:rPr lang="en-GB" sz="2200" b="1" dirty="0" err="1">
                <a:solidFill>
                  <a:srgbClr val="00607C"/>
                </a:solidFill>
              </a:rPr>
              <a:t>alianzas</a:t>
            </a:r>
            <a:r>
              <a:rPr lang="en-GB" sz="2200" b="1" dirty="0">
                <a:solidFill>
                  <a:srgbClr val="00607C"/>
                </a:solidFill>
              </a:rPr>
              <a:t> para </a:t>
            </a:r>
            <a:r>
              <a:rPr lang="en-GB" sz="2200" b="1" dirty="0" err="1">
                <a:solidFill>
                  <a:srgbClr val="00607C"/>
                </a:solidFill>
              </a:rPr>
              <a:t>el</a:t>
            </a:r>
            <a:r>
              <a:rPr lang="en-GB" sz="2200" b="1" dirty="0">
                <a:solidFill>
                  <a:srgbClr val="00607C"/>
                </a:solidFill>
              </a:rPr>
              <a:t> </a:t>
            </a:r>
            <a:r>
              <a:rPr lang="en-GB" sz="2200" b="1" dirty="0" err="1">
                <a:solidFill>
                  <a:srgbClr val="00607C"/>
                </a:solidFill>
              </a:rPr>
              <a:t>bienestar</a:t>
            </a:r>
            <a:r>
              <a:rPr lang="en-GB" sz="2200" b="1" dirty="0">
                <a:solidFill>
                  <a:srgbClr val="00607C"/>
                </a:solidFill>
              </a:rPr>
              <a:t> social-</a:t>
            </a:r>
            <a:r>
              <a:rPr lang="en-GB" sz="2200" b="1" dirty="0" err="1">
                <a:solidFill>
                  <a:srgbClr val="00607C"/>
                </a:solidFill>
              </a:rPr>
              <a:t>ecológico</a:t>
            </a:r>
            <a:r>
              <a:rPr lang="en-GB" sz="2200" b="1" dirty="0">
                <a:solidFill>
                  <a:srgbClr val="00607C"/>
                </a:solidFill>
              </a:rPr>
              <a:t> de zonas </a:t>
            </a:r>
            <a:r>
              <a:rPr lang="en-GB" sz="2200" b="1" dirty="0" err="1">
                <a:solidFill>
                  <a:srgbClr val="00607C"/>
                </a:solidFill>
              </a:rPr>
              <a:t>urbanas</a:t>
            </a:r>
            <a:br>
              <a:rPr lang="en-GB" sz="2000" b="1" dirty="0">
                <a:solidFill>
                  <a:srgbClr val="00607C"/>
                </a:solidFill>
              </a:rPr>
            </a:br>
            <a:endParaRPr lang="en-GB" sz="2800" b="1" dirty="0">
              <a:solidFill>
                <a:srgbClr val="00607C"/>
              </a:solidFill>
            </a:endParaRPr>
          </a:p>
        </p:txBody>
      </p:sp>
      <p:sp>
        <p:nvSpPr>
          <p:cNvPr id="51" name="Google Shape;51;p13"/>
          <p:cNvSpPr txBox="1">
            <a:spLocks noGrp="1"/>
          </p:cNvSpPr>
          <p:nvPr>
            <p:ph type="subTitle" idx="1"/>
          </p:nvPr>
        </p:nvSpPr>
        <p:spPr>
          <a:xfrm>
            <a:off x="4048049" y="3398631"/>
            <a:ext cx="4477385" cy="80582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560"/>
              <a:buNone/>
            </a:pPr>
            <a:r>
              <a:rPr lang="es" sz="1274" dirty="0">
                <a:solidFill>
                  <a:srgbClr val="68899A"/>
                </a:solidFill>
              </a:rPr>
              <a:t>Dra. Karina Castro-Arce </a:t>
            </a:r>
            <a:r>
              <a:rPr lang="en-US" sz="1274" dirty="0">
                <a:solidFill>
                  <a:srgbClr val="68899A"/>
                </a:solidFill>
              </a:rPr>
              <a:t>y</a:t>
            </a:r>
            <a:r>
              <a:rPr lang="es" sz="1274" dirty="0">
                <a:solidFill>
                  <a:srgbClr val="68899A"/>
                </a:solidFill>
              </a:rPr>
              <a:t> Lic. Emilia Martén-Araya</a:t>
            </a:r>
            <a:endParaRPr sz="1274" dirty="0">
              <a:solidFill>
                <a:srgbClr val="68899A"/>
              </a:solidFill>
            </a:endParaRPr>
          </a:p>
          <a:p>
            <a:pPr marL="0" lvl="0" indent="0" algn="l" rtl="0">
              <a:lnSpc>
                <a:spcPct val="115000"/>
              </a:lnSpc>
              <a:spcBef>
                <a:spcPts val="0"/>
              </a:spcBef>
              <a:spcAft>
                <a:spcPts val="0"/>
              </a:spcAft>
              <a:buSzPts val="560"/>
              <a:buNone/>
            </a:pPr>
            <a:r>
              <a:rPr lang="es" sz="1274" dirty="0">
                <a:solidFill>
                  <a:srgbClr val="68899A"/>
                </a:solidFill>
              </a:rPr>
              <a:t>Escuela de Arquitectura </a:t>
            </a:r>
            <a:r>
              <a:rPr lang="en-US" sz="1274" dirty="0">
                <a:solidFill>
                  <a:srgbClr val="68899A"/>
                </a:solidFill>
              </a:rPr>
              <a:t>y</a:t>
            </a:r>
            <a:r>
              <a:rPr lang="es" sz="1274" dirty="0">
                <a:solidFill>
                  <a:srgbClr val="68899A"/>
                </a:solidFill>
              </a:rPr>
              <a:t> Unidad de Gestión Ambiental Universidad de Costa Rica</a:t>
            </a:r>
            <a:br>
              <a:rPr lang="es" sz="1274" dirty="0"/>
            </a:br>
            <a:endParaRPr lang="es" sz="1274" dirty="0"/>
          </a:p>
          <a:p>
            <a:pPr marL="0" lvl="0" indent="0" algn="l" rtl="0">
              <a:lnSpc>
                <a:spcPct val="115000"/>
              </a:lnSpc>
              <a:spcBef>
                <a:spcPts val="0"/>
              </a:spcBef>
              <a:spcAft>
                <a:spcPts val="0"/>
              </a:spcAft>
              <a:buSzPts val="560"/>
              <a:buNone/>
            </a:pPr>
            <a:endParaRPr lang="en-NL" sz="1274"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D6D3CE6-6493-4B96-5788-F1A07F3E7E43}"/>
              </a:ext>
            </a:extLst>
          </p:cNvPr>
          <p:cNvSpPr/>
          <p:nvPr/>
        </p:nvSpPr>
        <p:spPr>
          <a:xfrm>
            <a:off x="628650" y="772088"/>
            <a:ext cx="8515350" cy="90061"/>
          </a:xfrm>
          <a:prstGeom prst="roundRect">
            <a:avLst/>
          </a:prstGeom>
          <a:gradFill flip="none" rotWithShape="1">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sz="1050"/>
          </a:p>
        </p:txBody>
      </p:sp>
      <p:sp>
        <p:nvSpPr>
          <p:cNvPr id="5" name="Content Placeholder 2">
            <a:extLst>
              <a:ext uri="{FF2B5EF4-FFF2-40B4-BE49-F238E27FC236}">
                <a16:creationId xmlns:a16="http://schemas.microsoft.com/office/drawing/2014/main" id="{F92FFDC6-E47B-E203-8BB3-922BD1CCF186}"/>
              </a:ext>
            </a:extLst>
          </p:cNvPr>
          <p:cNvSpPr>
            <a:spLocks noGrp="1"/>
          </p:cNvSpPr>
          <p:nvPr>
            <p:ph idx="1"/>
          </p:nvPr>
        </p:nvSpPr>
        <p:spPr>
          <a:xfrm>
            <a:off x="628649" y="967959"/>
            <a:ext cx="5848352" cy="3376161"/>
          </a:xfrm>
        </p:spPr>
        <p:txBody>
          <a:bodyPr>
            <a:noAutofit/>
          </a:bodyPr>
          <a:lstStyle/>
          <a:p>
            <a:pPr marL="285750" lvl="0" indent="-285750">
              <a:buFont typeface="Arial" panose="020B0604020202020204" pitchFamily="34" charset="0"/>
              <a:buChar char="•"/>
            </a:pPr>
            <a:r>
              <a:rPr lang="es-ES" sz="1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Investigación básica.</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La conformación de los marcos conceptuales, metodológicos y de evaluación por los que se regirá la investigación aplicada y acción social.</a:t>
            </a:r>
            <a:endParaRPr lang="en-C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s-ES" sz="1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Institucionalización de la iniciativa.</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latin typeface="Calibri" panose="020F0502020204030204" pitchFamily="34" charset="0"/>
                <a:ea typeface="Calibri" panose="020F0502020204030204" pitchFamily="34" charset="0"/>
                <a:cs typeface="Times New Roman" panose="02020603050405020304" pitchFamily="18" charset="0"/>
              </a:rPr>
              <a:t>C</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rea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el mecanismo claro y directo con el cual la UCR da pasos firmes en pro del cumplimiento del Convenio de Cooperación CBIRT-RB</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C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s-ES" sz="1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Búsqueda inversión. </a:t>
            </a:r>
            <a:r>
              <a:rPr lang="en-US" sz="18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P</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ermanente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de fondos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concursables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no reembolsables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La presencia del discurso científico-técnico es clave para captar y canalizar los recursos.</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s-ES" sz="1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Divulgación y atracción de socios.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‘hub’ de encuentro para la acción entre los investigadores y docentes de la UCR y la sociedad civil ampliada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s-ES_tradnl" sz="1800" dirty="0">
              <a:latin typeface="Calibri" panose="020F0502020204030204" pitchFamily="34" charset="0"/>
            </a:endParaRPr>
          </a:p>
        </p:txBody>
      </p:sp>
      <p:sp>
        <p:nvSpPr>
          <p:cNvPr id="6" name="Title 1">
            <a:extLst>
              <a:ext uri="{FF2B5EF4-FFF2-40B4-BE49-F238E27FC236}">
                <a16:creationId xmlns:a16="http://schemas.microsoft.com/office/drawing/2014/main" id="{FBD19F98-7DAF-B9B4-A992-2CD54D7A87F2}"/>
              </a:ext>
            </a:extLst>
          </p:cNvPr>
          <p:cNvSpPr txBox="1">
            <a:spLocks/>
          </p:cNvSpPr>
          <p:nvPr/>
        </p:nvSpPr>
        <p:spPr>
          <a:xfrm>
            <a:off x="628650" y="475862"/>
            <a:ext cx="7886700" cy="46935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100" b="1" dirty="0">
                <a:solidFill>
                  <a:srgbClr val="000000"/>
                </a:solidFill>
                <a:ea typeface="Yu Mincho" panose="02020400000000000000" pitchFamily="18" charset="-128"/>
              </a:rPr>
              <a:t>NIVEL DE AVANCE 				</a:t>
            </a:r>
            <a:r>
              <a:rPr lang="es-CR" sz="2100" b="1" dirty="0">
                <a:solidFill>
                  <a:srgbClr val="000000"/>
                </a:solidFill>
                <a:ea typeface="Yu Mincho" panose="02020400000000000000" pitchFamily="18" charset="-128"/>
              </a:rPr>
              <a:t>Biodistritos LAB</a:t>
            </a:r>
            <a:endParaRPr lang="es-ES_tradnl" sz="2100" dirty="0"/>
          </a:p>
        </p:txBody>
      </p:sp>
      <p:grpSp>
        <p:nvGrpSpPr>
          <p:cNvPr id="18" name="Group 17">
            <a:extLst>
              <a:ext uri="{FF2B5EF4-FFF2-40B4-BE49-F238E27FC236}">
                <a16:creationId xmlns:a16="http://schemas.microsoft.com/office/drawing/2014/main" id="{BD1EA508-61E0-7837-B0EC-6DBA6F512ACB}"/>
              </a:ext>
            </a:extLst>
          </p:cNvPr>
          <p:cNvGrpSpPr/>
          <p:nvPr/>
        </p:nvGrpSpPr>
        <p:grpSpPr>
          <a:xfrm>
            <a:off x="-65988" y="4401826"/>
            <a:ext cx="9275976" cy="914892"/>
            <a:chOff x="-65988" y="4401826"/>
            <a:chExt cx="9275976" cy="914892"/>
          </a:xfrm>
        </p:grpSpPr>
        <p:sp>
          <p:nvSpPr>
            <p:cNvPr id="14" name="Rounded Rectangle 13">
              <a:extLst>
                <a:ext uri="{FF2B5EF4-FFF2-40B4-BE49-F238E27FC236}">
                  <a16:creationId xmlns:a16="http://schemas.microsoft.com/office/drawing/2014/main" id="{BE9CA829-26B8-6D1A-1979-C2915CF05018}"/>
                </a:ext>
              </a:extLst>
            </p:cNvPr>
            <p:cNvSpPr/>
            <p:nvPr/>
          </p:nvSpPr>
          <p:spPr>
            <a:xfrm>
              <a:off x="-65988" y="4534292"/>
              <a:ext cx="9275976" cy="782426"/>
            </a:xfrm>
            <a:prstGeom prst="roundRect">
              <a:avLst>
                <a:gd name="adj" fmla="val 50000"/>
              </a:avLst>
            </a:prstGeom>
            <a:gradFill>
              <a:gsLst>
                <a:gs pos="0">
                  <a:srgbClr val="0070C0"/>
                </a:gs>
                <a:gs pos="39000">
                  <a:srgbClr val="76D6FF"/>
                </a:gs>
                <a:gs pos="99000">
                  <a:schemeClr val="accent5">
                    <a:lumMod val="20000"/>
                    <a:lumOff val="8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TextBox 14">
              <a:extLst>
                <a:ext uri="{FF2B5EF4-FFF2-40B4-BE49-F238E27FC236}">
                  <a16:creationId xmlns:a16="http://schemas.microsoft.com/office/drawing/2014/main" id="{71E1EF56-DA0A-2FBD-178D-801A6E655FE5}"/>
                </a:ext>
              </a:extLst>
            </p:cNvPr>
            <p:cNvSpPr txBox="1"/>
            <p:nvPr/>
          </p:nvSpPr>
          <p:spPr>
            <a:xfrm>
              <a:off x="7623980" y="4602347"/>
              <a:ext cx="922047" cy="577081"/>
            </a:xfrm>
            <a:prstGeom prst="rect">
              <a:avLst/>
            </a:prstGeom>
            <a:noFill/>
          </p:spPr>
          <p:txBody>
            <a:bodyPr wrap="none" rtlCol="0">
              <a:spAutoFit/>
            </a:bodyPr>
            <a:lstStyle/>
            <a:p>
              <a:pPr algn="ctr"/>
              <a:r>
                <a:rPr lang="es-ES_tradnl" sz="1050" b="1" dirty="0" err="1">
                  <a:solidFill>
                    <a:schemeClr val="tx1"/>
                  </a:solidFill>
                  <a:latin typeface="Avenir" panose="02000503020000020003" pitchFamily="2" charset="0"/>
                  <a:cs typeface="Al Tarikh" pitchFamily="2" charset="-78"/>
                </a:rPr>
                <a:t>10mo</a:t>
              </a:r>
              <a:endParaRPr lang="en-US" sz="1050" b="1" dirty="0">
                <a:solidFill>
                  <a:schemeClr val="tx1"/>
                </a:solidFill>
                <a:latin typeface="Avenir" panose="02000503020000020003" pitchFamily="2" charset="0"/>
                <a:cs typeface="Al Tarikh" pitchFamily="2" charset="-78"/>
              </a:endParaRPr>
            </a:p>
            <a:p>
              <a:pPr algn="ctr"/>
              <a:r>
                <a:rPr lang="en-US" sz="1050" b="1" dirty="0" err="1">
                  <a:solidFill>
                    <a:schemeClr val="bg2"/>
                  </a:solidFill>
                  <a:latin typeface="Avenir" panose="02000503020000020003" pitchFamily="2" charset="0"/>
                  <a:cs typeface="Al Tarikh" pitchFamily="2" charset="-78"/>
                </a:rPr>
                <a:t>Congreso</a:t>
              </a:r>
              <a:br>
                <a:rPr lang="es-ES_tradnl" sz="1050" b="1" dirty="0">
                  <a:solidFill>
                    <a:schemeClr val="bg1"/>
                  </a:solidFill>
                  <a:latin typeface="Avenir" panose="02000503020000020003" pitchFamily="2" charset="0"/>
                  <a:cs typeface="Al Tarikh" pitchFamily="2" charset="-78"/>
                </a:rPr>
              </a:br>
              <a:r>
                <a:rPr lang="es-ES_tradnl" sz="1050" b="1" dirty="0">
                  <a:solidFill>
                    <a:schemeClr val="bg2"/>
                  </a:solidFill>
                  <a:latin typeface="Avenir" panose="02000503020000020003" pitchFamily="2" charset="0"/>
                  <a:cs typeface="Al Tarikh" pitchFamily="2" charset="-78"/>
                </a:rPr>
                <a:t>RED-</a:t>
              </a:r>
              <a:r>
                <a:rPr lang="es-ES_tradnl" sz="1050" b="1" dirty="0" err="1">
                  <a:solidFill>
                    <a:schemeClr val="bg2"/>
                  </a:solidFill>
                  <a:latin typeface="Avenir" panose="02000503020000020003" pitchFamily="2" charset="0"/>
                  <a:cs typeface="Al Tarikh" pitchFamily="2" charset="-78"/>
                </a:rPr>
                <a:t>ALCUE</a:t>
              </a:r>
              <a:endParaRPr lang="es-ES_tradnl" sz="1050" b="1" dirty="0">
                <a:solidFill>
                  <a:schemeClr val="bg2"/>
                </a:solidFill>
                <a:latin typeface="Avenir" panose="02000503020000020003" pitchFamily="2" charset="0"/>
                <a:cs typeface="Al Tarikh" pitchFamily="2" charset="-78"/>
              </a:endParaRPr>
            </a:p>
          </p:txBody>
        </p:sp>
        <p:pic>
          <p:nvPicPr>
            <p:cNvPr id="16" name="Picture 15">
              <a:extLst>
                <a:ext uri="{FF2B5EF4-FFF2-40B4-BE49-F238E27FC236}">
                  <a16:creationId xmlns:a16="http://schemas.microsoft.com/office/drawing/2014/main" id="{BEAF6B06-A1AB-8EA1-541C-DEA10E5B6575}"/>
                </a:ext>
              </a:extLst>
            </p:cNvPr>
            <p:cNvPicPr>
              <a:picLocks noChangeAspect="1"/>
            </p:cNvPicPr>
            <p:nvPr/>
          </p:nvPicPr>
          <p:blipFill>
            <a:blip r:embed="rId3"/>
            <a:stretch>
              <a:fillRect/>
            </a:stretch>
          </p:blipFill>
          <p:spPr>
            <a:xfrm>
              <a:off x="4098152" y="4401826"/>
              <a:ext cx="947696" cy="857186"/>
            </a:xfrm>
            <a:prstGeom prst="rect">
              <a:avLst/>
            </a:prstGeom>
          </p:spPr>
        </p:pic>
        <p:pic>
          <p:nvPicPr>
            <p:cNvPr id="17" name="Picture 16">
              <a:extLst>
                <a:ext uri="{FF2B5EF4-FFF2-40B4-BE49-F238E27FC236}">
                  <a16:creationId xmlns:a16="http://schemas.microsoft.com/office/drawing/2014/main" id="{2574CFC6-9C3E-BB9A-CA86-FBE1C5A9F752}"/>
                </a:ext>
              </a:extLst>
            </p:cNvPr>
            <p:cNvPicPr>
              <a:picLocks noChangeAspect="1"/>
            </p:cNvPicPr>
            <p:nvPr/>
          </p:nvPicPr>
          <p:blipFill>
            <a:blip r:embed="rId4"/>
            <a:stretch>
              <a:fillRect/>
            </a:stretch>
          </p:blipFill>
          <p:spPr>
            <a:xfrm>
              <a:off x="628649" y="4618419"/>
              <a:ext cx="1549229" cy="424000"/>
            </a:xfrm>
            <a:prstGeom prst="rect">
              <a:avLst/>
            </a:prstGeom>
          </p:spPr>
        </p:pic>
      </p:grpSp>
      <p:pic>
        <p:nvPicPr>
          <p:cNvPr id="10" name="Picture 9">
            <a:extLst>
              <a:ext uri="{FF2B5EF4-FFF2-40B4-BE49-F238E27FC236}">
                <a16:creationId xmlns:a16="http://schemas.microsoft.com/office/drawing/2014/main" id="{25D5E888-DC7A-3E42-5597-73C4E5E7C60A}"/>
              </a:ext>
            </a:extLst>
          </p:cNvPr>
          <p:cNvPicPr>
            <a:picLocks noChangeAspect="1"/>
          </p:cNvPicPr>
          <p:nvPr/>
        </p:nvPicPr>
        <p:blipFill>
          <a:blip r:embed="rId5"/>
          <a:stretch>
            <a:fillRect/>
          </a:stretch>
        </p:blipFill>
        <p:spPr>
          <a:xfrm>
            <a:off x="6676390" y="2960581"/>
            <a:ext cx="2348547" cy="1382909"/>
          </a:xfrm>
          <a:prstGeom prst="rect">
            <a:avLst/>
          </a:prstGeom>
        </p:spPr>
      </p:pic>
      <p:pic>
        <p:nvPicPr>
          <p:cNvPr id="7" name="Picture 6">
            <a:extLst>
              <a:ext uri="{FF2B5EF4-FFF2-40B4-BE49-F238E27FC236}">
                <a16:creationId xmlns:a16="http://schemas.microsoft.com/office/drawing/2014/main" id="{179A18A3-28C2-E662-912A-C1F2528B747E}"/>
              </a:ext>
            </a:extLst>
          </p:cNvPr>
          <p:cNvPicPr>
            <a:picLocks noChangeAspect="1"/>
          </p:cNvPicPr>
          <p:nvPr/>
        </p:nvPicPr>
        <p:blipFill>
          <a:blip r:embed="rId6"/>
          <a:stretch>
            <a:fillRect/>
          </a:stretch>
        </p:blipFill>
        <p:spPr>
          <a:xfrm>
            <a:off x="6676390" y="1077686"/>
            <a:ext cx="2339675" cy="1754756"/>
          </a:xfrm>
          <a:prstGeom prst="rect">
            <a:avLst/>
          </a:prstGeom>
        </p:spPr>
      </p:pic>
    </p:spTree>
    <p:extLst>
      <p:ext uri="{BB962C8B-B14F-4D97-AF65-F5344CB8AC3E}">
        <p14:creationId xmlns:p14="http://schemas.microsoft.com/office/powerpoint/2010/main" val="2449861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D6D3CE6-6493-4B96-5788-F1A07F3E7E43}"/>
              </a:ext>
            </a:extLst>
          </p:cNvPr>
          <p:cNvSpPr/>
          <p:nvPr/>
        </p:nvSpPr>
        <p:spPr>
          <a:xfrm>
            <a:off x="628650" y="772088"/>
            <a:ext cx="8515350" cy="90061"/>
          </a:xfrm>
          <a:prstGeom prst="roundRect">
            <a:avLst/>
          </a:prstGeom>
          <a:gradFill flip="none" rotWithShape="1">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sz="1050"/>
          </a:p>
        </p:txBody>
      </p:sp>
      <p:sp>
        <p:nvSpPr>
          <p:cNvPr id="5" name="Content Placeholder 2">
            <a:extLst>
              <a:ext uri="{FF2B5EF4-FFF2-40B4-BE49-F238E27FC236}">
                <a16:creationId xmlns:a16="http://schemas.microsoft.com/office/drawing/2014/main" id="{F92FFDC6-E47B-E203-8BB3-922BD1CCF186}"/>
              </a:ext>
            </a:extLst>
          </p:cNvPr>
          <p:cNvSpPr>
            <a:spLocks noGrp="1"/>
          </p:cNvSpPr>
          <p:nvPr>
            <p:ph idx="1"/>
          </p:nvPr>
        </p:nvSpPr>
        <p:spPr>
          <a:xfrm>
            <a:off x="628648" y="3254375"/>
            <a:ext cx="8515349" cy="1279916"/>
          </a:xfrm>
        </p:spPr>
        <p:txBody>
          <a:bodyPr>
            <a:noAutofit/>
          </a:bodyPr>
          <a:lstStyle/>
          <a:p>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El CBIRT-RB barca 17 </a:t>
            </a:r>
            <a:r>
              <a:rPr lang="en-US" sz="1800" kern="100" dirty="0" err="1">
                <a:latin typeface="Calibri" panose="020F0502020204030204" pitchFamily="34" charset="0"/>
                <a:ea typeface="Calibri" panose="020F0502020204030204" pitchFamily="34" charset="0"/>
                <a:cs typeface="Times New Roman" panose="02020603050405020304" pitchFamily="18" charset="0"/>
              </a:rPr>
              <a:t>distritos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de los municipios de San José, Goicoechea, Montes de Oca y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Tibás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Inicia en Rancho Redondo (Goicoechea), donde nace el Río Torres, y concluye en la Planta Hidroeléctrica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Electriona</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en Pavas (San José). En total tiene una longitud de 26 kilómetros y forma parte de la reserva de la biosfera Cordillera Volcánica Central. </a:t>
            </a:r>
            <a:endParaRPr lang="en-C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_tradnl" sz="1800" dirty="0">
              <a:latin typeface="Calibri" panose="020F0502020204030204" pitchFamily="34" charset="0"/>
            </a:endParaRPr>
          </a:p>
        </p:txBody>
      </p:sp>
      <p:sp>
        <p:nvSpPr>
          <p:cNvPr id="6" name="Title 1">
            <a:extLst>
              <a:ext uri="{FF2B5EF4-FFF2-40B4-BE49-F238E27FC236}">
                <a16:creationId xmlns:a16="http://schemas.microsoft.com/office/drawing/2014/main" id="{FBD19F98-7DAF-B9B4-A992-2CD54D7A87F2}"/>
              </a:ext>
            </a:extLst>
          </p:cNvPr>
          <p:cNvSpPr txBox="1">
            <a:spLocks/>
          </p:cNvSpPr>
          <p:nvPr/>
        </p:nvSpPr>
        <p:spPr>
          <a:xfrm>
            <a:off x="628650" y="475862"/>
            <a:ext cx="7886700" cy="46935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100" b="1" dirty="0">
                <a:solidFill>
                  <a:srgbClr val="000000"/>
                </a:solidFill>
                <a:ea typeface="Yu Mincho" panose="02020400000000000000" pitchFamily="18" charset="-128"/>
              </a:rPr>
              <a:t>PROGRAMA PILOTO 				</a:t>
            </a:r>
            <a:r>
              <a:rPr lang="es-CR" sz="2100" b="1" dirty="0">
                <a:solidFill>
                  <a:srgbClr val="000000"/>
                </a:solidFill>
                <a:ea typeface="Yu Mincho" panose="02020400000000000000" pitchFamily="18" charset="-128"/>
              </a:rPr>
              <a:t>Biodistritos LAB</a:t>
            </a:r>
            <a:endParaRPr lang="es-ES_tradnl" sz="2100" dirty="0"/>
          </a:p>
        </p:txBody>
      </p:sp>
      <p:grpSp>
        <p:nvGrpSpPr>
          <p:cNvPr id="18" name="Group 17">
            <a:extLst>
              <a:ext uri="{FF2B5EF4-FFF2-40B4-BE49-F238E27FC236}">
                <a16:creationId xmlns:a16="http://schemas.microsoft.com/office/drawing/2014/main" id="{BD1EA508-61E0-7837-B0EC-6DBA6F512ACB}"/>
              </a:ext>
            </a:extLst>
          </p:cNvPr>
          <p:cNvGrpSpPr/>
          <p:nvPr/>
        </p:nvGrpSpPr>
        <p:grpSpPr>
          <a:xfrm>
            <a:off x="-65988" y="4401826"/>
            <a:ext cx="9275976" cy="914892"/>
            <a:chOff x="-65988" y="4401826"/>
            <a:chExt cx="9275976" cy="914892"/>
          </a:xfrm>
        </p:grpSpPr>
        <p:sp>
          <p:nvSpPr>
            <p:cNvPr id="14" name="Rounded Rectangle 13">
              <a:extLst>
                <a:ext uri="{FF2B5EF4-FFF2-40B4-BE49-F238E27FC236}">
                  <a16:creationId xmlns:a16="http://schemas.microsoft.com/office/drawing/2014/main" id="{BE9CA829-26B8-6D1A-1979-C2915CF05018}"/>
                </a:ext>
              </a:extLst>
            </p:cNvPr>
            <p:cNvSpPr/>
            <p:nvPr/>
          </p:nvSpPr>
          <p:spPr>
            <a:xfrm>
              <a:off x="-65988" y="4534292"/>
              <a:ext cx="9275976" cy="782426"/>
            </a:xfrm>
            <a:prstGeom prst="roundRect">
              <a:avLst>
                <a:gd name="adj" fmla="val 50000"/>
              </a:avLst>
            </a:prstGeom>
            <a:gradFill>
              <a:gsLst>
                <a:gs pos="0">
                  <a:srgbClr val="0070C0"/>
                </a:gs>
                <a:gs pos="39000">
                  <a:srgbClr val="76D6FF"/>
                </a:gs>
                <a:gs pos="99000">
                  <a:schemeClr val="accent5">
                    <a:lumMod val="20000"/>
                    <a:lumOff val="8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TextBox 14">
              <a:extLst>
                <a:ext uri="{FF2B5EF4-FFF2-40B4-BE49-F238E27FC236}">
                  <a16:creationId xmlns:a16="http://schemas.microsoft.com/office/drawing/2014/main" id="{71E1EF56-DA0A-2FBD-178D-801A6E655FE5}"/>
                </a:ext>
              </a:extLst>
            </p:cNvPr>
            <p:cNvSpPr txBox="1"/>
            <p:nvPr/>
          </p:nvSpPr>
          <p:spPr>
            <a:xfrm>
              <a:off x="7623980" y="4602347"/>
              <a:ext cx="922047" cy="577081"/>
            </a:xfrm>
            <a:prstGeom prst="rect">
              <a:avLst/>
            </a:prstGeom>
            <a:noFill/>
          </p:spPr>
          <p:txBody>
            <a:bodyPr wrap="none" rtlCol="0">
              <a:spAutoFit/>
            </a:bodyPr>
            <a:lstStyle/>
            <a:p>
              <a:pPr algn="ctr"/>
              <a:r>
                <a:rPr lang="es-ES_tradnl" sz="1050" b="1" dirty="0" err="1">
                  <a:solidFill>
                    <a:schemeClr val="tx1"/>
                  </a:solidFill>
                  <a:latin typeface="Avenir" panose="02000503020000020003" pitchFamily="2" charset="0"/>
                  <a:cs typeface="Al Tarikh" pitchFamily="2" charset="-78"/>
                </a:rPr>
                <a:t>10mo</a:t>
              </a:r>
              <a:endParaRPr lang="en-US" sz="1050" b="1" dirty="0">
                <a:solidFill>
                  <a:schemeClr val="tx1"/>
                </a:solidFill>
                <a:latin typeface="Avenir" panose="02000503020000020003" pitchFamily="2" charset="0"/>
                <a:cs typeface="Al Tarikh" pitchFamily="2" charset="-78"/>
              </a:endParaRPr>
            </a:p>
            <a:p>
              <a:pPr algn="ctr"/>
              <a:r>
                <a:rPr lang="en-US" sz="1050" b="1" dirty="0" err="1">
                  <a:solidFill>
                    <a:schemeClr val="bg2"/>
                  </a:solidFill>
                  <a:latin typeface="Avenir" panose="02000503020000020003" pitchFamily="2" charset="0"/>
                  <a:cs typeface="Al Tarikh" pitchFamily="2" charset="-78"/>
                </a:rPr>
                <a:t>Congreso</a:t>
              </a:r>
              <a:br>
                <a:rPr lang="es-ES_tradnl" sz="1050" b="1" dirty="0">
                  <a:solidFill>
                    <a:schemeClr val="bg1"/>
                  </a:solidFill>
                  <a:latin typeface="Avenir" panose="02000503020000020003" pitchFamily="2" charset="0"/>
                  <a:cs typeface="Al Tarikh" pitchFamily="2" charset="-78"/>
                </a:rPr>
              </a:br>
              <a:r>
                <a:rPr lang="es-ES_tradnl" sz="1050" b="1" dirty="0">
                  <a:solidFill>
                    <a:schemeClr val="bg2"/>
                  </a:solidFill>
                  <a:latin typeface="Avenir" panose="02000503020000020003" pitchFamily="2" charset="0"/>
                  <a:cs typeface="Al Tarikh" pitchFamily="2" charset="-78"/>
                </a:rPr>
                <a:t>RED-</a:t>
              </a:r>
              <a:r>
                <a:rPr lang="es-ES_tradnl" sz="1050" b="1" dirty="0" err="1">
                  <a:solidFill>
                    <a:schemeClr val="bg2"/>
                  </a:solidFill>
                  <a:latin typeface="Avenir" panose="02000503020000020003" pitchFamily="2" charset="0"/>
                  <a:cs typeface="Al Tarikh" pitchFamily="2" charset="-78"/>
                </a:rPr>
                <a:t>ALCUE</a:t>
              </a:r>
              <a:endParaRPr lang="es-ES_tradnl" sz="1050" b="1" dirty="0">
                <a:solidFill>
                  <a:schemeClr val="bg2"/>
                </a:solidFill>
                <a:latin typeface="Avenir" panose="02000503020000020003" pitchFamily="2" charset="0"/>
                <a:cs typeface="Al Tarikh" pitchFamily="2" charset="-78"/>
              </a:endParaRPr>
            </a:p>
          </p:txBody>
        </p:sp>
        <p:pic>
          <p:nvPicPr>
            <p:cNvPr id="16" name="Picture 15">
              <a:extLst>
                <a:ext uri="{FF2B5EF4-FFF2-40B4-BE49-F238E27FC236}">
                  <a16:creationId xmlns:a16="http://schemas.microsoft.com/office/drawing/2014/main" id="{BEAF6B06-A1AB-8EA1-541C-DEA10E5B6575}"/>
                </a:ext>
              </a:extLst>
            </p:cNvPr>
            <p:cNvPicPr>
              <a:picLocks noChangeAspect="1"/>
            </p:cNvPicPr>
            <p:nvPr/>
          </p:nvPicPr>
          <p:blipFill>
            <a:blip r:embed="rId3"/>
            <a:stretch>
              <a:fillRect/>
            </a:stretch>
          </p:blipFill>
          <p:spPr>
            <a:xfrm>
              <a:off x="4098152" y="4401826"/>
              <a:ext cx="947696" cy="857186"/>
            </a:xfrm>
            <a:prstGeom prst="rect">
              <a:avLst/>
            </a:prstGeom>
          </p:spPr>
        </p:pic>
        <p:pic>
          <p:nvPicPr>
            <p:cNvPr id="17" name="Picture 16">
              <a:extLst>
                <a:ext uri="{FF2B5EF4-FFF2-40B4-BE49-F238E27FC236}">
                  <a16:creationId xmlns:a16="http://schemas.microsoft.com/office/drawing/2014/main" id="{2574CFC6-9C3E-BB9A-CA86-FBE1C5A9F752}"/>
                </a:ext>
              </a:extLst>
            </p:cNvPr>
            <p:cNvPicPr>
              <a:picLocks noChangeAspect="1"/>
            </p:cNvPicPr>
            <p:nvPr/>
          </p:nvPicPr>
          <p:blipFill>
            <a:blip r:embed="rId4"/>
            <a:stretch>
              <a:fillRect/>
            </a:stretch>
          </p:blipFill>
          <p:spPr>
            <a:xfrm>
              <a:off x="628649" y="4618419"/>
              <a:ext cx="1549229" cy="424000"/>
            </a:xfrm>
            <a:prstGeom prst="rect">
              <a:avLst/>
            </a:prstGeom>
          </p:spPr>
        </p:pic>
      </p:grpSp>
      <p:pic>
        <p:nvPicPr>
          <p:cNvPr id="3" name="Picture 2">
            <a:extLst>
              <a:ext uri="{FF2B5EF4-FFF2-40B4-BE49-F238E27FC236}">
                <a16:creationId xmlns:a16="http://schemas.microsoft.com/office/drawing/2014/main" id="{DC7B4635-E8E5-AFFB-3407-9ACA7F2933C5}"/>
              </a:ext>
            </a:extLst>
          </p:cNvPr>
          <p:cNvPicPr>
            <a:picLocks noChangeAspect="1"/>
          </p:cNvPicPr>
          <p:nvPr/>
        </p:nvPicPr>
        <p:blipFill rotWithShape="1">
          <a:blip r:embed="rId5"/>
          <a:srcRect b="14459"/>
          <a:stretch/>
        </p:blipFill>
        <p:spPr>
          <a:xfrm>
            <a:off x="628649" y="943371"/>
            <a:ext cx="8353103" cy="2042466"/>
          </a:xfrm>
          <a:prstGeom prst="rect">
            <a:avLst/>
          </a:prstGeom>
        </p:spPr>
      </p:pic>
    </p:spTree>
    <p:extLst>
      <p:ext uri="{BB962C8B-B14F-4D97-AF65-F5344CB8AC3E}">
        <p14:creationId xmlns:p14="http://schemas.microsoft.com/office/powerpoint/2010/main" val="1613213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D6D3CE6-6493-4B96-5788-F1A07F3E7E43}"/>
              </a:ext>
            </a:extLst>
          </p:cNvPr>
          <p:cNvSpPr/>
          <p:nvPr/>
        </p:nvSpPr>
        <p:spPr>
          <a:xfrm>
            <a:off x="628650" y="772088"/>
            <a:ext cx="8515350" cy="90061"/>
          </a:xfrm>
          <a:prstGeom prst="roundRect">
            <a:avLst/>
          </a:prstGeom>
          <a:gradFill flip="none" rotWithShape="1">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sz="1050"/>
          </a:p>
        </p:txBody>
      </p:sp>
      <p:sp>
        <p:nvSpPr>
          <p:cNvPr id="6" name="Title 1">
            <a:extLst>
              <a:ext uri="{FF2B5EF4-FFF2-40B4-BE49-F238E27FC236}">
                <a16:creationId xmlns:a16="http://schemas.microsoft.com/office/drawing/2014/main" id="{FBD19F98-7DAF-B9B4-A992-2CD54D7A87F2}"/>
              </a:ext>
            </a:extLst>
          </p:cNvPr>
          <p:cNvSpPr txBox="1">
            <a:spLocks/>
          </p:cNvSpPr>
          <p:nvPr/>
        </p:nvSpPr>
        <p:spPr>
          <a:xfrm>
            <a:off x="628650" y="475862"/>
            <a:ext cx="7886700" cy="46935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100" b="1" dirty="0">
                <a:solidFill>
                  <a:srgbClr val="000000"/>
                </a:solidFill>
                <a:ea typeface="Yu Mincho" panose="02020400000000000000" pitchFamily="18" charset="-128"/>
              </a:rPr>
              <a:t>PROGRAMA PILOTO 				</a:t>
            </a:r>
            <a:r>
              <a:rPr lang="es-CR" sz="2100" b="1" dirty="0">
                <a:solidFill>
                  <a:srgbClr val="000000"/>
                </a:solidFill>
                <a:ea typeface="Yu Mincho" panose="02020400000000000000" pitchFamily="18" charset="-128"/>
              </a:rPr>
              <a:t>Biodistritos LAB</a:t>
            </a:r>
            <a:endParaRPr lang="es-ES_tradnl" sz="2100" dirty="0"/>
          </a:p>
        </p:txBody>
      </p:sp>
      <p:grpSp>
        <p:nvGrpSpPr>
          <p:cNvPr id="18" name="Group 17">
            <a:extLst>
              <a:ext uri="{FF2B5EF4-FFF2-40B4-BE49-F238E27FC236}">
                <a16:creationId xmlns:a16="http://schemas.microsoft.com/office/drawing/2014/main" id="{BD1EA508-61E0-7837-B0EC-6DBA6F512ACB}"/>
              </a:ext>
            </a:extLst>
          </p:cNvPr>
          <p:cNvGrpSpPr/>
          <p:nvPr/>
        </p:nvGrpSpPr>
        <p:grpSpPr>
          <a:xfrm>
            <a:off x="-65988" y="4401826"/>
            <a:ext cx="9275976" cy="914892"/>
            <a:chOff x="-65988" y="4401826"/>
            <a:chExt cx="9275976" cy="914892"/>
          </a:xfrm>
        </p:grpSpPr>
        <p:sp>
          <p:nvSpPr>
            <p:cNvPr id="14" name="Rounded Rectangle 13">
              <a:extLst>
                <a:ext uri="{FF2B5EF4-FFF2-40B4-BE49-F238E27FC236}">
                  <a16:creationId xmlns:a16="http://schemas.microsoft.com/office/drawing/2014/main" id="{BE9CA829-26B8-6D1A-1979-C2915CF05018}"/>
                </a:ext>
              </a:extLst>
            </p:cNvPr>
            <p:cNvSpPr/>
            <p:nvPr/>
          </p:nvSpPr>
          <p:spPr>
            <a:xfrm>
              <a:off x="-65988" y="4534292"/>
              <a:ext cx="9275976" cy="782426"/>
            </a:xfrm>
            <a:prstGeom prst="roundRect">
              <a:avLst>
                <a:gd name="adj" fmla="val 50000"/>
              </a:avLst>
            </a:prstGeom>
            <a:gradFill>
              <a:gsLst>
                <a:gs pos="0">
                  <a:srgbClr val="0070C0"/>
                </a:gs>
                <a:gs pos="39000">
                  <a:srgbClr val="76D6FF"/>
                </a:gs>
                <a:gs pos="99000">
                  <a:schemeClr val="accent5">
                    <a:lumMod val="20000"/>
                    <a:lumOff val="8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TextBox 14">
              <a:extLst>
                <a:ext uri="{FF2B5EF4-FFF2-40B4-BE49-F238E27FC236}">
                  <a16:creationId xmlns:a16="http://schemas.microsoft.com/office/drawing/2014/main" id="{71E1EF56-DA0A-2FBD-178D-801A6E655FE5}"/>
                </a:ext>
              </a:extLst>
            </p:cNvPr>
            <p:cNvSpPr txBox="1"/>
            <p:nvPr/>
          </p:nvSpPr>
          <p:spPr>
            <a:xfrm>
              <a:off x="7623980" y="4602347"/>
              <a:ext cx="922047" cy="577081"/>
            </a:xfrm>
            <a:prstGeom prst="rect">
              <a:avLst/>
            </a:prstGeom>
            <a:noFill/>
          </p:spPr>
          <p:txBody>
            <a:bodyPr wrap="none" rtlCol="0">
              <a:spAutoFit/>
            </a:bodyPr>
            <a:lstStyle/>
            <a:p>
              <a:pPr algn="ctr"/>
              <a:r>
                <a:rPr lang="es-ES_tradnl" sz="1050" b="1" dirty="0" err="1">
                  <a:solidFill>
                    <a:schemeClr val="tx1"/>
                  </a:solidFill>
                  <a:latin typeface="Avenir" panose="02000503020000020003" pitchFamily="2" charset="0"/>
                  <a:cs typeface="Al Tarikh" pitchFamily="2" charset="-78"/>
                </a:rPr>
                <a:t>10mo</a:t>
              </a:r>
              <a:endParaRPr lang="en-US" sz="1050" b="1" dirty="0">
                <a:solidFill>
                  <a:schemeClr val="tx1"/>
                </a:solidFill>
                <a:latin typeface="Avenir" panose="02000503020000020003" pitchFamily="2" charset="0"/>
                <a:cs typeface="Al Tarikh" pitchFamily="2" charset="-78"/>
              </a:endParaRPr>
            </a:p>
            <a:p>
              <a:pPr algn="ctr"/>
              <a:r>
                <a:rPr lang="en-US" sz="1050" b="1" dirty="0" err="1">
                  <a:solidFill>
                    <a:schemeClr val="bg2"/>
                  </a:solidFill>
                  <a:latin typeface="Avenir" panose="02000503020000020003" pitchFamily="2" charset="0"/>
                  <a:cs typeface="Al Tarikh" pitchFamily="2" charset="-78"/>
                </a:rPr>
                <a:t>Congreso</a:t>
              </a:r>
              <a:br>
                <a:rPr lang="es-ES_tradnl" sz="1050" b="1" dirty="0">
                  <a:solidFill>
                    <a:schemeClr val="bg1"/>
                  </a:solidFill>
                  <a:latin typeface="Avenir" panose="02000503020000020003" pitchFamily="2" charset="0"/>
                  <a:cs typeface="Al Tarikh" pitchFamily="2" charset="-78"/>
                </a:rPr>
              </a:br>
              <a:r>
                <a:rPr lang="es-ES_tradnl" sz="1050" b="1" dirty="0">
                  <a:solidFill>
                    <a:schemeClr val="bg2"/>
                  </a:solidFill>
                  <a:latin typeface="Avenir" panose="02000503020000020003" pitchFamily="2" charset="0"/>
                  <a:cs typeface="Al Tarikh" pitchFamily="2" charset="-78"/>
                </a:rPr>
                <a:t>RED-</a:t>
              </a:r>
              <a:r>
                <a:rPr lang="es-ES_tradnl" sz="1050" b="1" dirty="0" err="1">
                  <a:solidFill>
                    <a:schemeClr val="bg2"/>
                  </a:solidFill>
                  <a:latin typeface="Avenir" panose="02000503020000020003" pitchFamily="2" charset="0"/>
                  <a:cs typeface="Al Tarikh" pitchFamily="2" charset="-78"/>
                </a:rPr>
                <a:t>ALCUE</a:t>
              </a:r>
              <a:endParaRPr lang="es-ES_tradnl" sz="1050" b="1" dirty="0">
                <a:solidFill>
                  <a:schemeClr val="bg2"/>
                </a:solidFill>
                <a:latin typeface="Avenir" panose="02000503020000020003" pitchFamily="2" charset="0"/>
                <a:cs typeface="Al Tarikh" pitchFamily="2" charset="-78"/>
              </a:endParaRPr>
            </a:p>
          </p:txBody>
        </p:sp>
        <p:pic>
          <p:nvPicPr>
            <p:cNvPr id="16" name="Picture 15">
              <a:extLst>
                <a:ext uri="{FF2B5EF4-FFF2-40B4-BE49-F238E27FC236}">
                  <a16:creationId xmlns:a16="http://schemas.microsoft.com/office/drawing/2014/main" id="{BEAF6B06-A1AB-8EA1-541C-DEA10E5B6575}"/>
                </a:ext>
              </a:extLst>
            </p:cNvPr>
            <p:cNvPicPr>
              <a:picLocks noChangeAspect="1"/>
            </p:cNvPicPr>
            <p:nvPr/>
          </p:nvPicPr>
          <p:blipFill>
            <a:blip r:embed="rId3"/>
            <a:stretch>
              <a:fillRect/>
            </a:stretch>
          </p:blipFill>
          <p:spPr>
            <a:xfrm>
              <a:off x="4098152" y="4401826"/>
              <a:ext cx="947696" cy="857186"/>
            </a:xfrm>
            <a:prstGeom prst="rect">
              <a:avLst/>
            </a:prstGeom>
          </p:spPr>
        </p:pic>
        <p:pic>
          <p:nvPicPr>
            <p:cNvPr id="17" name="Picture 16">
              <a:extLst>
                <a:ext uri="{FF2B5EF4-FFF2-40B4-BE49-F238E27FC236}">
                  <a16:creationId xmlns:a16="http://schemas.microsoft.com/office/drawing/2014/main" id="{2574CFC6-9C3E-BB9A-CA86-FBE1C5A9F752}"/>
                </a:ext>
              </a:extLst>
            </p:cNvPr>
            <p:cNvPicPr>
              <a:picLocks noChangeAspect="1"/>
            </p:cNvPicPr>
            <p:nvPr/>
          </p:nvPicPr>
          <p:blipFill>
            <a:blip r:embed="rId4"/>
            <a:stretch>
              <a:fillRect/>
            </a:stretch>
          </p:blipFill>
          <p:spPr>
            <a:xfrm>
              <a:off x="628649" y="4618419"/>
              <a:ext cx="1549229" cy="424000"/>
            </a:xfrm>
            <a:prstGeom prst="rect">
              <a:avLst/>
            </a:prstGeom>
          </p:spPr>
        </p:pic>
      </p:grpSp>
      <p:sp>
        <p:nvSpPr>
          <p:cNvPr id="3" name="Content Placeholder 2">
            <a:extLst>
              <a:ext uri="{FF2B5EF4-FFF2-40B4-BE49-F238E27FC236}">
                <a16:creationId xmlns:a16="http://schemas.microsoft.com/office/drawing/2014/main" id="{FFD4A638-0816-9AB4-1391-2B3297956AA6}"/>
              </a:ext>
            </a:extLst>
          </p:cNvPr>
          <p:cNvSpPr>
            <a:spLocks noGrp="1"/>
          </p:cNvSpPr>
          <p:nvPr>
            <p:ph idx="1"/>
          </p:nvPr>
        </p:nvSpPr>
        <p:spPr/>
        <p:txBody>
          <a:bodyPr/>
          <a:lstStyle/>
          <a:p>
            <a:endParaRPr lang="en-CR"/>
          </a:p>
        </p:txBody>
      </p:sp>
      <p:sp>
        <p:nvSpPr>
          <p:cNvPr id="5" name="TextBox 4">
            <a:extLst>
              <a:ext uri="{FF2B5EF4-FFF2-40B4-BE49-F238E27FC236}">
                <a16:creationId xmlns:a16="http://schemas.microsoft.com/office/drawing/2014/main" id="{6AC65E26-B512-1DA6-08C9-C7A985B89B0B}"/>
              </a:ext>
            </a:extLst>
          </p:cNvPr>
          <p:cNvSpPr txBox="1"/>
          <p:nvPr/>
        </p:nvSpPr>
        <p:spPr>
          <a:xfrm>
            <a:off x="628649" y="1101055"/>
            <a:ext cx="8205789" cy="3139321"/>
          </a:xfrm>
          <a:prstGeom prst="rect">
            <a:avLst/>
          </a:prstGeom>
          <a:noFill/>
        </p:spPr>
        <p:txBody>
          <a:bodyPr wrap="square">
            <a:spAutoFit/>
          </a:body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D</a:t>
            </a:r>
            <a:r>
              <a:rPr lang="en-CR" sz="1800" kern="100" dirty="0">
                <a:effectLst/>
                <a:latin typeface="Calibri" panose="020F0502020204030204" pitchFamily="34" charset="0"/>
                <a:ea typeface="Calibri" panose="020F0502020204030204" pitchFamily="34" charset="0"/>
                <a:cs typeface="Times New Roman" panose="02020603050405020304" pitchFamily="18" charset="0"/>
              </a:rPr>
              <a:t>esarrollar actividades y proyectos a corto y mediano plazo, con un horizonte de impacto y resultados a 6 años.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r>
              <a:rPr lang="es-ES" sz="1800" kern="100" dirty="0">
                <a:effectLst/>
                <a:latin typeface="Calibri" panose="020F0502020204030204" pitchFamily="34" charset="0"/>
                <a:ea typeface="Calibri" panose="020F0502020204030204" pitchFamily="34" charset="0"/>
                <a:cs typeface="Times New Roman" panose="02020603050405020304" pitchFamily="18" charset="0"/>
              </a:rPr>
              <a:t>Inicialmente,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Biodistritos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LAB</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fomentará a partir de desarrollo de investigación básica, aplicada y acción social, la creación de biodistritos modelo. Para esto se escogieron </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4 de los 17 distritos incluidos en el CBIRT-RB </a:t>
            </a:r>
            <a:r>
              <a:rPr lang="en-US" sz="1800" b="1" kern="100" dirty="0">
                <a:latin typeface="Calibri" panose="020F0502020204030204" pitchFamily="34" charset="0"/>
                <a:ea typeface="Calibri" panose="020F0502020204030204" pitchFamily="34" charset="0"/>
                <a:cs typeface="Times New Roman" panose="02020603050405020304" pitchFamily="18" charset="0"/>
              </a:rPr>
              <a:t>+ Campus Rodrigo </a:t>
            </a:r>
            <a:r>
              <a:rPr lang="en-US" sz="1800" b="1" kern="100" dirty="0" err="1">
                <a:latin typeface="Calibri" panose="020F0502020204030204" pitchFamily="34" charset="0"/>
                <a:ea typeface="Calibri" panose="020F0502020204030204" pitchFamily="34" charset="0"/>
                <a:cs typeface="Times New Roman" panose="02020603050405020304" pitchFamily="18" charset="0"/>
              </a:rPr>
              <a:t>Facio</a:t>
            </a:r>
            <a:r>
              <a:rPr lang="en-US" sz="1800" kern="100" dirty="0">
                <a:latin typeface="Calibri" panose="020F0502020204030204" pitchFamily="34" charset="0"/>
                <a:ea typeface="Calibri" panose="020F0502020204030204" pitchFamily="34" charset="0"/>
                <a:cs typeface="Times New Roman" panose="02020603050405020304" pitchFamily="18" charset="0"/>
              </a:rPr>
              <a:t> </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que funcionarán como laboratorios vivos territoriales (ver fig. 3). El campus universitario, bajo la óptica de Biodistritos LAB, será transformado en un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Biodistrito</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modelo de gestión territorial ambiental universitaria, dándole continuidad al trabajo que realiza la Unidad de Gestión Ambiental Universitaria, pero insertando los impactos de las acciones dentro de un territorio más amplio, i.e. el CBIRT-RB.</a:t>
            </a:r>
            <a:endParaRPr lang="en-CR" sz="1800" dirty="0"/>
          </a:p>
        </p:txBody>
      </p:sp>
    </p:spTree>
    <p:extLst>
      <p:ext uri="{BB962C8B-B14F-4D97-AF65-F5344CB8AC3E}">
        <p14:creationId xmlns:p14="http://schemas.microsoft.com/office/powerpoint/2010/main" val="3964298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D6D3CE6-6493-4B96-5788-F1A07F3E7E43}"/>
              </a:ext>
            </a:extLst>
          </p:cNvPr>
          <p:cNvSpPr/>
          <p:nvPr/>
        </p:nvSpPr>
        <p:spPr>
          <a:xfrm>
            <a:off x="628650" y="772088"/>
            <a:ext cx="8515350" cy="90061"/>
          </a:xfrm>
          <a:prstGeom prst="roundRect">
            <a:avLst/>
          </a:prstGeom>
          <a:gradFill flip="none" rotWithShape="1">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sz="1050"/>
          </a:p>
        </p:txBody>
      </p:sp>
      <p:sp>
        <p:nvSpPr>
          <p:cNvPr id="5" name="Content Placeholder 2">
            <a:extLst>
              <a:ext uri="{FF2B5EF4-FFF2-40B4-BE49-F238E27FC236}">
                <a16:creationId xmlns:a16="http://schemas.microsoft.com/office/drawing/2014/main" id="{F92FFDC6-E47B-E203-8BB3-922BD1CCF186}"/>
              </a:ext>
            </a:extLst>
          </p:cNvPr>
          <p:cNvSpPr>
            <a:spLocks noGrp="1"/>
          </p:cNvSpPr>
          <p:nvPr>
            <p:ph idx="1"/>
          </p:nvPr>
        </p:nvSpPr>
        <p:spPr>
          <a:xfrm>
            <a:off x="628650" y="916945"/>
            <a:ext cx="8158164" cy="3566333"/>
          </a:xfrm>
        </p:spPr>
        <p:txBody>
          <a:bodyPr>
            <a:no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F</a:t>
            </a:r>
            <a:r>
              <a:rPr lang="es-ES" sz="1800" b="1" dirty="0" err="1">
                <a:effectLst/>
                <a:latin typeface="Calibri" panose="020F0502020204030204" pitchFamily="34" charset="0"/>
                <a:ea typeface="Calibri" panose="020F0502020204030204" pitchFamily="34" charset="0"/>
                <a:cs typeface="Times New Roman" panose="02020603050405020304" pitchFamily="18" charset="0"/>
              </a:rPr>
              <a:t>ondo</a:t>
            </a:r>
            <a:r>
              <a:rPr lang="es-ES" sz="1800" b="1" dirty="0">
                <a:effectLst/>
                <a:latin typeface="Calibri" panose="020F0502020204030204" pitchFamily="34" charset="0"/>
                <a:ea typeface="Calibri" panose="020F0502020204030204" pitchFamily="34" charset="0"/>
                <a:cs typeface="Times New Roman" panose="02020603050405020304" pitchFamily="18" charset="0"/>
              </a:rPr>
              <a:t> de inversión para la innovación</a:t>
            </a:r>
            <a:r>
              <a:rPr lang="es-ES" sz="1800" dirty="0">
                <a:effectLst/>
                <a:latin typeface="Calibri" panose="020F0502020204030204" pitchFamily="34" charset="0"/>
                <a:ea typeface="Calibri" panose="020F0502020204030204" pitchFamily="34" charset="0"/>
                <a:cs typeface="Times New Roman" panose="02020603050405020304" pitchFamily="18" charset="0"/>
              </a:rPr>
              <a:t> que canalizará iniciativas internacionales de regeneración y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sostenibilidad</a:t>
            </a:r>
            <a:r>
              <a:rPr lang="es-ES" sz="1800" dirty="0">
                <a:effectLst/>
                <a:latin typeface="Calibri" panose="020F0502020204030204" pitchFamily="34" charset="0"/>
                <a:ea typeface="Calibri" panose="020F0502020204030204" pitchFamily="34" charset="0"/>
                <a:cs typeface="Times New Roman" panose="02020603050405020304" pitchFamily="18" charset="0"/>
              </a:rPr>
              <a:t>, y enlazarlas con una red de iniciativas locales potenciando el impacto de los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biodistritos</a:t>
            </a:r>
            <a:r>
              <a:rPr lang="es-ES" sz="1800" dirty="0">
                <a:effectLst/>
                <a:latin typeface="Calibri" panose="020F0502020204030204" pitchFamily="34" charset="0"/>
                <a:ea typeface="Calibri" panose="020F0502020204030204" pitchFamily="34" charset="0"/>
                <a:cs typeface="Times New Roman" panose="02020603050405020304" pitchFamily="18" charset="0"/>
              </a:rPr>
              <a:t>.</a:t>
            </a:r>
            <a:r>
              <a:rPr lang="en-CR" sz="2400" dirty="0">
                <a:effectLst/>
              </a:rPr>
              <a:t> </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r>
              <a:rPr lang="es-419" sz="1800" b="1" kern="100" dirty="0">
                <a:effectLst/>
                <a:latin typeface="Calibri" panose="020F0502020204030204" pitchFamily="34" charset="0"/>
                <a:ea typeface="Calibri" panose="020F0502020204030204" pitchFamily="34" charset="0"/>
                <a:cs typeface="Times New Roman" panose="02020603050405020304" pitchFamily="18" charset="0"/>
              </a:rPr>
              <a:t>Biodistritos LAB espera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419" sz="1800" kern="100" dirty="0">
                <a:effectLst/>
                <a:latin typeface="Calibri" panose="020F0502020204030204" pitchFamily="34" charset="0"/>
                <a:ea typeface="Calibri" panose="020F0502020204030204" pitchFamily="34" charset="0"/>
                <a:cs typeface="Times New Roman" panose="02020603050405020304" pitchFamily="18" charset="0"/>
              </a:rPr>
              <a:t>innovar en biodistritos para que sean laboratorios vivos de aprendizaje colectivo de gestión ambiental territorial local mediante acciones que concreten los ODS;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419" sz="1800" kern="100" dirty="0">
                <a:effectLst/>
                <a:latin typeface="Calibri" panose="020F0502020204030204" pitchFamily="34" charset="0"/>
                <a:ea typeface="Calibri" panose="020F0502020204030204" pitchFamily="34" charset="0"/>
                <a:cs typeface="Times New Roman" panose="02020603050405020304" pitchFamily="18" charset="0"/>
              </a:rPr>
              <a:t>g</a:t>
            </a:r>
            <a:r>
              <a:rPr lang="es-CR" sz="1800" kern="100" dirty="0">
                <a:effectLst/>
                <a:latin typeface="Calibri" panose="020F0502020204030204" pitchFamily="34" charset="0"/>
                <a:ea typeface="Calibri" panose="020F0502020204030204" pitchFamily="34" charset="0"/>
                <a:cs typeface="Times New Roman" panose="02020603050405020304" pitchFamily="18" charset="0"/>
              </a:rPr>
              <a:t>enerar alianzas entre la UCR, gobiernos locales, sector productivo y comunidades para realizar esfuerzos en común que potencien la transformación verde de los municipios;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CR" sz="1800" kern="100" dirty="0">
                <a:effectLst/>
                <a:latin typeface="Calibri" panose="020F0502020204030204" pitchFamily="34" charset="0"/>
                <a:ea typeface="Calibri" panose="020F0502020204030204" pitchFamily="34" charset="0"/>
                <a:cs typeface="Times New Roman" panose="02020603050405020304" pitchFamily="18" charset="0"/>
              </a:rPr>
              <a:t>facilitar el establecimiento de consorcios de organizaciones del tejido territorial de la microcuenca para generar valor agregado e innovación social-ambiental mediante soluciones basadas en la naturaleza; </a:t>
            </a:r>
            <a:endParaRPr lang="es-ES_tradnl" sz="1800" dirty="0">
              <a:latin typeface="Calibri" panose="020F0502020204030204" pitchFamily="34" charset="0"/>
            </a:endParaRPr>
          </a:p>
        </p:txBody>
      </p:sp>
      <p:sp>
        <p:nvSpPr>
          <p:cNvPr id="6" name="Title 1">
            <a:extLst>
              <a:ext uri="{FF2B5EF4-FFF2-40B4-BE49-F238E27FC236}">
                <a16:creationId xmlns:a16="http://schemas.microsoft.com/office/drawing/2014/main" id="{FBD19F98-7DAF-B9B4-A992-2CD54D7A87F2}"/>
              </a:ext>
            </a:extLst>
          </p:cNvPr>
          <p:cNvSpPr txBox="1">
            <a:spLocks/>
          </p:cNvSpPr>
          <p:nvPr/>
        </p:nvSpPr>
        <p:spPr>
          <a:xfrm>
            <a:off x="628650" y="475862"/>
            <a:ext cx="7886700" cy="46935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100" b="1" dirty="0" err="1">
                <a:solidFill>
                  <a:srgbClr val="000000"/>
                </a:solidFill>
                <a:ea typeface="Yu Mincho" panose="02020400000000000000" pitchFamily="18" charset="-128"/>
              </a:rPr>
              <a:t>IMPLEMENTACIÓN</a:t>
            </a:r>
            <a:r>
              <a:rPr lang="en-US" sz="2100" b="1" dirty="0">
                <a:solidFill>
                  <a:srgbClr val="000000"/>
                </a:solidFill>
                <a:ea typeface="Yu Mincho" panose="02020400000000000000" pitchFamily="18" charset="-128"/>
              </a:rPr>
              <a:t> 				</a:t>
            </a:r>
            <a:r>
              <a:rPr lang="es-CR" sz="2100" b="1" dirty="0">
                <a:solidFill>
                  <a:srgbClr val="000000"/>
                </a:solidFill>
                <a:ea typeface="Yu Mincho" panose="02020400000000000000" pitchFamily="18" charset="-128"/>
              </a:rPr>
              <a:t>Biodistritos LAB</a:t>
            </a:r>
            <a:endParaRPr lang="es-ES_tradnl" sz="2100" dirty="0"/>
          </a:p>
        </p:txBody>
      </p:sp>
      <p:grpSp>
        <p:nvGrpSpPr>
          <p:cNvPr id="18" name="Group 17">
            <a:extLst>
              <a:ext uri="{FF2B5EF4-FFF2-40B4-BE49-F238E27FC236}">
                <a16:creationId xmlns:a16="http://schemas.microsoft.com/office/drawing/2014/main" id="{BD1EA508-61E0-7837-B0EC-6DBA6F512ACB}"/>
              </a:ext>
            </a:extLst>
          </p:cNvPr>
          <p:cNvGrpSpPr/>
          <p:nvPr/>
        </p:nvGrpSpPr>
        <p:grpSpPr>
          <a:xfrm>
            <a:off x="-65988" y="4401826"/>
            <a:ext cx="9275976" cy="914892"/>
            <a:chOff x="-65988" y="4401826"/>
            <a:chExt cx="9275976" cy="914892"/>
          </a:xfrm>
        </p:grpSpPr>
        <p:sp>
          <p:nvSpPr>
            <p:cNvPr id="14" name="Rounded Rectangle 13">
              <a:extLst>
                <a:ext uri="{FF2B5EF4-FFF2-40B4-BE49-F238E27FC236}">
                  <a16:creationId xmlns:a16="http://schemas.microsoft.com/office/drawing/2014/main" id="{BE9CA829-26B8-6D1A-1979-C2915CF05018}"/>
                </a:ext>
              </a:extLst>
            </p:cNvPr>
            <p:cNvSpPr/>
            <p:nvPr/>
          </p:nvSpPr>
          <p:spPr>
            <a:xfrm>
              <a:off x="-65988" y="4534292"/>
              <a:ext cx="9275976" cy="782426"/>
            </a:xfrm>
            <a:prstGeom prst="roundRect">
              <a:avLst>
                <a:gd name="adj" fmla="val 50000"/>
              </a:avLst>
            </a:prstGeom>
            <a:gradFill>
              <a:gsLst>
                <a:gs pos="0">
                  <a:srgbClr val="0070C0"/>
                </a:gs>
                <a:gs pos="39000">
                  <a:srgbClr val="76D6FF"/>
                </a:gs>
                <a:gs pos="99000">
                  <a:schemeClr val="accent5">
                    <a:lumMod val="20000"/>
                    <a:lumOff val="8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TextBox 14">
              <a:extLst>
                <a:ext uri="{FF2B5EF4-FFF2-40B4-BE49-F238E27FC236}">
                  <a16:creationId xmlns:a16="http://schemas.microsoft.com/office/drawing/2014/main" id="{71E1EF56-DA0A-2FBD-178D-801A6E655FE5}"/>
                </a:ext>
              </a:extLst>
            </p:cNvPr>
            <p:cNvSpPr txBox="1"/>
            <p:nvPr/>
          </p:nvSpPr>
          <p:spPr>
            <a:xfrm>
              <a:off x="7623980" y="4602347"/>
              <a:ext cx="922047" cy="577081"/>
            </a:xfrm>
            <a:prstGeom prst="rect">
              <a:avLst/>
            </a:prstGeom>
            <a:noFill/>
          </p:spPr>
          <p:txBody>
            <a:bodyPr wrap="none" rtlCol="0">
              <a:spAutoFit/>
            </a:bodyPr>
            <a:lstStyle/>
            <a:p>
              <a:pPr algn="ctr"/>
              <a:r>
                <a:rPr lang="es-ES_tradnl" sz="1050" b="1" dirty="0" err="1">
                  <a:solidFill>
                    <a:schemeClr val="tx1"/>
                  </a:solidFill>
                  <a:latin typeface="Avenir" panose="02000503020000020003" pitchFamily="2" charset="0"/>
                  <a:cs typeface="Al Tarikh" pitchFamily="2" charset="-78"/>
                </a:rPr>
                <a:t>10mo</a:t>
              </a:r>
              <a:endParaRPr lang="en-US" sz="1050" b="1" dirty="0">
                <a:solidFill>
                  <a:schemeClr val="tx1"/>
                </a:solidFill>
                <a:latin typeface="Avenir" panose="02000503020000020003" pitchFamily="2" charset="0"/>
                <a:cs typeface="Al Tarikh" pitchFamily="2" charset="-78"/>
              </a:endParaRPr>
            </a:p>
            <a:p>
              <a:pPr algn="ctr"/>
              <a:r>
                <a:rPr lang="en-US" sz="1050" b="1" dirty="0" err="1">
                  <a:solidFill>
                    <a:schemeClr val="bg2"/>
                  </a:solidFill>
                  <a:latin typeface="Avenir" panose="02000503020000020003" pitchFamily="2" charset="0"/>
                  <a:cs typeface="Al Tarikh" pitchFamily="2" charset="-78"/>
                </a:rPr>
                <a:t>Congreso</a:t>
              </a:r>
              <a:br>
                <a:rPr lang="es-ES_tradnl" sz="1050" b="1" dirty="0">
                  <a:solidFill>
                    <a:schemeClr val="bg1"/>
                  </a:solidFill>
                  <a:latin typeface="Avenir" panose="02000503020000020003" pitchFamily="2" charset="0"/>
                  <a:cs typeface="Al Tarikh" pitchFamily="2" charset="-78"/>
                </a:rPr>
              </a:br>
              <a:r>
                <a:rPr lang="es-ES_tradnl" sz="1050" b="1" dirty="0">
                  <a:solidFill>
                    <a:schemeClr val="bg2"/>
                  </a:solidFill>
                  <a:latin typeface="Avenir" panose="02000503020000020003" pitchFamily="2" charset="0"/>
                  <a:cs typeface="Al Tarikh" pitchFamily="2" charset="-78"/>
                </a:rPr>
                <a:t>RED-</a:t>
              </a:r>
              <a:r>
                <a:rPr lang="es-ES_tradnl" sz="1050" b="1" dirty="0" err="1">
                  <a:solidFill>
                    <a:schemeClr val="bg2"/>
                  </a:solidFill>
                  <a:latin typeface="Avenir" panose="02000503020000020003" pitchFamily="2" charset="0"/>
                  <a:cs typeface="Al Tarikh" pitchFamily="2" charset="-78"/>
                </a:rPr>
                <a:t>ALCUE</a:t>
              </a:r>
              <a:endParaRPr lang="es-ES_tradnl" sz="1050" b="1" dirty="0">
                <a:solidFill>
                  <a:schemeClr val="bg2"/>
                </a:solidFill>
                <a:latin typeface="Avenir" panose="02000503020000020003" pitchFamily="2" charset="0"/>
                <a:cs typeface="Al Tarikh" pitchFamily="2" charset="-78"/>
              </a:endParaRPr>
            </a:p>
          </p:txBody>
        </p:sp>
        <p:pic>
          <p:nvPicPr>
            <p:cNvPr id="16" name="Picture 15">
              <a:extLst>
                <a:ext uri="{FF2B5EF4-FFF2-40B4-BE49-F238E27FC236}">
                  <a16:creationId xmlns:a16="http://schemas.microsoft.com/office/drawing/2014/main" id="{BEAF6B06-A1AB-8EA1-541C-DEA10E5B6575}"/>
                </a:ext>
              </a:extLst>
            </p:cNvPr>
            <p:cNvPicPr>
              <a:picLocks noChangeAspect="1"/>
            </p:cNvPicPr>
            <p:nvPr/>
          </p:nvPicPr>
          <p:blipFill>
            <a:blip r:embed="rId3"/>
            <a:stretch>
              <a:fillRect/>
            </a:stretch>
          </p:blipFill>
          <p:spPr>
            <a:xfrm>
              <a:off x="4098152" y="4401826"/>
              <a:ext cx="947696" cy="857186"/>
            </a:xfrm>
            <a:prstGeom prst="rect">
              <a:avLst/>
            </a:prstGeom>
          </p:spPr>
        </p:pic>
        <p:pic>
          <p:nvPicPr>
            <p:cNvPr id="17" name="Picture 16">
              <a:extLst>
                <a:ext uri="{FF2B5EF4-FFF2-40B4-BE49-F238E27FC236}">
                  <a16:creationId xmlns:a16="http://schemas.microsoft.com/office/drawing/2014/main" id="{2574CFC6-9C3E-BB9A-CA86-FBE1C5A9F752}"/>
                </a:ext>
              </a:extLst>
            </p:cNvPr>
            <p:cNvPicPr>
              <a:picLocks noChangeAspect="1"/>
            </p:cNvPicPr>
            <p:nvPr/>
          </p:nvPicPr>
          <p:blipFill>
            <a:blip r:embed="rId4"/>
            <a:stretch>
              <a:fillRect/>
            </a:stretch>
          </p:blipFill>
          <p:spPr>
            <a:xfrm>
              <a:off x="628649" y="4618419"/>
              <a:ext cx="1549229" cy="424000"/>
            </a:xfrm>
            <a:prstGeom prst="rect">
              <a:avLst/>
            </a:prstGeom>
          </p:spPr>
        </p:pic>
      </p:grpSp>
    </p:spTree>
    <p:extLst>
      <p:ext uri="{BB962C8B-B14F-4D97-AF65-F5344CB8AC3E}">
        <p14:creationId xmlns:p14="http://schemas.microsoft.com/office/powerpoint/2010/main" val="3531245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D6D3CE6-6493-4B96-5788-F1A07F3E7E43}"/>
              </a:ext>
            </a:extLst>
          </p:cNvPr>
          <p:cNvSpPr/>
          <p:nvPr/>
        </p:nvSpPr>
        <p:spPr>
          <a:xfrm>
            <a:off x="628650" y="772088"/>
            <a:ext cx="8515350" cy="90061"/>
          </a:xfrm>
          <a:prstGeom prst="roundRect">
            <a:avLst/>
          </a:prstGeom>
          <a:gradFill flip="none" rotWithShape="1">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sz="1050"/>
          </a:p>
        </p:txBody>
      </p:sp>
      <p:sp>
        <p:nvSpPr>
          <p:cNvPr id="5" name="Content Placeholder 2">
            <a:extLst>
              <a:ext uri="{FF2B5EF4-FFF2-40B4-BE49-F238E27FC236}">
                <a16:creationId xmlns:a16="http://schemas.microsoft.com/office/drawing/2014/main" id="{F92FFDC6-E47B-E203-8BB3-922BD1CCF186}"/>
              </a:ext>
            </a:extLst>
          </p:cNvPr>
          <p:cNvSpPr>
            <a:spLocks noGrp="1"/>
          </p:cNvSpPr>
          <p:nvPr>
            <p:ph idx="1"/>
          </p:nvPr>
        </p:nvSpPr>
        <p:spPr>
          <a:xfrm>
            <a:off x="628651" y="821920"/>
            <a:ext cx="6301608" cy="3566333"/>
          </a:xfrm>
        </p:spPr>
        <p:txBody>
          <a:bodyPr>
            <a:noAutofit/>
          </a:bodyPr>
          <a:lstStyle/>
          <a:p>
            <a:pPr marL="285750" indent="-285750">
              <a:buFont typeface="Arial" panose="020B0604020202020204" pitchFamily="34" charset="0"/>
              <a:buChar char="•"/>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r>
              <a:rPr lang="es-419" sz="1800" kern="100" dirty="0">
                <a:effectLst/>
                <a:latin typeface="Calibri" panose="020F0502020204030204" pitchFamily="34" charset="0"/>
                <a:ea typeface="Calibri" panose="020F0502020204030204" pitchFamily="34" charset="0"/>
                <a:cs typeface="Times New Roman" panose="02020603050405020304" pitchFamily="18" charset="0"/>
              </a:rPr>
              <a:t>Biodistritos LAB espera: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CR" sz="1800" kern="100" dirty="0">
                <a:effectLst/>
                <a:latin typeface="Calibri" panose="020F0502020204030204" pitchFamily="34" charset="0"/>
                <a:ea typeface="Calibri" panose="020F0502020204030204" pitchFamily="34" charset="0"/>
                <a:cs typeface="Times New Roman" panose="02020603050405020304" pitchFamily="18" charset="0"/>
              </a:rPr>
              <a:t>c</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onfigurar</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un foro para el intercambio de información y transferencia de cultura financiera integrado por responsables de riesgo de entidades bancarias y de fondos de inversión nacionales, la Universidad y las municipalidades;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apoyar procesos para la creación de un ecosistema de innovación social-ambiental que permita tanto el aumento de proyectos como su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escalabilidad</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en distritos que conforman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microcuencas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urbanas;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p</a:t>
            </a:r>
            <a:r>
              <a:rPr lang="es-419" sz="1800" kern="100" dirty="0">
                <a:effectLst/>
                <a:latin typeface="Calibri" panose="020F0502020204030204" pitchFamily="34" charset="0"/>
                <a:ea typeface="Calibri" panose="020F0502020204030204" pitchFamily="34" charset="0"/>
                <a:cs typeface="Times New Roman" panose="02020603050405020304" pitchFamily="18" charset="0"/>
              </a:rPr>
              <a:t>romover espacios colaborativos de iniciativas transdisciplinares y público privadas para asegurar la sostenibilidad de las acciones de la iniciativa y sus impactos. </a:t>
            </a:r>
            <a:endParaRPr lang="en-C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_tradnl" sz="1800" dirty="0">
              <a:latin typeface="Calibri" panose="020F0502020204030204" pitchFamily="34" charset="0"/>
            </a:endParaRPr>
          </a:p>
        </p:txBody>
      </p:sp>
      <p:sp>
        <p:nvSpPr>
          <p:cNvPr id="6" name="Title 1">
            <a:extLst>
              <a:ext uri="{FF2B5EF4-FFF2-40B4-BE49-F238E27FC236}">
                <a16:creationId xmlns:a16="http://schemas.microsoft.com/office/drawing/2014/main" id="{FBD19F98-7DAF-B9B4-A992-2CD54D7A87F2}"/>
              </a:ext>
            </a:extLst>
          </p:cNvPr>
          <p:cNvSpPr txBox="1">
            <a:spLocks/>
          </p:cNvSpPr>
          <p:nvPr/>
        </p:nvSpPr>
        <p:spPr>
          <a:xfrm>
            <a:off x="628650" y="475862"/>
            <a:ext cx="7886700" cy="46935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100" b="1" dirty="0" err="1">
                <a:solidFill>
                  <a:srgbClr val="000000"/>
                </a:solidFill>
                <a:ea typeface="Yu Mincho" panose="02020400000000000000" pitchFamily="18" charset="-128"/>
              </a:rPr>
              <a:t>IMPLEMENTACIÓN</a:t>
            </a:r>
            <a:r>
              <a:rPr lang="en-US" sz="2100" b="1" dirty="0">
                <a:solidFill>
                  <a:srgbClr val="000000"/>
                </a:solidFill>
                <a:ea typeface="Yu Mincho" panose="02020400000000000000" pitchFamily="18" charset="-128"/>
              </a:rPr>
              <a:t> 				</a:t>
            </a:r>
            <a:r>
              <a:rPr lang="es-CR" sz="2100" b="1" dirty="0">
                <a:solidFill>
                  <a:srgbClr val="000000"/>
                </a:solidFill>
                <a:ea typeface="Yu Mincho" panose="02020400000000000000" pitchFamily="18" charset="-128"/>
              </a:rPr>
              <a:t>Biodistritos LAB</a:t>
            </a:r>
            <a:endParaRPr lang="es-ES_tradnl" sz="2100" dirty="0"/>
          </a:p>
        </p:txBody>
      </p:sp>
      <p:grpSp>
        <p:nvGrpSpPr>
          <p:cNvPr id="18" name="Group 17">
            <a:extLst>
              <a:ext uri="{FF2B5EF4-FFF2-40B4-BE49-F238E27FC236}">
                <a16:creationId xmlns:a16="http://schemas.microsoft.com/office/drawing/2014/main" id="{BD1EA508-61E0-7837-B0EC-6DBA6F512ACB}"/>
              </a:ext>
            </a:extLst>
          </p:cNvPr>
          <p:cNvGrpSpPr/>
          <p:nvPr/>
        </p:nvGrpSpPr>
        <p:grpSpPr>
          <a:xfrm>
            <a:off x="-65988" y="4401826"/>
            <a:ext cx="9275976" cy="914892"/>
            <a:chOff x="-65988" y="4401826"/>
            <a:chExt cx="9275976" cy="914892"/>
          </a:xfrm>
        </p:grpSpPr>
        <p:sp>
          <p:nvSpPr>
            <p:cNvPr id="14" name="Rounded Rectangle 13">
              <a:extLst>
                <a:ext uri="{FF2B5EF4-FFF2-40B4-BE49-F238E27FC236}">
                  <a16:creationId xmlns:a16="http://schemas.microsoft.com/office/drawing/2014/main" id="{BE9CA829-26B8-6D1A-1979-C2915CF05018}"/>
                </a:ext>
              </a:extLst>
            </p:cNvPr>
            <p:cNvSpPr/>
            <p:nvPr/>
          </p:nvSpPr>
          <p:spPr>
            <a:xfrm>
              <a:off x="-65988" y="4534292"/>
              <a:ext cx="9275976" cy="782426"/>
            </a:xfrm>
            <a:prstGeom prst="roundRect">
              <a:avLst>
                <a:gd name="adj" fmla="val 50000"/>
              </a:avLst>
            </a:prstGeom>
            <a:gradFill>
              <a:gsLst>
                <a:gs pos="0">
                  <a:srgbClr val="0070C0"/>
                </a:gs>
                <a:gs pos="39000">
                  <a:srgbClr val="76D6FF"/>
                </a:gs>
                <a:gs pos="99000">
                  <a:schemeClr val="accent5">
                    <a:lumMod val="20000"/>
                    <a:lumOff val="8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TextBox 14">
              <a:extLst>
                <a:ext uri="{FF2B5EF4-FFF2-40B4-BE49-F238E27FC236}">
                  <a16:creationId xmlns:a16="http://schemas.microsoft.com/office/drawing/2014/main" id="{71E1EF56-DA0A-2FBD-178D-801A6E655FE5}"/>
                </a:ext>
              </a:extLst>
            </p:cNvPr>
            <p:cNvSpPr txBox="1"/>
            <p:nvPr/>
          </p:nvSpPr>
          <p:spPr>
            <a:xfrm>
              <a:off x="7623980" y="4602347"/>
              <a:ext cx="922047" cy="577081"/>
            </a:xfrm>
            <a:prstGeom prst="rect">
              <a:avLst/>
            </a:prstGeom>
            <a:noFill/>
          </p:spPr>
          <p:txBody>
            <a:bodyPr wrap="none" rtlCol="0">
              <a:spAutoFit/>
            </a:bodyPr>
            <a:lstStyle/>
            <a:p>
              <a:pPr algn="ctr"/>
              <a:r>
                <a:rPr lang="es-ES_tradnl" sz="1050" b="1" dirty="0" err="1">
                  <a:solidFill>
                    <a:schemeClr val="tx1"/>
                  </a:solidFill>
                  <a:latin typeface="Avenir" panose="02000503020000020003" pitchFamily="2" charset="0"/>
                  <a:cs typeface="Al Tarikh" pitchFamily="2" charset="-78"/>
                </a:rPr>
                <a:t>10mo</a:t>
              </a:r>
              <a:endParaRPr lang="en-US" sz="1050" b="1" dirty="0">
                <a:solidFill>
                  <a:schemeClr val="tx1"/>
                </a:solidFill>
                <a:latin typeface="Avenir" panose="02000503020000020003" pitchFamily="2" charset="0"/>
                <a:cs typeface="Al Tarikh" pitchFamily="2" charset="-78"/>
              </a:endParaRPr>
            </a:p>
            <a:p>
              <a:pPr algn="ctr"/>
              <a:r>
                <a:rPr lang="en-US" sz="1050" b="1" dirty="0" err="1">
                  <a:solidFill>
                    <a:schemeClr val="bg2"/>
                  </a:solidFill>
                  <a:latin typeface="Avenir" panose="02000503020000020003" pitchFamily="2" charset="0"/>
                  <a:cs typeface="Al Tarikh" pitchFamily="2" charset="-78"/>
                </a:rPr>
                <a:t>Congreso</a:t>
              </a:r>
              <a:br>
                <a:rPr lang="es-ES_tradnl" sz="1050" b="1" dirty="0">
                  <a:solidFill>
                    <a:schemeClr val="bg1"/>
                  </a:solidFill>
                  <a:latin typeface="Avenir" panose="02000503020000020003" pitchFamily="2" charset="0"/>
                  <a:cs typeface="Al Tarikh" pitchFamily="2" charset="-78"/>
                </a:rPr>
              </a:br>
              <a:r>
                <a:rPr lang="es-ES_tradnl" sz="1050" b="1" dirty="0">
                  <a:solidFill>
                    <a:schemeClr val="bg2"/>
                  </a:solidFill>
                  <a:latin typeface="Avenir" panose="02000503020000020003" pitchFamily="2" charset="0"/>
                  <a:cs typeface="Al Tarikh" pitchFamily="2" charset="-78"/>
                </a:rPr>
                <a:t>RED-</a:t>
              </a:r>
              <a:r>
                <a:rPr lang="es-ES_tradnl" sz="1050" b="1" dirty="0" err="1">
                  <a:solidFill>
                    <a:schemeClr val="bg2"/>
                  </a:solidFill>
                  <a:latin typeface="Avenir" panose="02000503020000020003" pitchFamily="2" charset="0"/>
                  <a:cs typeface="Al Tarikh" pitchFamily="2" charset="-78"/>
                </a:rPr>
                <a:t>ALCUE</a:t>
              </a:r>
              <a:endParaRPr lang="es-ES_tradnl" sz="1050" b="1" dirty="0">
                <a:solidFill>
                  <a:schemeClr val="bg2"/>
                </a:solidFill>
                <a:latin typeface="Avenir" panose="02000503020000020003" pitchFamily="2" charset="0"/>
                <a:cs typeface="Al Tarikh" pitchFamily="2" charset="-78"/>
              </a:endParaRPr>
            </a:p>
          </p:txBody>
        </p:sp>
        <p:pic>
          <p:nvPicPr>
            <p:cNvPr id="16" name="Picture 15">
              <a:extLst>
                <a:ext uri="{FF2B5EF4-FFF2-40B4-BE49-F238E27FC236}">
                  <a16:creationId xmlns:a16="http://schemas.microsoft.com/office/drawing/2014/main" id="{BEAF6B06-A1AB-8EA1-541C-DEA10E5B6575}"/>
                </a:ext>
              </a:extLst>
            </p:cNvPr>
            <p:cNvPicPr>
              <a:picLocks noChangeAspect="1"/>
            </p:cNvPicPr>
            <p:nvPr/>
          </p:nvPicPr>
          <p:blipFill>
            <a:blip r:embed="rId3"/>
            <a:stretch>
              <a:fillRect/>
            </a:stretch>
          </p:blipFill>
          <p:spPr>
            <a:xfrm>
              <a:off x="4098152" y="4401826"/>
              <a:ext cx="947696" cy="857186"/>
            </a:xfrm>
            <a:prstGeom prst="rect">
              <a:avLst/>
            </a:prstGeom>
          </p:spPr>
        </p:pic>
        <p:pic>
          <p:nvPicPr>
            <p:cNvPr id="17" name="Picture 16">
              <a:extLst>
                <a:ext uri="{FF2B5EF4-FFF2-40B4-BE49-F238E27FC236}">
                  <a16:creationId xmlns:a16="http://schemas.microsoft.com/office/drawing/2014/main" id="{2574CFC6-9C3E-BB9A-CA86-FBE1C5A9F752}"/>
                </a:ext>
              </a:extLst>
            </p:cNvPr>
            <p:cNvPicPr>
              <a:picLocks noChangeAspect="1"/>
            </p:cNvPicPr>
            <p:nvPr/>
          </p:nvPicPr>
          <p:blipFill>
            <a:blip r:embed="rId4"/>
            <a:stretch>
              <a:fillRect/>
            </a:stretch>
          </p:blipFill>
          <p:spPr>
            <a:xfrm>
              <a:off x="628649" y="4618419"/>
              <a:ext cx="1549229" cy="424000"/>
            </a:xfrm>
            <a:prstGeom prst="rect">
              <a:avLst/>
            </a:prstGeom>
          </p:spPr>
        </p:pic>
      </p:grpSp>
      <p:pic>
        <p:nvPicPr>
          <p:cNvPr id="8" name="Picture 7">
            <a:extLst>
              <a:ext uri="{FF2B5EF4-FFF2-40B4-BE49-F238E27FC236}">
                <a16:creationId xmlns:a16="http://schemas.microsoft.com/office/drawing/2014/main" id="{F77E3661-E86B-E127-A5DE-C3553EDDBCFB}"/>
              </a:ext>
            </a:extLst>
          </p:cNvPr>
          <p:cNvPicPr>
            <a:picLocks noChangeAspect="1"/>
          </p:cNvPicPr>
          <p:nvPr/>
        </p:nvPicPr>
        <p:blipFill>
          <a:blip r:embed="rId5"/>
          <a:stretch>
            <a:fillRect/>
          </a:stretch>
        </p:blipFill>
        <p:spPr>
          <a:xfrm>
            <a:off x="6899253" y="1440641"/>
            <a:ext cx="2160704" cy="2880939"/>
          </a:xfrm>
          <a:prstGeom prst="rect">
            <a:avLst/>
          </a:prstGeom>
        </p:spPr>
      </p:pic>
    </p:spTree>
    <p:extLst>
      <p:ext uri="{BB962C8B-B14F-4D97-AF65-F5344CB8AC3E}">
        <p14:creationId xmlns:p14="http://schemas.microsoft.com/office/powerpoint/2010/main" val="3705434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
        <p:cNvGrpSpPr/>
        <p:nvPr/>
      </p:nvGrpSpPr>
      <p:grpSpPr>
        <a:xfrm>
          <a:off x="0" y="0"/>
          <a:ext cx="0" cy="0"/>
          <a:chOff x="0" y="0"/>
          <a:chExt cx="0" cy="0"/>
        </a:xfrm>
      </p:grpSpPr>
      <p:pic>
        <p:nvPicPr>
          <p:cNvPr id="8" name="Picture 7">
            <a:extLst>
              <a:ext uri="{FF2B5EF4-FFF2-40B4-BE49-F238E27FC236}">
                <a16:creationId xmlns:a16="http://schemas.microsoft.com/office/drawing/2014/main" id="{23C1B91F-BF2B-DF2A-ACDB-71A982DCAC15}"/>
              </a:ext>
            </a:extLst>
          </p:cNvPr>
          <p:cNvPicPr>
            <a:picLocks noChangeAspect="1"/>
          </p:cNvPicPr>
          <p:nvPr/>
        </p:nvPicPr>
        <p:blipFill>
          <a:blip r:embed="rId4"/>
          <a:stretch>
            <a:fillRect/>
          </a:stretch>
        </p:blipFill>
        <p:spPr>
          <a:xfrm>
            <a:off x="-53490" y="-64167"/>
            <a:ext cx="1432679" cy="1295850"/>
          </a:xfrm>
          <a:prstGeom prst="rect">
            <a:avLst/>
          </a:prstGeom>
        </p:spPr>
      </p:pic>
      <p:sp>
        <p:nvSpPr>
          <p:cNvPr id="2" name="Subtitle 8">
            <a:extLst>
              <a:ext uri="{FF2B5EF4-FFF2-40B4-BE49-F238E27FC236}">
                <a16:creationId xmlns:a16="http://schemas.microsoft.com/office/drawing/2014/main" id="{F2EDB33D-2BB4-D726-6421-F72FC7AD92AE}"/>
              </a:ext>
            </a:extLst>
          </p:cNvPr>
          <p:cNvSpPr txBox="1">
            <a:spLocks/>
          </p:cNvSpPr>
          <p:nvPr/>
        </p:nvSpPr>
        <p:spPr>
          <a:xfrm>
            <a:off x="4572000" y="3167075"/>
            <a:ext cx="4464424" cy="1327897"/>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_tradnl" sz="1800" b="1" dirty="0">
                <a:solidFill>
                  <a:schemeClr val="tx1"/>
                </a:solidFill>
              </a:rPr>
              <a:t>Dra. Karina Castro-Arce</a:t>
            </a:r>
          </a:p>
          <a:p>
            <a:r>
              <a:rPr lang="es-ES_tradnl" sz="1800" dirty="0">
                <a:solidFill>
                  <a:schemeClr val="tx1"/>
                </a:solidFill>
              </a:rPr>
              <a:t>Coordinadora de la plataforma </a:t>
            </a:r>
            <a:r>
              <a:rPr lang="es-ES_tradnl" sz="1800" dirty="0" err="1">
                <a:solidFill>
                  <a:schemeClr val="tx1"/>
                </a:solidFill>
              </a:rPr>
              <a:t>Biodistritos</a:t>
            </a:r>
            <a:endParaRPr lang="es-ES_tradnl" sz="1800" dirty="0">
              <a:solidFill>
                <a:schemeClr val="tx1"/>
              </a:solidFill>
            </a:endParaRPr>
          </a:p>
          <a:p>
            <a:r>
              <a:rPr lang="es-ES_tradnl" sz="1800" dirty="0" err="1">
                <a:solidFill>
                  <a:schemeClr val="tx1"/>
                </a:solidFill>
              </a:rPr>
              <a:t>karina.castro@ucr.ac.cr</a:t>
            </a:r>
            <a:endParaRPr lang="es-ES_tradnl" sz="1800" dirty="0">
              <a:solidFill>
                <a:schemeClr val="tx1"/>
              </a:solidFill>
            </a:endParaRPr>
          </a:p>
        </p:txBody>
      </p:sp>
      <p:sp>
        <p:nvSpPr>
          <p:cNvPr id="3" name="Title 7">
            <a:extLst>
              <a:ext uri="{FF2B5EF4-FFF2-40B4-BE49-F238E27FC236}">
                <a16:creationId xmlns:a16="http://schemas.microsoft.com/office/drawing/2014/main" id="{FF27EA6A-8E49-87A3-FDD0-50DF2C243C25}"/>
              </a:ext>
            </a:extLst>
          </p:cNvPr>
          <p:cNvSpPr txBox="1">
            <a:spLocks/>
          </p:cNvSpPr>
          <p:nvPr/>
        </p:nvSpPr>
        <p:spPr>
          <a:xfrm>
            <a:off x="4572000" y="2630230"/>
            <a:ext cx="4572000" cy="814667"/>
          </a:xfrm>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_tradnl" sz="4050"/>
              <a:t>Muchas gracias</a:t>
            </a:r>
            <a:br>
              <a:rPr lang="es-ES_tradnl" sz="3675"/>
            </a:br>
            <a:endParaRPr lang="es-ES_tradnl" dirty="0"/>
          </a:p>
        </p:txBody>
      </p:sp>
      <p:sp>
        <p:nvSpPr>
          <p:cNvPr id="5" name="TextBox 4">
            <a:extLst>
              <a:ext uri="{FF2B5EF4-FFF2-40B4-BE49-F238E27FC236}">
                <a16:creationId xmlns:a16="http://schemas.microsoft.com/office/drawing/2014/main" id="{F3056D23-C9F3-2BAF-FE85-BAE5EB064A76}"/>
              </a:ext>
            </a:extLst>
          </p:cNvPr>
          <p:cNvSpPr txBox="1"/>
          <p:nvPr/>
        </p:nvSpPr>
        <p:spPr>
          <a:xfrm>
            <a:off x="4571998" y="655200"/>
            <a:ext cx="4302127" cy="1600438"/>
          </a:xfrm>
          <a:prstGeom prst="rect">
            <a:avLst/>
          </a:prstGeom>
          <a:noFill/>
        </p:spPr>
        <p:txBody>
          <a:bodyPr wrap="square">
            <a:spAutoFit/>
          </a:bodyPr>
          <a:lstStyle/>
          <a:p>
            <a:r>
              <a:rPr lang="es-ES_tradnl" dirty="0">
                <a:solidFill>
                  <a:schemeClr val="bg2"/>
                </a:solidFill>
              </a:rPr>
              <a:t>Una </a:t>
            </a:r>
            <a:r>
              <a:rPr lang="es-ES_tradnl" b="1" dirty="0">
                <a:solidFill>
                  <a:schemeClr val="bg2"/>
                </a:solidFill>
              </a:rPr>
              <a:t>zona </a:t>
            </a:r>
            <a:r>
              <a:rPr lang="en-US" b="1" dirty="0">
                <a:solidFill>
                  <a:schemeClr val="bg2"/>
                </a:solidFill>
              </a:rPr>
              <a:t>de </a:t>
            </a:r>
            <a:r>
              <a:rPr lang="en-US" b="1" dirty="0" err="1">
                <a:solidFill>
                  <a:schemeClr val="bg2"/>
                </a:solidFill>
              </a:rPr>
              <a:t>protección</a:t>
            </a:r>
            <a:r>
              <a:rPr lang="es-ES_tradnl" b="1" dirty="0">
                <a:solidFill>
                  <a:schemeClr val="bg2"/>
                </a:solidFill>
              </a:rPr>
              <a:t> será exitosa </a:t>
            </a:r>
            <a:r>
              <a:rPr lang="es-ES_tradnl" dirty="0">
                <a:solidFill>
                  <a:schemeClr val="bg2"/>
                </a:solidFill>
              </a:rPr>
              <a:t>cuando su gobernanza sea adaptable, responda a las particularidades de su contexto social-ecológico, y cuando de como resultado </a:t>
            </a:r>
            <a:r>
              <a:rPr lang="es-ES_tradnl" b="1" dirty="0">
                <a:solidFill>
                  <a:schemeClr val="bg2"/>
                </a:solidFill>
              </a:rPr>
              <a:t>acciones sostenibles duraderas para el beneficio de comunidades locales y la sociedad en genera</a:t>
            </a:r>
            <a:r>
              <a:rPr lang="es-ES_tradnl" dirty="0">
                <a:solidFill>
                  <a:schemeClr val="bg2"/>
                </a:solidFill>
              </a:rPr>
              <a:t>l (</a:t>
            </a:r>
            <a:r>
              <a:rPr lang="es-ES_tradnl" dirty="0" err="1">
                <a:solidFill>
                  <a:schemeClr val="bg2"/>
                </a:solidFill>
              </a:rPr>
              <a:t>Borrini-Feyerabend</a:t>
            </a:r>
            <a:r>
              <a:rPr lang="es-ES_tradnl" dirty="0">
                <a:solidFill>
                  <a:schemeClr val="bg2"/>
                </a:solidFill>
              </a:rPr>
              <a:t> et al. 2013; Ostrom 2012)</a:t>
            </a:r>
            <a:r>
              <a:rPr lang="en-US" dirty="0">
                <a:solidFill>
                  <a:schemeClr val="bg2"/>
                </a:solidFill>
              </a:rPr>
              <a:t>.</a:t>
            </a:r>
            <a:r>
              <a:rPr lang="es-ES_tradnl" dirty="0">
                <a:solidFill>
                  <a:schemeClr val="bg2"/>
                </a:solidFill>
              </a:rPr>
              <a:t> </a:t>
            </a:r>
            <a:endParaRPr lang="en-CR" dirty="0">
              <a:solidFill>
                <a:schemeClr val="bg2"/>
              </a:solidFill>
            </a:endParaRPr>
          </a:p>
        </p:txBody>
      </p:sp>
    </p:spTree>
    <p:extLst>
      <p:ext uri="{BB962C8B-B14F-4D97-AF65-F5344CB8AC3E}">
        <p14:creationId xmlns:p14="http://schemas.microsoft.com/office/powerpoint/2010/main" val="2438764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D6D3CE6-6493-4B96-5788-F1A07F3E7E43}"/>
              </a:ext>
            </a:extLst>
          </p:cNvPr>
          <p:cNvSpPr/>
          <p:nvPr/>
        </p:nvSpPr>
        <p:spPr>
          <a:xfrm>
            <a:off x="628650" y="772088"/>
            <a:ext cx="8515350" cy="90061"/>
          </a:xfrm>
          <a:prstGeom prst="roundRect">
            <a:avLst/>
          </a:prstGeom>
          <a:gradFill flip="none" rotWithShape="1">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sz="1050"/>
          </a:p>
        </p:txBody>
      </p:sp>
      <p:sp>
        <p:nvSpPr>
          <p:cNvPr id="5" name="Content Placeholder 2">
            <a:extLst>
              <a:ext uri="{FF2B5EF4-FFF2-40B4-BE49-F238E27FC236}">
                <a16:creationId xmlns:a16="http://schemas.microsoft.com/office/drawing/2014/main" id="{F92FFDC6-E47B-E203-8BB3-922BD1CCF186}"/>
              </a:ext>
            </a:extLst>
          </p:cNvPr>
          <p:cNvSpPr>
            <a:spLocks noGrp="1"/>
          </p:cNvSpPr>
          <p:nvPr>
            <p:ph idx="1"/>
          </p:nvPr>
        </p:nvSpPr>
        <p:spPr>
          <a:xfrm>
            <a:off x="628648" y="967958"/>
            <a:ext cx="6229351" cy="3555037"/>
          </a:xfrm>
        </p:spPr>
        <p:txBody>
          <a:bodyPr>
            <a:noAutofit/>
          </a:bodyPr>
          <a:lstStyle/>
          <a:p>
            <a:r>
              <a:rPr lang="es-ES" sz="1800" kern="100" dirty="0">
                <a:effectLst/>
                <a:latin typeface="Calibri" panose="020F0502020204030204" pitchFamily="34" charset="0"/>
                <a:ea typeface="Calibri" panose="020F0502020204030204" pitchFamily="34" charset="0"/>
                <a:cs typeface="Times New Roman" panose="02020603050405020304" pitchFamily="18" charset="0"/>
              </a:rPr>
              <a:t>Debido al aumento poblacional y su expansión, las ciudades y zonas urbanas son una dicotomía: son los territorios más vulnerables, y al mismo tiempo, amplificadores de riesgos socio-ambientales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s necesario generar soluciones social y ecológicamente integrales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b="1" dirty="0">
              <a:latin typeface="Calibri" panose="020F0502020204030204" pitchFamily="34" charset="0"/>
            </a:endParaRPr>
          </a:p>
          <a:p>
            <a:pPr marL="285750" indent="-285750">
              <a:buFont typeface="Arial" panose="020B0604020202020204" pitchFamily="34" charset="0"/>
              <a:buChar char="•"/>
            </a:pPr>
            <a:r>
              <a:rPr lang="es-ES_tradnl" sz="1800" b="1" dirty="0">
                <a:latin typeface="Calibri" panose="020F0502020204030204" pitchFamily="34" charset="0"/>
              </a:rPr>
              <a:t>Zonas </a:t>
            </a:r>
            <a:r>
              <a:rPr lang="en-US" sz="1800" b="1" dirty="0">
                <a:latin typeface="Calibri" panose="020F0502020204030204" pitchFamily="34" charset="0"/>
              </a:rPr>
              <a:t>de </a:t>
            </a:r>
            <a:r>
              <a:rPr lang="en-US" sz="1800" b="1" dirty="0" err="1">
                <a:latin typeface="Calibri" panose="020F0502020204030204" pitchFamily="34" charset="0"/>
              </a:rPr>
              <a:t>protección</a:t>
            </a:r>
            <a:r>
              <a:rPr lang="es-ES_tradnl" sz="1800" b="1" dirty="0">
                <a:latin typeface="Calibri" panose="020F0502020204030204" pitchFamily="34" charset="0"/>
              </a:rPr>
              <a:t> como sistemas sociales-ecológicos (SES)</a:t>
            </a:r>
          </a:p>
          <a:p>
            <a:pPr marL="285750" indent="-285750">
              <a:buFont typeface="Arial" panose="020B0604020202020204" pitchFamily="34" charset="0"/>
              <a:buChar char="•"/>
            </a:pPr>
            <a:r>
              <a:rPr lang="es-ES_tradnl" sz="1800" dirty="0">
                <a:latin typeface="Calibri" panose="020F0502020204030204" pitchFamily="34" charset="0"/>
              </a:rPr>
              <a:t>SES =&gt; denota como las relaciones entre la sociedad y la naturaleza, sus procesos y sus dinámicas están entretejidas.</a:t>
            </a:r>
          </a:p>
          <a:p>
            <a:pPr marL="285750" indent="-285750">
              <a:buFont typeface="Arial" panose="020B0604020202020204" pitchFamily="34" charset="0"/>
              <a:buChar char="•"/>
            </a:pPr>
            <a:r>
              <a:rPr lang="es-ES_tradnl" sz="1800" dirty="0">
                <a:latin typeface="Calibri" panose="020F0502020204030204" pitchFamily="34" charset="0"/>
              </a:rPr>
              <a:t>ZP=&gt; son creaciones sociales para el beneficio de la sociedad (actual y futura) y buscan proteger la naturaleza de las presiones de la sociedad contemporánea.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Clr>
                <a:schemeClr val="accent4"/>
              </a:buClr>
            </a:pPr>
            <a:endParaRPr lang="es-ES_tradnl" sz="1800" dirty="0">
              <a:latin typeface="Calibri" panose="020F0502020204030204" pitchFamily="34" charset="0"/>
            </a:endParaRPr>
          </a:p>
        </p:txBody>
      </p:sp>
      <p:sp>
        <p:nvSpPr>
          <p:cNvPr id="6" name="Title 1">
            <a:extLst>
              <a:ext uri="{FF2B5EF4-FFF2-40B4-BE49-F238E27FC236}">
                <a16:creationId xmlns:a16="http://schemas.microsoft.com/office/drawing/2014/main" id="{FBD19F98-7DAF-B9B4-A992-2CD54D7A87F2}"/>
              </a:ext>
            </a:extLst>
          </p:cNvPr>
          <p:cNvSpPr txBox="1">
            <a:spLocks/>
          </p:cNvSpPr>
          <p:nvPr/>
        </p:nvSpPr>
        <p:spPr>
          <a:xfrm>
            <a:off x="628650" y="475862"/>
            <a:ext cx="7886700" cy="46935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100" b="1" dirty="0" err="1">
                <a:solidFill>
                  <a:srgbClr val="000000"/>
                </a:solidFill>
                <a:ea typeface="Yu Mincho" panose="02020400000000000000" pitchFamily="18" charset="-128"/>
              </a:rPr>
              <a:t>CONTEXTO</a:t>
            </a:r>
            <a:r>
              <a:rPr lang="en-US" sz="2100" b="1" dirty="0">
                <a:solidFill>
                  <a:srgbClr val="000000"/>
                </a:solidFill>
                <a:ea typeface="Yu Mincho" panose="02020400000000000000" pitchFamily="18" charset="-128"/>
              </a:rPr>
              <a:t>	 				</a:t>
            </a:r>
            <a:r>
              <a:rPr lang="es-CR" sz="2100" b="1" dirty="0">
                <a:solidFill>
                  <a:srgbClr val="000000"/>
                </a:solidFill>
                <a:ea typeface="Yu Mincho" panose="02020400000000000000" pitchFamily="18" charset="-128"/>
              </a:rPr>
              <a:t>Biodistritos LAB</a:t>
            </a:r>
            <a:endParaRPr lang="es-ES_tradnl" sz="2100" dirty="0"/>
          </a:p>
        </p:txBody>
      </p:sp>
      <p:grpSp>
        <p:nvGrpSpPr>
          <p:cNvPr id="18" name="Group 17">
            <a:extLst>
              <a:ext uri="{FF2B5EF4-FFF2-40B4-BE49-F238E27FC236}">
                <a16:creationId xmlns:a16="http://schemas.microsoft.com/office/drawing/2014/main" id="{BD1EA508-61E0-7837-B0EC-6DBA6F512ACB}"/>
              </a:ext>
            </a:extLst>
          </p:cNvPr>
          <p:cNvGrpSpPr/>
          <p:nvPr/>
        </p:nvGrpSpPr>
        <p:grpSpPr>
          <a:xfrm>
            <a:off x="-65988" y="4401826"/>
            <a:ext cx="9275976" cy="914892"/>
            <a:chOff x="-65988" y="4401826"/>
            <a:chExt cx="9275976" cy="914892"/>
          </a:xfrm>
        </p:grpSpPr>
        <p:sp>
          <p:nvSpPr>
            <p:cNvPr id="14" name="Rounded Rectangle 13">
              <a:extLst>
                <a:ext uri="{FF2B5EF4-FFF2-40B4-BE49-F238E27FC236}">
                  <a16:creationId xmlns:a16="http://schemas.microsoft.com/office/drawing/2014/main" id="{BE9CA829-26B8-6D1A-1979-C2915CF05018}"/>
                </a:ext>
              </a:extLst>
            </p:cNvPr>
            <p:cNvSpPr/>
            <p:nvPr/>
          </p:nvSpPr>
          <p:spPr>
            <a:xfrm>
              <a:off x="-65988" y="4534292"/>
              <a:ext cx="9275976" cy="782426"/>
            </a:xfrm>
            <a:prstGeom prst="roundRect">
              <a:avLst>
                <a:gd name="adj" fmla="val 50000"/>
              </a:avLst>
            </a:prstGeom>
            <a:gradFill>
              <a:gsLst>
                <a:gs pos="0">
                  <a:srgbClr val="0070C0"/>
                </a:gs>
                <a:gs pos="39000">
                  <a:srgbClr val="76D6FF"/>
                </a:gs>
                <a:gs pos="99000">
                  <a:schemeClr val="accent5">
                    <a:lumMod val="20000"/>
                    <a:lumOff val="8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TextBox 14">
              <a:extLst>
                <a:ext uri="{FF2B5EF4-FFF2-40B4-BE49-F238E27FC236}">
                  <a16:creationId xmlns:a16="http://schemas.microsoft.com/office/drawing/2014/main" id="{71E1EF56-DA0A-2FBD-178D-801A6E655FE5}"/>
                </a:ext>
              </a:extLst>
            </p:cNvPr>
            <p:cNvSpPr txBox="1"/>
            <p:nvPr/>
          </p:nvSpPr>
          <p:spPr>
            <a:xfrm>
              <a:off x="7623980" y="4602347"/>
              <a:ext cx="922047" cy="577081"/>
            </a:xfrm>
            <a:prstGeom prst="rect">
              <a:avLst/>
            </a:prstGeom>
            <a:noFill/>
          </p:spPr>
          <p:txBody>
            <a:bodyPr wrap="none" rtlCol="0">
              <a:spAutoFit/>
            </a:bodyPr>
            <a:lstStyle/>
            <a:p>
              <a:pPr algn="ctr"/>
              <a:r>
                <a:rPr lang="es-ES_tradnl" sz="1050" b="1" dirty="0" err="1">
                  <a:solidFill>
                    <a:schemeClr val="tx1"/>
                  </a:solidFill>
                  <a:latin typeface="Avenir" panose="02000503020000020003" pitchFamily="2" charset="0"/>
                  <a:cs typeface="Al Tarikh" pitchFamily="2" charset="-78"/>
                </a:rPr>
                <a:t>10mo</a:t>
              </a:r>
              <a:endParaRPr lang="en-US" sz="1050" b="1" dirty="0">
                <a:solidFill>
                  <a:schemeClr val="tx1"/>
                </a:solidFill>
                <a:latin typeface="Avenir" panose="02000503020000020003" pitchFamily="2" charset="0"/>
                <a:cs typeface="Al Tarikh" pitchFamily="2" charset="-78"/>
              </a:endParaRPr>
            </a:p>
            <a:p>
              <a:pPr algn="ctr"/>
              <a:r>
                <a:rPr lang="en-US" sz="1050" b="1" dirty="0" err="1">
                  <a:solidFill>
                    <a:schemeClr val="bg2"/>
                  </a:solidFill>
                  <a:latin typeface="Avenir" panose="02000503020000020003" pitchFamily="2" charset="0"/>
                  <a:cs typeface="Al Tarikh" pitchFamily="2" charset="-78"/>
                </a:rPr>
                <a:t>Congreso</a:t>
              </a:r>
              <a:br>
                <a:rPr lang="es-ES_tradnl" sz="1050" b="1" dirty="0">
                  <a:solidFill>
                    <a:schemeClr val="bg1"/>
                  </a:solidFill>
                  <a:latin typeface="Avenir" panose="02000503020000020003" pitchFamily="2" charset="0"/>
                  <a:cs typeface="Al Tarikh" pitchFamily="2" charset="-78"/>
                </a:rPr>
              </a:br>
              <a:r>
                <a:rPr lang="es-ES_tradnl" sz="1050" b="1" dirty="0">
                  <a:solidFill>
                    <a:schemeClr val="bg2"/>
                  </a:solidFill>
                  <a:latin typeface="Avenir" panose="02000503020000020003" pitchFamily="2" charset="0"/>
                  <a:cs typeface="Al Tarikh" pitchFamily="2" charset="-78"/>
                </a:rPr>
                <a:t>RED-</a:t>
              </a:r>
              <a:r>
                <a:rPr lang="es-ES_tradnl" sz="1050" b="1" dirty="0" err="1">
                  <a:solidFill>
                    <a:schemeClr val="bg2"/>
                  </a:solidFill>
                  <a:latin typeface="Avenir" panose="02000503020000020003" pitchFamily="2" charset="0"/>
                  <a:cs typeface="Al Tarikh" pitchFamily="2" charset="-78"/>
                </a:rPr>
                <a:t>ALCUE</a:t>
              </a:r>
              <a:endParaRPr lang="es-ES_tradnl" sz="1050" b="1" dirty="0">
                <a:solidFill>
                  <a:schemeClr val="bg2"/>
                </a:solidFill>
                <a:latin typeface="Avenir" panose="02000503020000020003" pitchFamily="2" charset="0"/>
                <a:cs typeface="Al Tarikh" pitchFamily="2" charset="-78"/>
              </a:endParaRPr>
            </a:p>
          </p:txBody>
        </p:sp>
        <p:pic>
          <p:nvPicPr>
            <p:cNvPr id="16" name="Picture 15">
              <a:extLst>
                <a:ext uri="{FF2B5EF4-FFF2-40B4-BE49-F238E27FC236}">
                  <a16:creationId xmlns:a16="http://schemas.microsoft.com/office/drawing/2014/main" id="{BEAF6B06-A1AB-8EA1-541C-DEA10E5B6575}"/>
                </a:ext>
              </a:extLst>
            </p:cNvPr>
            <p:cNvPicPr>
              <a:picLocks noChangeAspect="1"/>
            </p:cNvPicPr>
            <p:nvPr/>
          </p:nvPicPr>
          <p:blipFill>
            <a:blip r:embed="rId3"/>
            <a:stretch>
              <a:fillRect/>
            </a:stretch>
          </p:blipFill>
          <p:spPr>
            <a:xfrm>
              <a:off x="4098152" y="4401826"/>
              <a:ext cx="947696" cy="857186"/>
            </a:xfrm>
            <a:prstGeom prst="rect">
              <a:avLst/>
            </a:prstGeom>
          </p:spPr>
        </p:pic>
        <p:pic>
          <p:nvPicPr>
            <p:cNvPr id="17" name="Picture 16">
              <a:extLst>
                <a:ext uri="{FF2B5EF4-FFF2-40B4-BE49-F238E27FC236}">
                  <a16:creationId xmlns:a16="http://schemas.microsoft.com/office/drawing/2014/main" id="{2574CFC6-9C3E-BB9A-CA86-FBE1C5A9F752}"/>
                </a:ext>
              </a:extLst>
            </p:cNvPr>
            <p:cNvPicPr>
              <a:picLocks noChangeAspect="1"/>
            </p:cNvPicPr>
            <p:nvPr/>
          </p:nvPicPr>
          <p:blipFill>
            <a:blip r:embed="rId4"/>
            <a:stretch>
              <a:fillRect/>
            </a:stretch>
          </p:blipFill>
          <p:spPr>
            <a:xfrm>
              <a:off x="628649" y="4618419"/>
              <a:ext cx="1549229" cy="424000"/>
            </a:xfrm>
            <a:prstGeom prst="rect">
              <a:avLst/>
            </a:prstGeom>
          </p:spPr>
        </p:pic>
      </p:grpSp>
      <p:pic>
        <p:nvPicPr>
          <p:cNvPr id="7" name="Picture 6">
            <a:extLst>
              <a:ext uri="{FF2B5EF4-FFF2-40B4-BE49-F238E27FC236}">
                <a16:creationId xmlns:a16="http://schemas.microsoft.com/office/drawing/2014/main" id="{6F8D67C4-1073-AD09-46C3-8B4CF064FCAF}"/>
              </a:ext>
            </a:extLst>
          </p:cNvPr>
          <p:cNvPicPr>
            <a:picLocks noChangeAspect="1"/>
          </p:cNvPicPr>
          <p:nvPr/>
        </p:nvPicPr>
        <p:blipFill>
          <a:blip r:embed="rId5"/>
          <a:stretch>
            <a:fillRect/>
          </a:stretch>
        </p:blipFill>
        <p:spPr>
          <a:xfrm>
            <a:off x="6857999" y="1362455"/>
            <a:ext cx="2219957" cy="2908794"/>
          </a:xfrm>
          <a:prstGeom prst="rect">
            <a:avLst/>
          </a:prstGeom>
        </p:spPr>
      </p:pic>
    </p:spTree>
    <p:extLst>
      <p:ext uri="{BB962C8B-B14F-4D97-AF65-F5344CB8AC3E}">
        <p14:creationId xmlns:p14="http://schemas.microsoft.com/office/powerpoint/2010/main" val="1810052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7D25711-8566-094E-680F-120EED097BF5}"/>
              </a:ext>
            </a:extLst>
          </p:cNvPr>
          <p:cNvSpPr/>
          <p:nvPr/>
        </p:nvSpPr>
        <p:spPr>
          <a:xfrm>
            <a:off x="628650" y="772088"/>
            <a:ext cx="8515350" cy="90061"/>
          </a:xfrm>
          <a:prstGeom prst="roundRect">
            <a:avLst/>
          </a:prstGeom>
          <a:gradFill flip="none" rotWithShape="1">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sz="1050"/>
          </a:p>
        </p:txBody>
      </p:sp>
      <p:sp>
        <p:nvSpPr>
          <p:cNvPr id="10" name="Content Placeholder 2">
            <a:extLst>
              <a:ext uri="{FF2B5EF4-FFF2-40B4-BE49-F238E27FC236}">
                <a16:creationId xmlns:a16="http://schemas.microsoft.com/office/drawing/2014/main" id="{1A5A4646-222F-DB90-85FC-D2B921B13AF4}"/>
              </a:ext>
            </a:extLst>
          </p:cNvPr>
          <p:cNvSpPr>
            <a:spLocks noGrp="1"/>
          </p:cNvSpPr>
          <p:nvPr>
            <p:ph idx="1"/>
          </p:nvPr>
        </p:nvSpPr>
        <p:spPr>
          <a:xfrm>
            <a:off x="377609" y="997072"/>
            <a:ext cx="4337577" cy="3560291"/>
          </a:xfrm>
        </p:spPr>
        <p:txBody>
          <a:bodyPr>
            <a:noAutofit/>
          </a:bodyPr>
          <a:lstStyle/>
          <a:p>
            <a:r>
              <a:rPr lang="en-US" sz="1800" b="1" dirty="0">
                <a:latin typeface="Calibri" panose="020F0502020204030204" pitchFamily="34" charset="0"/>
                <a:ea typeface="Yu Mincho" panose="02020400000000000000" pitchFamily="18" charset="-128"/>
              </a:rPr>
              <a:t>D</a:t>
            </a:r>
            <a:r>
              <a:rPr lang="es-CR" sz="1800" b="1" dirty="0">
                <a:latin typeface="Calibri" panose="020F0502020204030204" pitchFamily="34" charset="0"/>
                <a:ea typeface="Yu Mincho" panose="02020400000000000000" pitchFamily="18" charset="-128"/>
              </a:rPr>
              <a:t>esafíos de la conservación de ecosistemas</a:t>
            </a:r>
            <a:br>
              <a:rPr lang="en-NL" sz="1800">
                <a:latin typeface="Calibri" panose="020F0502020204030204" pitchFamily="34" charset="0"/>
                <a:ea typeface="Yu Mincho" panose="02020400000000000000" pitchFamily="18" charset="-128"/>
              </a:rPr>
            </a:br>
            <a:endParaRPr lang="es-ES_tradnl" sz="1800" dirty="0">
              <a:latin typeface="Calibri" panose="020F0502020204030204" pitchFamily="34" charset="0"/>
            </a:endParaRPr>
          </a:p>
          <a:p>
            <a:r>
              <a:rPr lang="es-ES_tradnl" sz="1800" b="1" dirty="0">
                <a:latin typeface="Calibri" panose="020F0502020204030204" pitchFamily="34" charset="0"/>
              </a:rPr>
              <a:t>Gobernanza de SES =&gt; adaptable</a:t>
            </a:r>
          </a:p>
          <a:p>
            <a:r>
              <a:rPr lang="es-ES_tradnl" sz="1800" b="1" dirty="0">
                <a:latin typeface="Calibri" panose="020F0502020204030204" pitchFamily="34" charset="0"/>
              </a:rPr>
              <a:t>Gobernanza adaptable=&gt; </a:t>
            </a:r>
            <a:r>
              <a:rPr lang="es-ES_tradnl" sz="1800" dirty="0">
                <a:latin typeface="Calibri" panose="020F0502020204030204" pitchFamily="34" charset="0"/>
              </a:rPr>
              <a:t>inclusiva, horizontal, sensible al contexto del SES, facilita colaboración entre actores y ayuda a transferir conocimiento.</a:t>
            </a:r>
          </a:p>
          <a:p>
            <a:r>
              <a:rPr lang="es-ES_tradnl" sz="1800" dirty="0">
                <a:latin typeface="Calibri" panose="020F0502020204030204" pitchFamily="34" charset="0"/>
              </a:rPr>
              <a:t>Adaptarse al cambio, atravesar umbrales, ser </a:t>
            </a:r>
            <a:r>
              <a:rPr lang="es-ES_tradnl" sz="1800" dirty="0" err="1">
                <a:latin typeface="Calibri" panose="020F0502020204030204" pitchFamily="34" charset="0"/>
              </a:rPr>
              <a:t>resilente</a:t>
            </a:r>
            <a:r>
              <a:rPr lang="es-ES_tradnl" sz="1800" dirty="0">
                <a:latin typeface="Calibri" panose="020F0502020204030204" pitchFamily="34" charset="0"/>
              </a:rPr>
              <a:t>.</a:t>
            </a:r>
          </a:p>
          <a:p>
            <a:r>
              <a:rPr lang="es-ES_tradnl" sz="1800" b="1" dirty="0" err="1">
                <a:latin typeface="Calibri" panose="020F0502020204030204" pitchFamily="34" charset="0"/>
              </a:rPr>
              <a:t>Resilencia</a:t>
            </a:r>
            <a:r>
              <a:rPr lang="es-ES_tradnl" sz="1800" b="1" dirty="0">
                <a:latin typeface="Calibri" panose="020F0502020204030204" pitchFamily="34" charset="0"/>
              </a:rPr>
              <a:t> evolutiva =&gt; </a:t>
            </a:r>
            <a:r>
              <a:rPr lang="es-ES_tradnl" sz="1800" dirty="0">
                <a:latin typeface="Calibri" panose="020F0502020204030204" pitchFamily="34" charset="0"/>
              </a:rPr>
              <a:t>sostenerse y perdurar + transformación</a:t>
            </a:r>
            <a:r>
              <a:rPr lang="en-US" sz="1800" dirty="0">
                <a:latin typeface="Calibri" panose="020F0502020204030204" pitchFamily="34" charset="0"/>
              </a:rPr>
              <a:t>.</a:t>
            </a:r>
            <a:endParaRPr lang="es-ES_tradnl" sz="1800" dirty="0">
              <a:latin typeface="Calibri" panose="020F0502020204030204" pitchFamily="34" charset="0"/>
            </a:endParaRPr>
          </a:p>
        </p:txBody>
      </p:sp>
      <p:sp>
        <p:nvSpPr>
          <p:cNvPr id="11" name="Right Arrow 10">
            <a:extLst>
              <a:ext uri="{FF2B5EF4-FFF2-40B4-BE49-F238E27FC236}">
                <a16:creationId xmlns:a16="http://schemas.microsoft.com/office/drawing/2014/main" id="{25940259-FFE2-06AC-1402-BFD645CED874}"/>
              </a:ext>
            </a:extLst>
          </p:cNvPr>
          <p:cNvSpPr/>
          <p:nvPr/>
        </p:nvSpPr>
        <p:spPr>
          <a:xfrm>
            <a:off x="4715186" y="3221502"/>
            <a:ext cx="641959" cy="699577"/>
          </a:xfrm>
          <a:prstGeom prst="rightArrow">
            <a:avLst/>
          </a:prstGeom>
          <a:solidFill>
            <a:srgbClr val="0096FF"/>
          </a:solidFill>
          <a:ln>
            <a:solidFill>
              <a:srgbClr val="76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Content Placeholder 2">
            <a:extLst>
              <a:ext uri="{FF2B5EF4-FFF2-40B4-BE49-F238E27FC236}">
                <a16:creationId xmlns:a16="http://schemas.microsoft.com/office/drawing/2014/main" id="{B2A18473-BB3C-A340-5D63-CA62DA08E53E}"/>
              </a:ext>
            </a:extLst>
          </p:cNvPr>
          <p:cNvSpPr txBox="1">
            <a:spLocks/>
          </p:cNvSpPr>
          <p:nvPr/>
        </p:nvSpPr>
        <p:spPr>
          <a:xfrm>
            <a:off x="5437438" y="1437277"/>
            <a:ext cx="3615325" cy="295938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1800" dirty="0">
                <a:latin typeface="Calibri" panose="020F0502020204030204" pitchFamily="34" charset="0"/>
              </a:rPr>
              <a:t>Los acuerdos socio-políticos que gobiernan las </a:t>
            </a:r>
            <a:r>
              <a:rPr lang="en-US" sz="1800" dirty="0">
                <a:latin typeface="Calibri" panose="020F0502020204030204" pitchFamily="34" charset="0"/>
              </a:rPr>
              <a:t>ZP</a:t>
            </a:r>
            <a:r>
              <a:rPr lang="es-ES_tradnl" sz="1800" dirty="0">
                <a:latin typeface="Calibri" panose="020F0502020204030204" pitchFamily="34" charset="0"/>
              </a:rPr>
              <a:t> – SES – deben activamente:</a:t>
            </a:r>
          </a:p>
          <a:p>
            <a:pPr marL="257175" indent="-257175">
              <a:buFont typeface="+mj-lt"/>
              <a:buAutoNum type="arabicPeriod"/>
            </a:pPr>
            <a:r>
              <a:rPr lang="es-ES_tradnl" sz="1800" dirty="0">
                <a:latin typeface="Calibri" panose="020F0502020204030204" pitchFamily="34" charset="0"/>
              </a:rPr>
              <a:t>Permitir el involucramiento de diferentes actores</a:t>
            </a:r>
          </a:p>
          <a:p>
            <a:pPr marL="257175" indent="-257175">
              <a:buFont typeface="+mj-lt"/>
              <a:buAutoNum type="arabicPeriod"/>
            </a:pPr>
            <a:r>
              <a:rPr lang="es-ES_tradnl" sz="1800" dirty="0">
                <a:latin typeface="Calibri" panose="020F0502020204030204" pitchFamily="34" charset="0"/>
              </a:rPr>
              <a:t>Aceptar la diversidad de valores, intereses perspectivas y métodos de manejo y gestión</a:t>
            </a:r>
          </a:p>
          <a:p>
            <a:pPr marL="257175" indent="-257175">
              <a:buFont typeface="+mj-lt"/>
              <a:buAutoNum type="arabicPeriod"/>
            </a:pPr>
            <a:r>
              <a:rPr lang="es-ES_tradnl" sz="1800" dirty="0">
                <a:latin typeface="Calibri" panose="020F0502020204030204" pitchFamily="34" charset="0"/>
              </a:rPr>
              <a:t>Ser capaz de reconciliar conflictos entre actores</a:t>
            </a:r>
          </a:p>
        </p:txBody>
      </p:sp>
      <p:grpSp>
        <p:nvGrpSpPr>
          <p:cNvPr id="15" name="Group 14">
            <a:extLst>
              <a:ext uri="{FF2B5EF4-FFF2-40B4-BE49-F238E27FC236}">
                <a16:creationId xmlns:a16="http://schemas.microsoft.com/office/drawing/2014/main" id="{94DF32D1-AD76-D7BB-4F06-992CA614AD6D}"/>
              </a:ext>
            </a:extLst>
          </p:cNvPr>
          <p:cNvGrpSpPr/>
          <p:nvPr/>
        </p:nvGrpSpPr>
        <p:grpSpPr>
          <a:xfrm>
            <a:off x="-65988" y="4401826"/>
            <a:ext cx="9275976" cy="914892"/>
            <a:chOff x="-65988" y="4401826"/>
            <a:chExt cx="9275976" cy="914892"/>
          </a:xfrm>
        </p:grpSpPr>
        <p:sp>
          <p:nvSpPr>
            <p:cNvPr id="16" name="Rounded Rectangle 15">
              <a:extLst>
                <a:ext uri="{FF2B5EF4-FFF2-40B4-BE49-F238E27FC236}">
                  <a16:creationId xmlns:a16="http://schemas.microsoft.com/office/drawing/2014/main" id="{32115470-2C38-4461-4D56-518C04CBEE30}"/>
                </a:ext>
              </a:extLst>
            </p:cNvPr>
            <p:cNvSpPr/>
            <p:nvPr/>
          </p:nvSpPr>
          <p:spPr>
            <a:xfrm>
              <a:off x="-65988" y="4534292"/>
              <a:ext cx="9275976" cy="782426"/>
            </a:xfrm>
            <a:prstGeom prst="roundRect">
              <a:avLst>
                <a:gd name="adj" fmla="val 50000"/>
              </a:avLst>
            </a:prstGeom>
            <a:gradFill>
              <a:gsLst>
                <a:gs pos="0">
                  <a:srgbClr val="0070C0"/>
                </a:gs>
                <a:gs pos="39000">
                  <a:srgbClr val="76D6FF"/>
                </a:gs>
                <a:gs pos="99000">
                  <a:schemeClr val="accent5">
                    <a:lumMod val="20000"/>
                    <a:lumOff val="8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TextBox 16">
              <a:extLst>
                <a:ext uri="{FF2B5EF4-FFF2-40B4-BE49-F238E27FC236}">
                  <a16:creationId xmlns:a16="http://schemas.microsoft.com/office/drawing/2014/main" id="{9B790383-BD73-61C3-9F72-A2AB7F606E5D}"/>
                </a:ext>
              </a:extLst>
            </p:cNvPr>
            <p:cNvSpPr txBox="1"/>
            <p:nvPr/>
          </p:nvSpPr>
          <p:spPr>
            <a:xfrm>
              <a:off x="7623980" y="4602347"/>
              <a:ext cx="922047" cy="577081"/>
            </a:xfrm>
            <a:prstGeom prst="rect">
              <a:avLst/>
            </a:prstGeom>
            <a:noFill/>
          </p:spPr>
          <p:txBody>
            <a:bodyPr wrap="none" rtlCol="0">
              <a:spAutoFit/>
            </a:bodyPr>
            <a:lstStyle/>
            <a:p>
              <a:pPr algn="ctr"/>
              <a:r>
                <a:rPr lang="es-ES_tradnl" sz="1050" b="1" dirty="0" err="1">
                  <a:solidFill>
                    <a:schemeClr val="tx1"/>
                  </a:solidFill>
                  <a:latin typeface="Avenir" panose="02000503020000020003" pitchFamily="2" charset="0"/>
                  <a:cs typeface="Al Tarikh" pitchFamily="2" charset="-78"/>
                </a:rPr>
                <a:t>10mo</a:t>
              </a:r>
              <a:endParaRPr lang="en-US" sz="1050" b="1" dirty="0">
                <a:solidFill>
                  <a:schemeClr val="tx1"/>
                </a:solidFill>
                <a:latin typeface="Avenir" panose="02000503020000020003" pitchFamily="2" charset="0"/>
                <a:cs typeface="Al Tarikh" pitchFamily="2" charset="-78"/>
              </a:endParaRPr>
            </a:p>
            <a:p>
              <a:pPr algn="ctr"/>
              <a:r>
                <a:rPr lang="en-US" sz="1050" b="1" dirty="0" err="1">
                  <a:solidFill>
                    <a:schemeClr val="bg2"/>
                  </a:solidFill>
                  <a:latin typeface="Avenir" panose="02000503020000020003" pitchFamily="2" charset="0"/>
                  <a:cs typeface="Al Tarikh" pitchFamily="2" charset="-78"/>
                </a:rPr>
                <a:t>Congreso</a:t>
              </a:r>
              <a:br>
                <a:rPr lang="es-ES_tradnl" sz="1050" b="1" dirty="0">
                  <a:solidFill>
                    <a:schemeClr val="bg1"/>
                  </a:solidFill>
                  <a:latin typeface="Avenir" panose="02000503020000020003" pitchFamily="2" charset="0"/>
                  <a:cs typeface="Al Tarikh" pitchFamily="2" charset="-78"/>
                </a:rPr>
              </a:br>
              <a:r>
                <a:rPr lang="es-ES_tradnl" sz="1050" b="1" dirty="0">
                  <a:solidFill>
                    <a:schemeClr val="bg2"/>
                  </a:solidFill>
                  <a:latin typeface="Avenir" panose="02000503020000020003" pitchFamily="2" charset="0"/>
                  <a:cs typeface="Al Tarikh" pitchFamily="2" charset="-78"/>
                </a:rPr>
                <a:t>RED-</a:t>
              </a:r>
              <a:r>
                <a:rPr lang="es-ES_tradnl" sz="1050" b="1" dirty="0" err="1">
                  <a:solidFill>
                    <a:schemeClr val="bg2"/>
                  </a:solidFill>
                  <a:latin typeface="Avenir" panose="02000503020000020003" pitchFamily="2" charset="0"/>
                  <a:cs typeface="Al Tarikh" pitchFamily="2" charset="-78"/>
                </a:rPr>
                <a:t>ALCUE</a:t>
              </a:r>
              <a:endParaRPr lang="es-ES_tradnl" sz="1050" b="1" dirty="0">
                <a:solidFill>
                  <a:schemeClr val="bg2"/>
                </a:solidFill>
                <a:latin typeface="Avenir" panose="02000503020000020003" pitchFamily="2" charset="0"/>
                <a:cs typeface="Al Tarikh" pitchFamily="2" charset="-78"/>
              </a:endParaRPr>
            </a:p>
          </p:txBody>
        </p:sp>
        <p:pic>
          <p:nvPicPr>
            <p:cNvPr id="18" name="Picture 17">
              <a:extLst>
                <a:ext uri="{FF2B5EF4-FFF2-40B4-BE49-F238E27FC236}">
                  <a16:creationId xmlns:a16="http://schemas.microsoft.com/office/drawing/2014/main" id="{3E5A9068-7976-31C6-8587-EED06EA091E3}"/>
                </a:ext>
              </a:extLst>
            </p:cNvPr>
            <p:cNvPicPr>
              <a:picLocks noChangeAspect="1"/>
            </p:cNvPicPr>
            <p:nvPr/>
          </p:nvPicPr>
          <p:blipFill>
            <a:blip r:embed="rId3"/>
            <a:stretch>
              <a:fillRect/>
            </a:stretch>
          </p:blipFill>
          <p:spPr>
            <a:xfrm>
              <a:off x="4098152" y="4401826"/>
              <a:ext cx="947696" cy="857186"/>
            </a:xfrm>
            <a:prstGeom prst="rect">
              <a:avLst/>
            </a:prstGeom>
          </p:spPr>
        </p:pic>
        <p:pic>
          <p:nvPicPr>
            <p:cNvPr id="19" name="Picture 18">
              <a:extLst>
                <a:ext uri="{FF2B5EF4-FFF2-40B4-BE49-F238E27FC236}">
                  <a16:creationId xmlns:a16="http://schemas.microsoft.com/office/drawing/2014/main" id="{335B9458-75BE-7435-2912-4224FF1DB7FA}"/>
                </a:ext>
              </a:extLst>
            </p:cNvPr>
            <p:cNvPicPr>
              <a:picLocks noChangeAspect="1"/>
            </p:cNvPicPr>
            <p:nvPr/>
          </p:nvPicPr>
          <p:blipFill>
            <a:blip r:embed="rId4"/>
            <a:stretch>
              <a:fillRect/>
            </a:stretch>
          </p:blipFill>
          <p:spPr>
            <a:xfrm>
              <a:off x="628649" y="4618419"/>
              <a:ext cx="1549229" cy="424000"/>
            </a:xfrm>
            <a:prstGeom prst="rect">
              <a:avLst/>
            </a:prstGeom>
          </p:spPr>
        </p:pic>
      </p:grpSp>
      <p:sp>
        <p:nvSpPr>
          <p:cNvPr id="5" name="Title 1">
            <a:extLst>
              <a:ext uri="{FF2B5EF4-FFF2-40B4-BE49-F238E27FC236}">
                <a16:creationId xmlns:a16="http://schemas.microsoft.com/office/drawing/2014/main" id="{4092847E-5EAE-00B6-DB6B-58E3C156DC23}"/>
              </a:ext>
            </a:extLst>
          </p:cNvPr>
          <p:cNvSpPr txBox="1">
            <a:spLocks/>
          </p:cNvSpPr>
          <p:nvPr/>
        </p:nvSpPr>
        <p:spPr>
          <a:xfrm>
            <a:off x="628650" y="475862"/>
            <a:ext cx="7886700" cy="46935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100" b="1" dirty="0" err="1">
                <a:solidFill>
                  <a:srgbClr val="000000"/>
                </a:solidFill>
                <a:ea typeface="Yu Mincho" panose="02020400000000000000" pitchFamily="18" charset="-128"/>
              </a:rPr>
              <a:t>CONTEXTO</a:t>
            </a:r>
            <a:r>
              <a:rPr lang="en-US" sz="2100" b="1" dirty="0">
                <a:solidFill>
                  <a:srgbClr val="000000"/>
                </a:solidFill>
                <a:ea typeface="Yu Mincho" panose="02020400000000000000" pitchFamily="18" charset="-128"/>
              </a:rPr>
              <a:t>	 				</a:t>
            </a:r>
            <a:r>
              <a:rPr lang="es-CR" sz="2100" b="1" dirty="0">
                <a:solidFill>
                  <a:srgbClr val="000000"/>
                </a:solidFill>
                <a:ea typeface="Yu Mincho" panose="02020400000000000000" pitchFamily="18" charset="-128"/>
              </a:rPr>
              <a:t>Biodistritos LAB</a:t>
            </a:r>
            <a:endParaRPr lang="es-ES_tradnl" sz="2100" dirty="0"/>
          </a:p>
        </p:txBody>
      </p:sp>
    </p:spTree>
    <p:extLst>
      <p:ext uri="{BB962C8B-B14F-4D97-AF65-F5344CB8AC3E}">
        <p14:creationId xmlns:p14="http://schemas.microsoft.com/office/powerpoint/2010/main" val="155059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D6D3CE6-6493-4B96-5788-F1A07F3E7E43}"/>
              </a:ext>
            </a:extLst>
          </p:cNvPr>
          <p:cNvSpPr/>
          <p:nvPr/>
        </p:nvSpPr>
        <p:spPr>
          <a:xfrm>
            <a:off x="628650" y="772088"/>
            <a:ext cx="8515350" cy="90061"/>
          </a:xfrm>
          <a:prstGeom prst="roundRect">
            <a:avLst/>
          </a:prstGeom>
          <a:gradFill flip="none" rotWithShape="1">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sz="1050"/>
          </a:p>
        </p:txBody>
      </p:sp>
      <p:sp>
        <p:nvSpPr>
          <p:cNvPr id="5" name="Content Placeholder 2">
            <a:extLst>
              <a:ext uri="{FF2B5EF4-FFF2-40B4-BE49-F238E27FC236}">
                <a16:creationId xmlns:a16="http://schemas.microsoft.com/office/drawing/2014/main" id="{F92FFDC6-E47B-E203-8BB3-922BD1CCF186}"/>
              </a:ext>
            </a:extLst>
          </p:cNvPr>
          <p:cNvSpPr>
            <a:spLocks noGrp="1"/>
          </p:cNvSpPr>
          <p:nvPr>
            <p:ph idx="1"/>
          </p:nvPr>
        </p:nvSpPr>
        <p:spPr>
          <a:xfrm>
            <a:off x="628650" y="967958"/>
            <a:ext cx="5633764" cy="3555037"/>
          </a:xfrm>
        </p:spPr>
        <p:txBody>
          <a:bodyPr>
            <a:normAutofit/>
          </a:bodyPr>
          <a:lstStyle/>
          <a:p>
            <a:pPr marL="285750" indent="-285750">
              <a:buClr>
                <a:schemeClr val="accent4"/>
              </a:buClr>
              <a:buFont typeface="Wingdings" pitchFamily="2" charset="2"/>
              <a:buChar char="Ø"/>
            </a:pPr>
            <a:r>
              <a:rPr lang="es-ES" sz="1800"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a:t>
            </a:r>
            <a:r>
              <a:rPr lang="es-ES" sz="1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lataforma</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que facilita la </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acción transdisciplinar sociedad-universidad </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desarrollando proyectos de investigación aplicada y acción social para el fomento de biodistritos en las microcuencas urbanas de 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buClr>
                <a:schemeClr val="accent4"/>
              </a:buClr>
              <a:buFont typeface="Wingdings" pitchFamily="2" charset="2"/>
              <a:buChar char="Ø"/>
            </a:pPr>
            <a:r>
              <a:rPr lang="es-ES" sz="1800"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a:t>
            </a:r>
            <a:r>
              <a:rPr lang="es-ES" sz="1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rograma piloto</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que se desarrollará en la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microcuenca</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del río Torres. </a:t>
            </a:r>
            <a:r>
              <a:rPr lang="es-419" sz="1800" kern="100" dirty="0">
                <a:effectLst/>
                <a:latin typeface="Calibri" panose="020F0502020204030204" pitchFamily="34" charset="0"/>
                <a:ea typeface="Calibri" panose="020F0502020204030204" pitchFamily="34" charset="0"/>
                <a:cs typeface="Times New Roman" panose="02020603050405020304" pitchFamily="18" charset="0"/>
              </a:rPr>
              <a:t>Estos proyectos están enmarcados por los objetivos de desarrollo sostenible</a:t>
            </a:r>
            <a:r>
              <a:rPr lang="es-419" sz="1800" kern="100" dirty="0">
                <a:latin typeface="Calibri" panose="020F0502020204030204" pitchFamily="34" charset="0"/>
                <a:ea typeface="Calibri" panose="020F0502020204030204" pitchFamily="34" charset="0"/>
                <a:cs typeface="Times New Roman" panose="02020603050405020304" pitchFamily="18" charset="0"/>
              </a:rPr>
              <a:t>=&gt;</a:t>
            </a:r>
            <a:r>
              <a:rPr lang="es-419"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419"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líneas de acción y 4 ejes transversales de inicidencia</a:t>
            </a:r>
            <a:r>
              <a:rPr lang="es-419"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s-419"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Clr>
                <a:schemeClr val="accent4"/>
              </a:buClr>
              <a:buFont typeface="Wingdings" pitchFamily="2" charset="2"/>
              <a:buChar char="Ø"/>
            </a:pPr>
            <a:r>
              <a:rPr lang="es-ES" sz="1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Implementación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impulsando cinco </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biodistritos como laboratorios territoriales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modelo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para</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el desarrollo de proyectos mediante alianzas entre la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UCR</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los gobiernos locales y el sector productivo. </a:t>
            </a:r>
            <a:endParaRPr lang="en-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Clr>
                <a:schemeClr val="accent4"/>
              </a:buClr>
            </a:pPr>
            <a:endParaRPr lang="es-ES_tradnl" sz="1800" dirty="0">
              <a:latin typeface="Helvetica Neue" panose="02000503000000020004" pitchFamily="2" charset="0"/>
            </a:endParaRPr>
          </a:p>
        </p:txBody>
      </p:sp>
      <p:sp>
        <p:nvSpPr>
          <p:cNvPr id="6" name="Title 1">
            <a:extLst>
              <a:ext uri="{FF2B5EF4-FFF2-40B4-BE49-F238E27FC236}">
                <a16:creationId xmlns:a16="http://schemas.microsoft.com/office/drawing/2014/main" id="{FBD19F98-7DAF-B9B4-A992-2CD54D7A87F2}"/>
              </a:ext>
            </a:extLst>
          </p:cNvPr>
          <p:cNvSpPr txBox="1">
            <a:spLocks/>
          </p:cNvSpPr>
          <p:nvPr/>
        </p:nvSpPr>
        <p:spPr>
          <a:xfrm>
            <a:off x="628650" y="475862"/>
            <a:ext cx="7886700" cy="46935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100" b="1" dirty="0" err="1">
                <a:solidFill>
                  <a:srgbClr val="000000"/>
                </a:solidFill>
                <a:ea typeface="Yu Mincho" panose="02020400000000000000" pitchFamily="18" charset="-128"/>
              </a:rPr>
              <a:t>CONTENIDO</a:t>
            </a:r>
            <a:r>
              <a:rPr lang="en-US" sz="2100" b="1" dirty="0">
                <a:solidFill>
                  <a:srgbClr val="000000"/>
                </a:solidFill>
                <a:ea typeface="Yu Mincho" panose="02020400000000000000" pitchFamily="18" charset="-128"/>
              </a:rPr>
              <a:t> 				</a:t>
            </a:r>
            <a:r>
              <a:rPr lang="es-CR" sz="2100" b="1" dirty="0">
                <a:solidFill>
                  <a:srgbClr val="000000"/>
                </a:solidFill>
                <a:ea typeface="Yu Mincho" panose="02020400000000000000" pitchFamily="18" charset="-128"/>
              </a:rPr>
              <a:t>Biodistritos LAB</a:t>
            </a:r>
            <a:endParaRPr lang="es-ES_tradnl" sz="2100" dirty="0"/>
          </a:p>
        </p:txBody>
      </p:sp>
      <p:grpSp>
        <p:nvGrpSpPr>
          <p:cNvPr id="18" name="Group 17">
            <a:extLst>
              <a:ext uri="{FF2B5EF4-FFF2-40B4-BE49-F238E27FC236}">
                <a16:creationId xmlns:a16="http://schemas.microsoft.com/office/drawing/2014/main" id="{BD1EA508-61E0-7837-B0EC-6DBA6F512ACB}"/>
              </a:ext>
            </a:extLst>
          </p:cNvPr>
          <p:cNvGrpSpPr/>
          <p:nvPr/>
        </p:nvGrpSpPr>
        <p:grpSpPr>
          <a:xfrm>
            <a:off x="-65988" y="4401826"/>
            <a:ext cx="9275976" cy="914892"/>
            <a:chOff x="-65988" y="4401826"/>
            <a:chExt cx="9275976" cy="914892"/>
          </a:xfrm>
        </p:grpSpPr>
        <p:sp>
          <p:nvSpPr>
            <p:cNvPr id="14" name="Rounded Rectangle 13">
              <a:extLst>
                <a:ext uri="{FF2B5EF4-FFF2-40B4-BE49-F238E27FC236}">
                  <a16:creationId xmlns:a16="http://schemas.microsoft.com/office/drawing/2014/main" id="{BE9CA829-26B8-6D1A-1979-C2915CF05018}"/>
                </a:ext>
              </a:extLst>
            </p:cNvPr>
            <p:cNvSpPr/>
            <p:nvPr/>
          </p:nvSpPr>
          <p:spPr>
            <a:xfrm>
              <a:off x="-65988" y="4534292"/>
              <a:ext cx="9275976" cy="782426"/>
            </a:xfrm>
            <a:prstGeom prst="roundRect">
              <a:avLst>
                <a:gd name="adj" fmla="val 50000"/>
              </a:avLst>
            </a:prstGeom>
            <a:gradFill>
              <a:gsLst>
                <a:gs pos="0">
                  <a:srgbClr val="0070C0"/>
                </a:gs>
                <a:gs pos="39000">
                  <a:srgbClr val="76D6FF"/>
                </a:gs>
                <a:gs pos="99000">
                  <a:schemeClr val="accent5">
                    <a:lumMod val="20000"/>
                    <a:lumOff val="8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TextBox 14">
              <a:extLst>
                <a:ext uri="{FF2B5EF4-FFF2-40B4-BE49-F238E27FC236}">
                  <a16:creationId xmlns:a16="http://schemas.microsoft.com/office/drawing/2014/main" id="{71E1EF56-DA0A-2FBD-178D-801A6E655FE5}"/>
                </a:ext>
              </a:extLst>
            </p:cNvPr>
            <p:cNvSpPr txBox="1"/>
            <p:nvPr/>
          </p:nvSpPr>
          <p:spPr>
            <a:xfrm>
              <a:off x="7623980" y="4602347"/>
              <a:ext cx="922047" cy="577081"/>
            </a:xfrm>
            <a:prstGeom prst="rect">
              <a:avLst/>
            </a:prstGeom>
            <a:noFill/>
          </p:spPr>
          <p:txBody>
            <a:bodyPr wrap="none" rtlCol="0">
              <a:spAutoFit/>
            </a:bodyPr>
            <a:lstStyle/>
            <a:p>
              <a:pPr algn="ctr"/>
              <a:r>
                <a:rPr lang="es-ES_tradnl" sz="1050" b="1" dirty="0" err="1">
                  <a:solidFill>
                    <a:schemeClr val="tx1"/>
                  </a:solidFill>
                  <a:latin typeface="Avenir" panose="02000503020000020003" pitchFamily="2" charset="0"/>
                  <a:cs typeface="Al Tarikh" pitchFamily="2" charset="-78"/>
                </a:rPr>
                <a:t>10mo</a:t>
              </a:r>
              <a:endParaRPr lang="en-US" sz="1050" b="1" dirty="0">
                <a:solidFill>
                  <a:schemeClr val="tx1"/>
                </a:solidFill>
                <a:latin typeface="Avenir" panose="02000503020000020003" pitchFamily="2" charset="0"/>
                <a:cs typeface="Al Tarikh" pitchFamily="2" charset="-78"/>
              </a:endParaRPr>
            </a:p>
            <a:p>
              <a:pPr algn="ctr"/>
              <a:r>
                <a:rPr lang="en-US" sz="1050" b="1" dirty="0" err="1">
                  <a:solidFill>
                    <a:schemeClr val="bg2"/>
                  </a:solidFill>
                  <a:latin typeface="Avenir" panose="02000503020000020003" pitchFamily="2" charset="0"/>
                  <a:cs typeface="Al Tarikh" pitchFamily="2" charset="-78"/>
                </a:rPr>
                <a:t>Congreso</a:t>
              </a:r>
              <a:br>
                <a:rPr lang="es-ES_tradnl" sz="1050" b="1" dirty="0">
                  <a:solidFill>
                    <a:schemeClr val="bg1"/>
                  </a:solidFill>
                  <a:latin typeface="Avenir" panose="02000503020000020003" pitchFamily="2" charset="0"/>
                  <a:cs typeface="Al Tarikh" pitchFamily="2" charset="-78"/>
                </a:rPr>
              </a:br>
              <a:r>
                <a:rPr lang="es-ES_tradnl" sz="1050" b="1" dirty="0">
                  <a:solidFill>
                    <a:schemeClr val="bg2"/>
                  </a:solidFill>
                  <a:latin typeface="Avenir" panose="02000503020000020003" pitchFamily="2" charset="0"/>
                  <a:cs typeface="Al Tarikh" pitchFamily="2" charset="-78"/>
                </a:rPr>
                <a:t>RED-</a:t>
              </a:r>
              <a:r>
                <a:rPr lang="es-ES_tradnl" sz="1050" b="1" dirty="0" err="1">
                  <a:solidFill>
                    <a:schemeClr val="bg2"/>
                  </a:solidFill>
                  <a:latin typeface="Avenir" panose="02000503020000020003" pitchFamily="2" charset="0"/>
                  <a:cs typeface="Al Tarikh" pitchFamily="2" charset="-78"/>
                </a:rPr>
                <a:t>ALCUE</a:t>
              </a:r>
              <a:endParaRPr lang="es-ES_tradnl" sz="1050" b="1" dirty="0">
                <a:solidFill>
                  <a:schemeClr val="bg2"/>
                </a:solidFill>
                <a:latin typeface="Avenir" panose="02000503020000020003" pitchFamily="2" charset="0"/>
                <a:cs typeface="Al Tarikh" pitchFamily="2" charset="-78"/>
              </a:endParaRPr>
            </a:p>
          </p:txBody>
        </p:sp>
        <p:pic>
          <p:nvPicPr>
            <p:cNvPr id="16" name="Picture 15">
              <a:extLst>
                <a:ext uri="{FF2B5EF4-FFF2-40B4-BE49-F238E27FC236}">
                  <a16:creationId xmlns:a16="http://schemas.microsoft.com/office/drawing/2014/main" id="{BEAF6B06-A1AB-8EA1-541C-DEA10E5B6575}"/>
                </a:ext>
              </a:extLst>
            </p:cNvPr>
            <p:cNvPicPr>
              <a:picLocks noChangeAspect="1"/>
            </p:cNvPicPr>
            <p:nvPr/>
          </p:nvPicPr>
          <p:blipFill>
            <a:blip r:embed="rId3"/>
            <a:stretch>
              <a:fillRect/>
            </a:stretch>
          </p:blipFill>
          <p:spPr>
            <a:xfrm>
              <a:off x="4098152" y="4401826"/>
              <a:ext cx="947696" cy="857186"/>
            </a:xfrm>
            <a:prstGeom prst="rect">
              <a:avLst/>
            </a:prstGeom>
          </p:spPr>
        </p:pic>
        <p:pic>
          <p:nvPicPr>
            <p:cNvPr id="17" name="Picture 16">
              <a:extLst>
                <a:ext uri="{FF2B5EF4-FFF2-40B4-BE49-F238E27FC236}">
                  <a16:creationId xmlns:a16="http://schemas.microsoft.com/office/drawing/2014/main" id="{2574CFC6-9C3E-BB9A-CA86-FBE1C5A9F752}"/>
                </a:ext>
              </a:extLst>
            </p:cNvPr>
            <p:cNvPicPr>
              <a:picLocks noChangeAspect="1"/>
            </p:cNvPicPr>
            <p:nvPr/>
          </p:nvPicPr>
          <p:blipFill>
            <a:blip r:embed="rId4"/>
            <a:stretch>
              <a:fillRect/>
            </a:stretch>
          </p:blipFill>
          <p:spPr>
            <a:xfrm>
              <a:off x="628649" y="4618419"/>
              <a:ext cx="1549229" cy="424000"/>
            </a:xfrm>
            <a:prstGeom prst="rect">
              <a:avLst/>
            </a:prstGeom>
          </p:spPr>
        </p:pic>
      </p:grpSp>
      <p:pic>
        <p:nvPicPr>
          <p:cNvPr id="7" name="Picture 6">
            <a:extLst>
              <a:ext uri="{FF2B5EF4-FFF2-40B4-BE49-F238E27FC236}">
                <a16:creationId xmlns:a16="http://schemas.microsoft.com/office/drawing/2014/main" id="{FFFB6FA5-8781-5564-D61A-84FC8D87EB79}"/>
              </a:ext>
            </a:extLst>
          </p:cNvPr>
          <p:cNvPicPr>
            <a:picLocks noChangeAspect="1"/>
          </p:cNvPicPr>
          <p:nvPr/>
        </p:nvPicPr>
        <p:blipFill>
          <a:blip r:embed="rId5"/>
          <a:stretch>
            <a:fillRect/>
          </a:stretch>
        </p:blipFill>
        <p:spPr>
          <a:xfrm>
            <a:off x="6405563" y="1027081"/>
            <a:ext cx="2508249" cy="3344332"/>
          </a:xfrm>
          <a:prstGeom prst="rect">
            <a:avLst/>
          </a:prstGeom>
        </p:spPr>
      </p:pic>
    </p:spTree>
    <p:extLst>
      <p:ext uri="{BB962C8B-B14F-4D97-AF65-F5344CB8AC3E}">
        <p14:creationId xmlns:p14="http://schemas.microsoft.com/office/powerpoint/2010/main" val="1029624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D6D3CE6-6493-4B96-5788-F1A07F3E7E43}"/>
              </a:ext>
            </a:extLst>
          </p:cNvPr>
          <p:cNvSpPr/>
          <p:nvPr/>
        </p:nvSpPr>
        <p:spPr>
          <a:xfrm>
            <a:off x="628650" y="772088"/>
            <a:ext cx="8515350" cy="90061"/>
          </a:xfrm>
          <a:prstGeom prst="roundRect">
            <a:avLst/>
          </a:prstGeom>
          <a:gradFill flip="none" rotWithShape="1">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sz="1050"/>
          </a:p>
        </p:txBody>
      </p:sp>
      <p:sp>
        <p:nvSpPr>
          <p:cNvPr id="5" name="Content Placeholder 2">
            <a:extLst>
              <a:ext uri="{FF2B5EF4-FFF2-40B4-BE49-F238E27FC236}">
                <a16:creationId xmlns:a16="http://schemas.microsoft.com/office/drawing/2014/main" id="{F92FFDC6-E47B-E203-8BB3-922BD1CCF186}"/>
              </a:ext>
            </a:extLst>
          </p:cNvPr>
          <p:cNvSpPr>
            <a:spLocks noGrp="1"/>
          </p:cNvSpPr>
          <p:nvPr>
            <p:ph idx="1"/>
          </p:nvPr>
        </p:nvSpPr>
        <p:spPr>
          <a:xfrm>
            <a:off x="628648" y="967959"/>
            <a:ext cx="8515349" cy="697304"/>
          </a:xfrm>
        </p:spPr>
        <p:txBody>
          <a:bodyPr>
            <a:noAutofit/>
          </a:bodyPr>
          <a:lstStyle/>
          <a:p>
            <a:pPr marL="285750" indent="-285750">
              <a:buFont typeface="Arial" panose="020B0604020202020204" pitchFamily="34" charset="0"/>
              <a:buChar cha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Los grandes desafíos contemporáneos que enfrentan nuestras sociedades están interrelacionados y son sociales-ecológicos </a:t>
            </a:r>
            <a:r>
              <a:rPr lang="es-E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s-E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Folke</a:t>
            </a:r>
            <a:r>
              <a:rPr lang="es-E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et al., 2021)</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s-ES_tradnl" sz="1800" dirty="0">
              <a:latin typeface="Calibri" panose="020F0502020204030204" pitchFamily="34" charset="0"/>
            </a:endParaRPr>
          </a:p>
        </p:txBody>
      </p:sp>
      <p:sp>
        <p:nvSpPr>
          <p:cNvPr id="6" name="Title 1">
            <a:extLst>
              <a:ext uri="{FF2B5EF4-FFF2-40B4-BE49-F238E27FC236}">
                <a16:creationId xmlns:a16="http://schemas.microsoft.com/office/drawing/2014/main" id="{FBD19F98-7DAF-B9B4-A992-2CD54D7A87F2}"/>
              </a:ext>
            </a:extLst>
          </p:cNvPr>
          <p:cNvSpPr txBox="1">
            <a:spLocks/>
          </p:cNvSpPr>
          <p:nvPr/>
        </p:nvSpPr>
        <p:spPr>
          <a:xfrm>
            <a:off x="628650" y="475862"/>
            <a:ext cx="7886700" cy="46935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100" b="1" dirty="0" err="1">
                <a:solidFill>
                  <a:srgbClr val="000000"/>
                </a:solidFill>
                <a:ea typeface="Yu Mincho" panose="02020400000000000000" pitchFamily="18" charset="-128"/>
              </a:rPr>
              <a:t>PLATAFORMA</a:t>
            </a:r>
            <a:r>
              <a:rPr lang="en-US" sz="2100" b="1" dirty="0">
                <a:solidFill>
                  <a:srgbClr val="000000"/>
                </a:solidFill>
                <a:ea typeface="Yu Mincho" panose="02020400000000000000" pitchFamily="18" charset="-128"/>
              </a:rPr>
              <a:t> 				</a:t>
            </a:r>
            <a:r>
              <a:rPr lang="es-CR" sz="2100" b="1" dirty="0">
                <a:solidFill>
                  <a:srgbClr val="000000"/>
                </a:solidFill>
                <a:ea typeface="Yu Mincho" panose="02020400000000000000" pitchFamily="18" charset="-128"/>
              </a:rPr>
              <a:t>Biodistritos LAB</a:t>
            </a:r>
            <a:endParaRPr lang="es-ES_tradnl" sz="2100" dirty="0"/>
          </a:p>
        </p:txBody>
      </p:sp>
      <p:grpSp>
        <p:nvGrpSpPr>
          <p:cNvPr id="18" name="Group 17">
            <a:extLst>
              <a:ext uri="{FF2B5EF4-FFF2-40B4-BE49-F238E27FC236}">
                <a16:creationId xmlns:a16="http://schemas.microsoft.com/office/drawing/2014/main" id="{BD1EA508-61E0-7837-B0EC-6DBA6F512ACB}"/>
              </a:ext>
            </a:extLst>
          </p:cNvPr>
          <p:cNvGrpSpPr/>
          <p:nvPr/>
        </p:nvGrpSpPr>
        <p:grpSpPr>
          <a:xfrm>
            <a:off x="-65988" y="4401826"/>
            <a:ext cx="9275976" cy="914892"/>
            <a:chOff x="-65988" y="4401826"/>
            <a:chExt cx="9275976" cy="914892"/>
          </a:xfrm>
        </p:grpSpPr>
        <p:sp>
          <p:nvSpPr>
            <p:cNvPr id="14" name="Rounded Rectangle 13">
              <a:extLst>
                <a:ext uri="{FF2B5EF4-FFF2-40B4-BE49-F238E27FC236}">
                  <a16:creationId xmlns:a16="http://schemas.microsoft.com/office/drawing/2014/main" id="{BE9CA829-26B8-6D1A-1979-C2915CF05018}"/>
                </a:ext>
              </a:extLst>
            </p:cNvPr>
            <p:cNvSpPr/>
            <p:nvPr/>
          </p:nvSpPr>
          <p:spPr>
            <a:xfrm>
              <a:off x="-65988" y="4534292"/>
              <a:ext cx="9275976" cy="782426"/>
            </a:xfrm>
            <a:prstGeom prst="roundRect">
              <a:avLst>
                <a:gd name="adj" fmla="val 50000"/>
              </a:avLst>
            </a:prstGeom>
            <a:gradFill>
              <a:gsLst>
                <a:gs pos="0">
                  <a:srgbClr val="0070C0"/>
                </a:gs>
                <a:gs pos="39000">
                  <a:srgbClr val="76D6FF"/>
                </a:gs>
                <a:gs pos="99000">
                  <a:schemeClr val="accent5">
                    <a:lumMod val="20000"/>
                    <a:lumOff val="8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TextBox 14">
              <a:extLst>
                <a:ext uri="{FF2B5EF4-FFF2-40B4-BE49-F238E27FC236}">
                  <a16:creationId xmlns:a16="http://schemas.microsoft.com/office/drawing/2014/main" id="{71E1EF56-DA0A-2FBD-178D-801A6E655FE5}"/>
                </a:ext>
              </a:extLst>
            </p:cNvPr>
            <p:cNvSpPr txBox="1"/>
            <p:nvPr/>
          </p:nvSpPr>
          <p:spPr>
            <a:xfrm>
              <a:off x="7623980" y="4602347"/>
              <a:ext cx="922047" cy="577081"/>
            </a:xfrm>
            <a:prstGeom prst="rect">
              <a:avLst/>
            </a:prstGeom>
            <a:noFill/>
          </p:spPr>
          <p:txBody>
            <a:bodyPr wrap="none" rtlCol="0">
              <a:spAutoFit/>
            </a:bodyPr>
            <a:lstStyle/>
            <a:p>
              <a:pPr algn="ctr"/>
              <a:r>
                <a:rPr lang="es-ES_tradnl" sz="1050" b="1" dirty="0" err="1">
                  <a:solidFill>
                    <a:schemeClr val="tx1"/>
                  </a:solidFill>
                  <a:latin typeface="Avenir" panose="02000503020000020003" pitchFamily="2" charset="0"/>
                  <a:cs typeface="Al Tarikh" pitchFamily="2" charset="-78"/>
                </a:rPr>
                <a:t>10mo</a:t>
              </a:r>
              <a:endParaRPr lang="en-US" sz="1050" b="1" dirty="0">
                <a:solidFill>
                  <a:schemeClr val="tx1"/>
                </a:solidFill>
                <a:latin typeface="Avenir" panose="02000503020000020003" pitchFamily="2" charset="0"/>
                <a:cs typeface="Al Tarikh" pitchFamily="2" charset="-78"/>
              </a:endParaRPr>
            </a:p>
            <a:p>
              <a:pPr algn="ctr"/>
              <a:r>
                <a:rPr lang="en-US" sz="1050" b="1" dirty="0" err="1">
                  <a:solidFill>
                    <a:schemeClr val="bg2"/>
                  </a:solidFill>
                  <a:latin typeface="Avenir" panose="02000503020000020003" pitchFamily="2" charset="0"/>
                  <a:cs typeface="Al Tarikh" pitchFamily="2" charset="-78"/>
                </a:rPr>
                <a:t>Congreso</a:t>
              </a:r>
              <a:br>
                <a:rPr lang="es-ES_tradnl" sz="1050" b="1" dirty="0">
                  <a:solidFill>
                    <a:schemeClr val="bg1"/>
                  </a:solidFill>
                  <a:latin typeface="Avenir" panose="02000503020000020003" pitchFamily="2" charset="0"/>
                  <a:cs typeface="Al Tarikh" pitchFamily="2" charset="-78"/>
                </a:rPr>
              </a:br>
              <a:r>
                <a:rPr lang="es-ES_tradnl" sz="1050" b="1" dirty="0">
                  <a:solidFill>
                    <a:schemeClr val="bg2"/>
                  </a:solidFill>
                  <a:latin typeface="Avenir" panose="02000503020000020003" pitchFamily="2" charset="0"/>
                  <a:cs typeface="Al Tarikh" pitchFamily="2" charset="-78"/>
                </a:rPr>
                <a:t>RED-</a:t>
              </a:r>
              <a:r>
                <a:rPr lang="es-ES_tradnl" sz="1050" b="1" dirty="0" err="1">
                  <a:solidFill>
                    <a:schemeClr val="bg2"/>
                  </a:solidFill>
                  <a:latin typeface="Avenir" panose="02000503020000020003" pitchFamily="2" charset="0"/>
                  <a:cs typeface="Al Tarikh" pitchFamily="2" charset="-78"/>
                </a:rPr>
                <a:t>ALCUE</a:t>
              </a:r>
              <a:endParaRPr lang="es-ES_tradnl" sz="1050" b="1" dirty="0">
                <a:solidFill>
                  <a:schemeClr val="bg2"/>
                </a:solidFill>
                <a:latin typeface="Avenir" panose="02000503020000020003" pitchFamily="2" charset="0"/>
                <a:cs typeface="Al Tarikh" pitchFamily="2" charset="-78"/>
              </a:endParaRPr>
            </a:p>
          </p:txBody>
        </p:sp>
        <p:pic>
          <p:nvPicPr>
            <p:cNvPr id="16" name="Picture 15">
              <a:extLst>
                <a:ext uri="{FF2B5EF4-FFF2-40B4-BE49-F238E27FC236}">
                  <a16:creationId xmlns:a16="http://schemas.microsoft.com/office/drawing/2014/main" id="{BEAF6B06-A1AB-8EA1-541C-DEA10E5B6575}"/>
                </a:ext>
              </a:extLst>
            </p:cNvPr>
            <p:cNvPicPr>
              <a:picLocks noChangeAspect="1"/>
            </p:cNvPicPr>
            <p:nvPr/>
          </p:nvPicPr>
          <p:blipFill>
            <a:blip r:embed="rId3"/>
            <a:stretch>
              <a:fillRect/>
            </a:stretch>
          </p:blipFill>
          <p:spPr>
            <a:xfrm>
              <a:off x="4098152" y="4401826"/>
              <a:ext cx="947696" cy="857186"/>
            </a:xfrm>
            <a:prstGeom prst="rect">
              <a:avLst/>
            </a:prstGeom>
          </p:spPr>
        </p:pic>
        <p:pic>
          <p:nvPicPr>
            <p:cNvPr id="17" name="Picture 16">
              <a:extLst>
                <a:ext uri="{FF2B5EF4-FFF2-40B4-BE49-F238E27FC236}">
                  <a16:creationId xmlns:a16="http://schemas.microsoft.com/office/drawing/2014/main" id="{2574CFC6-9C3E-BB9A-CA86-FBE1C5A9F752}"/>
                </a:ext>
              </a:extLst>
            </p:cNvPr>
            <p:cNvPicPr>
              <a:picLocks noChangeAspect="1"/>
            </p:cNvPicPr>
            <p:nvPr/>
          </p:nvPicPr>
          <p:blipFill>
            <a:blip r:embed="rId4"/>
            <a:stretch>
              <a:fillRect/>
            </a:stretch>
          </p:blipFill>
          <p:spPr>
            <a:xfrm>
              <a:off x="628649" y="4618419"/>
              <a:ext cx="1549229" cy="424000"/>
            </a:xfrm>
            <a:prstGeom prst="rect">
              <a:avLst/>
            </a:prstGeom>
          </p:spPr>
        </p:pic>
      </p:grpSp>
      <p:graphicFrame>
        <p:nvGraphicFramePr>
          <p:cNvPr id="2" name="Diagram 1">
            <a:extLst>
              <a:ext uri="{FF2B5EF4-FFF2-40B4-BE49-F238E27FC236}">
                <a16:creationId xmlns:a16="http://schemas.microsoft.com/office/drawing/2014/main" id="{407DF822-8902-5177-232B-2441199E6DD9}"/>
              </a:ext>
            </a:extLst>
          </p:cNvPr>
          <p:cNvGraphicFramePr/>
          <p:nvPr>
            <p:extLst>
              <p:ext uri="{D42A27DB-BD31-4B8C-83A1-F6EECF244321}">
                <p14:modId xmlns:p14="http://schemas.microsoft.com/office/powerpoint/2010/main" val="3777785946"/>
              </p:ext>
            </p:extLst>
          </p:nvPr>
        </p:nvGraphicFramePr>
        <p:xfrm>
          <a:off x="4328066" y="1473588"/>
          <a:ext cx="5490626" cy="30300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ontent Placeholder 2">
            <a:extLst>
              <a:ext uri="{FF2B5EF4-FFF2-40B4-BE49-F238E27FC236}">
                <a16:creationId xmlns:a16="http://schemas.microsoft.com/office/drawing/2014/main" id="{AC923647-5576-8665-C1F4-E2AA15EC7361}"/>
              </a:ext>
            </a:extLst>
          </p:cNvPr>
          <p:cNvSpPr txBox="1">
            <a:spLocks/>
          </p:cNvSpPr>
          <p:nvPr/>
        </p:nvSpPr>
        <p:spPr>
          <a:xfrm>
            <a:off x="628648" y="1531294"/>
            <a:ext cx="5022852" cy="3086069"/>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1800" kern="100" dirty="0">
                <a:latin typeface="Calibri" panose="020F0502020204030204" pitchFamily="34" charset="0"/>
                <a:ea typeface="Calibri" panose="020F0502020204030204" pitchFamily="34" charset="0"/>
                <a:cs typeface="Times New Roman" panose="02020603050405020304" pitchFamily="18" charset="0"/>
              </a:rPr>
              <a:t>L</a:t>
            </a:r>
            <a:r>
              <a:rPr lang="es-ES" sz="1800" kern="100" dirty="0">
                <a:latin typeface="Calibri" panose="020F0502020204030204" pitchFamily="34" charset="0"/>
                <a:ea typeface="Calibri" panose="020F0502020204030204" pitchFamily="34" charset="0"/>
                <a:cs typeface="Times New Roman" panose="02020603050405020304" pitchFamily="18" charset="0"/>
              </a:rPr>
              <a:t>a </a:t>
            </a:r>
            <a:r>
              <a:rPr lang="en-US" sz="1800" kern="100" dirty="0">
                <a:latin typeface="Calibri" panose="020F0502020204030204" pitchFamily="34" charset="0"/>
                <a:ea typeface="Calibri" panose="020F0502020204030204" pitchFamily="34" charset="0"/>
                <a:cs typeface="Times New Roman" panose="02020603050405020304" pitchFamily="18" charset="0"/>
              </a:rPr>
              <a:t>UCR</a:t>
            </a:r>
            <a:r>
              <a:rPr lang="es-ES" sz="1800" kern="100" dirty="0">
                <a:latin typeface="Calibri" panose="020F0502020204030204" pitchFamily="34" charset="0"/>
                <a:ea typeface="Calibri" panose="020F0502020204030204" pitchFamily="34" charset="0"/>
                <a:cs typeface="Times New Roman" panose="02020603050405020304" pitchFamily="18" charset="0"/>
              </a:rPr>
              <a:t> junto con el Comité Local del Corredor Biológico Interurbano del río Torres Reserva de la Biosfera (CBIRT-RB) planteamos la iniciativa Biodistritos LAB</a:t>
            </a:r>
            <a:r>
              <a:rPr lang="en-US" sz="1800" kern="100" dirty="0">
                <a:latin typeface="Calibri" panose="020F0502020204030204" pitchFamily="34" charset="0"/>
                <a:ea typeface="Calibri" panose="020F0502020204030204" pitchFamily="34" charset="0"/>
                <a:cs typeface="Times New Roman" panose="02020603050405020304" pitchFamily="18" charset="0"/>
              </a:rPr>
              <a:t>: </a:t>
            </a:r>
            <a:r>
              <a:rPr lang="es-ES" sz="1800"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un modelo de vinculación entre la universidad y el sector productivo</a:t>
            </a:r>
            <a:r>
              <a:rPr lang="es-ES" sz="1800" kern="100" dirty="0">
                <a:latin typeface="Calibri" panose="020F0502020204030204" pitchFamily="34" charset="0"/>
                <a:ea typeface="Calibri" panose="020F0502020204030204" pitchFamily="34" charset="0"/>
                <a:cs typeface="Times New Roman" panose="02020603050405020304" pitchFamily="18" charset="0"/>
              </a:rPr>
              <a:t>.</a:t>
            </a:r>
            <a:r>
              <a:rPr lang="es-ES" sz="1800"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err="1">
                <a:latin typeface="Calibri" panose="020F0502020204030204" pitchFamily="34" charset="0"/>
                <a:ea typeface="Calibri" panose="020F0502020204030204" pitchFamily="34" charset="0"/>
                <a:cs typeface="Times New Roman" panose="02020603050405020304" pitchFamily="18" charset="0"/>
              </a:rPr>
              <a:t>Propósito</a:t>
            </a:r>
            <a:r>
              <a:rPr lang="en-US" sz="1800" dirty="0">
                <a:latin typeface="Calibri" panose="020F0502020204030204" pitchFamily="34" charset="0"/>
                <a:ea typeface="Calibri" panose="020F0502020204030204" pitchFamily="34" charset="0"/>
                <a:cs typeface="Times New Roman" panose="02020603050405020304" pitchFamily="18" charset="0"/>
              </a:rPr>
              <a:t>:</a:t>
            </a:r>
            <a:r>
              <a:rPr lang="es-ES" sz="1800" dirty="0">
                <a:latin typeface="Calibri" panose="020F0502020204030204" pitchFamily="34" charset="0"/>
                <a:ea typeface="Calibri" panose="020F0502020204030204" pitchFamily="34" charset="0"/>
                <a:cs typeface="Times New Roman" panose="02020603050405020304" pitchFamily="18" charset="0"/>
              </a:rPr>
              <a:t> desarrollar una </a:t>
            </a:r>
            <a:r>
              <a:rPr lang="es-ES" sz="1800" b="1" dirty="0">
                <a:latin typeface="Calibri" panose="020F0502020204030204" pitchFamily="34" charset="0"/>
                <a:ea typeface="Calibri" panose="020F0502020204030204" pitchFamily="34" charset="0"/>
                <a:cs typeface="Times New Roman" panose="02020603050405020304" pitchFamily="18" charset="0"/>
              </a:rPr>
              <a:t>red</a:t>
            </a:r>
            <a:r>
              <a:rPr lang="es-ES" sz="1800" dirty="0">
                <a:latin typeface="Calibri" panose="020F0502020204030204" pitchFamily="34" charset="0"/>
                <a:ea typeface="Calibri" panose="020F0502020204030204" pitchFamily="34" charset="0"/>
                <a:cs typeface="Times New Roman" panose="02020603050405020304" pitchFamily="18" charset="0"/>
              </a:rPr>
              <a:t> de partes interesadas que </a:t>
            </a:r>
            <a:r>
              <a:rPr lang="es-ES"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contribuirán a financiar</a:t>
            </a:r>
            <a:r>
              <a:rPr lang="en-US"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s-ES" sz="18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desarroll</a:t>
            </a:r>
            <a:r>
              <a:rPr lang="en-US" sz="18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ar</a:t>
            </a:r>
            <a:r>
              <a:rPr lang="es-ES"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e implementa</a:t>
            </a:r>
            <a:r>
              <a:rPr lang="en-US"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r</a:t>
            </a:r>
            <a:r>
              <a:rPr lang="es-ES"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proyectos </a:t>
            </a:r>
            <a:r>
              <a:rPr lang="es-ES" sz="18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transdisciplinarios</a:t>
            </a:r>
            <a:r>
              <a:rPr lang="es-ES" sz="1800" dirty="0">
                <a:latin typeface="Calibri" panose="020F0502020204030204" pitchFamily="34" charset="0"/>
                <a:ea typeface="Calibri" panose="020F0502020204030204" pitchFamily="34" charset="0"/>
                <a:cs typeface="Times New Roman" panose="02020603050405020304" pitchFamily="18" charset="0"/>
              </a:rPr>
              <a:t> de investigación aplicada y acción social.</a:t>
            </a:r>
            <a:r>
              <a:rPr lang="en-CR" sz="1800" dirty="0">
                <a:latin typeface="+mn-lt"/>
              </a:rPr>
              <a:t> </a:t>
            </a:r>
            <a:endParaRPr lang="en-NL" sz="1800" kern="100">
              <a:latin typeface="+mn-lt"/>
              <a:ea typeface="Calibri" panose="020F0502020204030204" pitchFamily="34" charset="0"/>
              <a:cs typeface="Times New Roman" panose="02020603050405020304" pitchFamily="18" charset="0"/>
            </a:endParaRPr>
          </a:p>
          <a:p>
            <a:pPr>
              <a:buClr>
                <a:schemeClr val="accent4"/>
              </a:buClr>
            </a:pPr>
            <a:endParaRPr lang="es-ES_tradnl" sz="1800" dirty="0">
              <a:latin typeface="+mn-lt"/>
            </a:endParaRPr>
          </a:p>
        </p:txBody>
      </p:sp>
      <p:sp>
        <p:nvSpPr>
          <p:cNvPr id="10" name="TextBox 9">
            <a:extLst>
              <a:ext uri="{FF2B5EF4-FFF2-40B4-BE49-F238E27FC236}">
                <a16:creationId xmlns:a16="http://schemas.microsoft.com/office/drawing/2014/main" id="{D2EEBA74-E8A0-F7D0-DF44-EF1ADBCC836F}"/>
              </a:ext>
            </a:extLst>
          </p:cNvPr>
          <p:cNvSpPr txBox="1"/>
          <p:nvPr/>
        </p:nvSpPr>
        <p:spPr>
          <a:xfrm rot="18000000">
            <a:off x="5241122" y="1477639"/>
            <a:ext cx="1828800" cy="584775"/>
          </a:xfrm>
          <a:prstGeom prst="rect">
            <a:avLst/>
          </a:prstGeom>
          <a:noFill/>
        </p:spPr>
        <p:txBody>
          <a:bodyPr wrap="square" rtlCol="0">
            <a:spAutoFit/>
          </a:bodyPr>
          <a:lstStyle/>
          <a:p>
            <a:pPr algn="l"/>
            <a:r>
              <a:rPr lang="en-US" sz="3200" b="1" dirty="0">
                <a:solidFill>
                  <a:schemeClr val="accent5">
                    <a:lumMod val="60000"/>
                    <a:lumOff val="40000"/>
                  </a:schemeClr>
                </a:solidFill>
              </a:rPr>
              <a:t>UCR</a:t>
            </a:r>
            <a:endParaRPr lang="en-CR" sz="3200" b="1" dirty="0">
              <a:solidFill>
                <a:schemeClr val="accent5">
                  <a:lumMod val="60000"/>
                  <a:lumOff val="40000"/>
                </a:schemeClr>
              </a:solidFill>
            </a:endParaRPr>
          </a:p>
        </p:txBody>
      </p:sp>
    </p:spTree>
    <p:extLst>
      <p:ext uri="{BB962C8B-B14F-4D97-AF65-F5344CB8AC3E}">
        <p14:creationId xmlns:p14="http://schemas.microsoft.com/office/powerpoint/2010/main" val="294480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D6D3CE6-6493-4B96-5788-F1A07F3E7E43}"/>
              </a:ext>
            </a:extLst>
          </p:cNvPr>
          <p:cNvSpPr/>
          <p:nvPr/>
        </p:nvSpPr>
        <p:spPr>
          <a:xfrm>
            <a:off x="628650" y="772088"/>
            <a:ext cx="8515350" cy="90061"/>
          </a:xfrm>
          <a:prstGeom prst="roundRect">
            <a:avLst/>
          </a:prstGeom>
          <a:gradFill flip="none" rotWithShape="1">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sz="1050"/>
          </a:p>
        </p:txBody>
      </p:sp>
      <p:sp>
        <p:nvSpPr>
          <p:cNvPr id="5" name="Content Placeholder 2">
            <a:extLst>
              <a:ext uri="{FF2B5EF4-FFF2-40B4-BE49-F238E27FC236}">
                <a16:creationId xmlns:a16="http://schemas.microsoft.com/office/drawing/2014/main" id="{F92FFDC6-E47B-E203-8BB3-922BD1CCF186}"/>
              </a:ext>
            </a:extLst>
          </p:cNvPr>
          <p:cNvSpPr>
            <a:spLocks noGrp="1"/>
          </p:cNvSpPr>
          <p:nvPr>
            <p:ph idx="1"/>
          </p:nvPr>
        </p:nvSpPr>
        <p:spPr>
          <a:xfrm>
            <a:off x="628648" y="967958"/>
            <a:ext cx="8515349" cy="3566333"/>
          </a:xfrm>
        </p:spPr>
        <p:txBody>
          <a:bodyPr>
            <a:noAutofit/>
          </a:bodyPr>
          <a:lstStyle/>
          <a:p>
            <a:pPr marL="285750" indent="-285750">
              <a:buFont typeface="Arial" panose="020B0604020202020204" pitchFamily="34" charset="0"/>
              <a:buChar char="•"/>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a:t>
            </a:r>
            <a:r>
              <a:rPr lang="es-ES"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bjetivo</a:t>
            </a:r>
            <a:r>
              <a:rPr lang="en-US"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s-ES" sz="1800" dirty="0">
                <a:effectLst/>
                <a:latin typeface="Calibri" panose="020F0502020204030204" pitchFamily="34" charset="0"/>
                <a:ea typeface="Calibri" panose="020F0502020204030204" pitchFamily="34" charset="0"/>
                <a:cs typeface="Times New Roman" panose="02020603050405020304" pitchFamily="18" charset="0"/>
              </a:rPr>
              <a:t> establecer una plataforma para facilitar la acción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transdisciplinar</a:t>
            </a:r>
            <a:r>
              <a:rPr lang="es-ES" sz="1800" dirty="0">
                <a:effectLst/>
                <a:latin typeface="Calibri" panose="020F0502020204030204" pitchFamily="34" charset="0"/>
                <a:ea typeface="Calibri" panose="020F0502020204030204" pitchFamily="34" charset="0"/>
                <a:cs typeface="Times New Roman" panose="02020603050405020304" pitchFamily="18" charset="0"/>
              </a:rPr>
              <a:t> sociedad-universidad desarrollando proyectos de investigación aplicada y acción social para el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fomento de biodistritos en las </a:t>
            </a:r>
            <a:r>
              <a:rPr lang="es-ES" sz="1800" b="1" dirty="0" err="1">
                <a:effectLst/>
                <a:latin typeface="Calibri" panose="020F0502020204030204" pitchFamily="34" charset="0"/>
                <a:ea typeface="Calibri" panose="020F0502020204030204" pitchFamily="34" charset="0"/>
                <a:cs typeface="Times New Roman" panose="02020603050405020304" pitchFamily="18" charset="0"/>
              </a:rPr>
              <a:t>microcuencas</a:t>
            </a:r>
            <a:r>
              <a:rPr lang="es-ES" sz="1800" dirty="0">
                <a:effectLst/>
                <a:latin typeface="Calibri" panose="020F0502020204030204" pitchFamily="34" charset="0"/>
                <a:ea typeface="Calibri" panose="020F0502020204030204" pitchFamily="34" charset="0"/>
                <a:cs typeface="Times New Roman" panose="02020603050405020304" pitchFamily="18" charset="0"/>
              </a:rPr>
              <a:t> de los ríos que atraviesan las principales ciudades de la Gran Área Metropolitana (GAM) de Costa Rica.</a:t>
            </a:r>
            <a:r>
              <a:rPr lang="en-CR" sz="2400" dirty="0">
                <a:effectLst/>
              </a:rPr>
              <a:t> </a:t>
            </a:r>
            <a:endParaRPr lang="en-US" sz="2400" dirty="0">
              <a:effectLst/>
            </a:endParaRPr>
          </a:p>
          <a:p>
            <a:pPr marL="285750" indent="-285750">
              <a:buFont typeface="Arial" panose="020B0604020202020204" pitchFamily="34" charset="0"/>
              <a:buChar char="•"/>
            </a:pPr>
            <a:r>
              <a:rPr lang="en-US"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M</a:t>
            </a:r>
            <a:r>
              <a:rPr lang="es-ES"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isión</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Calibri" panose="020F0502020204030204" pitchFamily="34" charset="0"/>
                <a:ea typeface="Calibri" panose="020F0502020204030204" pitchFamily="34" charset="0"/>
                <a:cs typeface="Times New Roman" panose="02020603050405020304" pitchFamily="18" charset="0"/>
              </a:rPr>
              <a:t>contribuir a la gestión territorial mediante el desarrollo de laboratorios distritales vivos impulsando desde la universidad alianzas público-privadas para el bienestar social-ecológico en las zonas urbanas y la resiliencia local mediante adaptación al cambio climático y la economía verde urbana.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V</a:t>
            </a:r>
            <a:r>
              <a:rPr lang="es-ES"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isión</a:t>
            </a:r>
            <a:r>
              <a:rPr lang="en-US"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Calibri" panose="020F0502020204030204" pitchFamily="34" charset="0"/>
                <a:ea typeface="Calibri" panose="020F0502020204030204" pitchFamily="34" charset="0"/>
                <a:cs typeface="Times New Roman" panose="02020603050405020304" pitchFamily="18" charset="0"/>
              </a:rPr>
              <a:t>ser un agente catalizador para el desarrollo de ecosistemas de innovación</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Calibri" panose="020F0502020204030204" pitchFamily="34" charset="0"/>
                <a:ea typeface="Calibri" panose="020F0502020204030204" pitchFamily="34" charset="0"/>
                <a:cs typeface="Times New Roman" panose="02020603050405020304" pitchFamily="18" charset="0"/>
              </a:rPr>
              <a:t>social-ambiental en territorios urbanos.</a:t>
            </a:r>
            <a:r>
              <a:rPr lang="en-CR" sz="2400" dirty="0">
                <a:effectLst/>
              </a:rPr>
              <a:t> </a:t>
            </a:r>
            <a:endParaRPr lang="es-ES_tradnl" sz="1800" dirty="0">
              <a:latin typeface="Calibri" panose="020F0502020204030204" pitchFamily="34" charset="0"/>
            </a:endParaRPr>
          </a:p>
        </p:txBody>
      </p:sp>
      <p:sp>
        <p:nvSpPr>
          <p:cNvPr id="6" name="Title 1">
            <a:extLst>
              <a:ext uri="{FF2B5EF4-FFF2-40B4-BE49-F238E27FC236}">
                <a16:creationId xmlns:a16="http://schemas.microsoft.com/office/drawing/2014/main" id="{FBD19F98-7DAF-B9B4-A992-2CD54D7A87F2}"/>
              </a:ext>
            </a:extLst>
          </p:cNvPr>
          <p:cNvSpPr txBox="1">
            <a:spLocks/>
          </p:cNvSpPr>
          <p:nvPr/>
        </p:nvSpPr>
        <p:spPr>
          <a:xfrm>
            <a:off x="628650" y="475862"/>
            <a:ext cx="7886700" cy="46935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100" b="1" dirty="0" err="1">
                <a:solidFill>
                  <a:srgbClr val="000000"/>
                </a:solidFill>
                <a:ea typeface="Yu Mincho" panose="02020400000000000000" pitchFamily="18" charset="-128"/>
              </a:rPr>
              <a:t>PLATAFORMA</a:t>
            </a:r>
            <a:r>
              <a:rPr lang="en-US" sz="2100" b="1" dirty="0">
                <a:solidFill>
                  <a:srgbClr val="000000"/>
                </a:solidFill>
                <a:ea typeface="Yu Mincho" panose="02020400000000000000" pitchFamily="18" charset="-128"/>
              </a:rPr>
              <a:t> 				</a:t>
            </a:r>
            <a:r>
              <a:rPr lang="es-CR" sz="2100" b="1" dirty="0">
                <a:solidFill>
                  <a:srgbClr val="000000"/>
                </a:solidFill>
                <a:ea typeface="Yu Mincho" panose="02020400000000000000" pitchFamily="18" charset="-128"/>
              </a:rPr>
              <a:t>Biodistritos LAB</a:t>
            </a:r>
            <a:endParaRPr lang="es-ES_tradnl" sz="2100" dirty="0"/>
          </a:p>
        </p:txBody>
      </p:sp>
      <p:grpSp>
        <p:nvGrpSpPr>
          <p:cNvPr id="18" name="Group 17">
            <a:extLst>
              <a:ext uri="{FF2B5EF4-FFF2-40B4-BE49-F238E27FC236}">
                <a16:creationId xmlns:a16="http://schemas.microsoft.com/office/drawing/2014/main" id="{BD1EA508-61E0-7837-B0EC-6DBA6F512ACB}"/>
              </a:ext>
            </a:extLst>
          </p:cNvPr>
          <p:cNvGrpSpPr/>
          <p:nvPr/>
        </p:nvGrpSpPr>
        <p:grpSpPr>
          <a:xfrm>
            <a:off x="-65988" y="4401826"/>
            <a:ext cx="9275976" cy="914892"/>
            <a:chOff x="-65988" y="4401826"/>
            <a:chExt cx="9275976" cy="914892"/>
          </a:xfrm>
        </p:grpSpPr>
        <p:sp>
          <p:nvSpPr>
            <p:cNvPr id="14" name="Rounded Rectangle 13">
              <a:extLst>
                <a:ext uri="{FF2B5EF4-FFF2-40B4-BE49-F238E27FC236}">
                  <a16:creationId xmlns:a16="http://schemas.microsoft.com/office/drawing/2014/main" id="{BE9CA829-26B8-6D1A-1979-C2915CF05018}"/>
                </a:ext>
              </a:extLst>
            </p:cNvPr>
            <p:cNvSpPr/>
            <p:nvPr/>
          </p:nvSpPr>
          <p:spPr>
            <a:xfrm>
              <a:off x="-65988" y="4534292"/>
              <a:ext cx="9275976" cy="782426"/>
            </a:xfrm>
            <a:prstGeom prst="roundRect">
              <a:avLst>
                <a:gd name="adj" fmla="val 50000"/>
              </a:avLst>
            </a:prstGeom>
            <a:gradFill>
              <a:gsLst>
                <a:gs pos="0">
                  <a:srgbClr val="0070C0"/>
                </a:gs>
                <a:gs pos="39000">
                  <a:srgbClr val="76D6FF"/>
                </a:gs>
                <a:gs pos="99000">
                  <a:schemeClr val="accent5">
                    <a:lumMod val="20000"/>
                    <a:lumOff val="8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TextBox 14">
              <a:extLst>
                <a:ext uri="{FF2B5EF4-FFF2-40B4-BE49-F238E27FC236}">
                  <a16:creationId xmlns:a16="http://schemas.microsoft.com/office/drawing/2014/main" id="{71E1EF56-DA0A-2FBD-178D-801A6E655FE5}"/>
                </a:ext>
              </a:extLst>
            </p:cNvPr>
            <p:cNvSpPr txBox="1"/>
            <p:nvPr/>
          </p:nvSpPr>
          <p:spPr>
            <a:xfrm>
              <a:off x="7623980" y="4602347"/>
              <a:ext cx="922047" cy="577081"/>
            </a:xfrm>
            <a:prstGeom prst="rect">
              <a:avLst/>
            </a:prstGeom>
            <a:noFill/>
          </p:spPr>
          <p:txBody>
            <a:bodyPr wrap="none" rtlCol="0">
              <a:spAutoFit/>
            </a:bodyPr>
            <a:lstStyle/>
            <a:p>
              <a:pPr algn="ctr"/>
              <a:r>
                <a:rPr lang="es-ES_tradnl" sz="1050" b="1" dirty="0" err="1">
                  <a:solidFill>
                    <a:schemeClr val="tx1"/>
                  </a:solidFill>
                  <a:latin typeface="Avenir" panose="02000503020000020003" pitchFamily="2" charset="0"/>
                  <a:cs typeface="Al Tarikh" pitchFamily="2" charset="-78"/>
                </a:rPr>
                <a:t>10mo</a:t>
              </a:r>
              <a:endParaRPr lang="en-US" sz="1050" b="1" dirty="0">
                <a:solidFill>
                  <a:schemeClr val="tx1"/>
                </a:solidFill>
                <a:latin typeface="Avenir" panose="02000503020000020003" pitchFamily="2" charset="0"/>
                <a:cs typeface="Al Tarikh" pitchFamily="2" charset="-78"/>
              </a:endParaRPr>
            </a:p>
            <a:p>
              <a:pPr algn="ctr"/>
              <a:r>
                <a:rPr lang="en-US" sz="1050" b="1" dirty="0" err="1">
                  <a:solidFill>
                    <a:schemeClr val="bg2"/>
                  </a:solidFill>
                  <a:latin typeface="Avenir" panose="02000503020000020003" pitchFamily="2" charset="0"/>
                  <a:cs typeface="Al Tarikh" pitchFamily="2" charset="-78"/>
                </a:rPr>
                <a:t>Congreso</a:t>
              </a:r>
              <a:br>
                <a:rPr lang="es-ES_tradnl" sz="1050" b="1" dirty="0">
                  <a:solidFill>
                    <a:schemeClr val="bg1"/>
                  </a:solidFill>
                  <a:latin typeface="Avenir" panose="02000503020000020003" pitchFamily="2" charset="0"/>
                  <a:cs typeface="Al Tarikh" pitchFamily="2" charset="-78"/>
                </a:rPr>
              </a:br>
              <a:r>
                <a:rPr lang="es-ES_tradnl" sz="1050" b="1" dirty="0">
                  <a:solidFill>
                    <a:schemeClr val="bg2"/>
                  </a:solidFill>
                  <a:latin typeface="Avenir" panose="02000503020000020003" pitchFamily="2" charset="0"/>
                  <a:cs typeface="Al Tarikh" pitchFamily="2" charset="-78"/>
                </a:rPr>
                <a:t>RED-</a:t>
              </a:r>
              <a:r>
                <a:rPr lang="es-ES_tradnl" sz="1050" b="1" dirty="0" err="1">
                  <a:solidFill>
                    <a:schemeClr val="bg2"/>
                  </a:solidFill>
                  <a:latin typeface="Avenir" panose="02000503020000020003" pitchFamily="2" charset="0"/>
                  <a:cs typeface="Al Tarikh" pitchFamily="2" charset="-78"/>
                </a:rPr>
                <a:t>ALCUE</a:t>
              </a:r>
              <a:endParaRPr lang="es-ES_tradnl" sz="1050" b="1" dirty="0">
                <a:solidFill>
                  <a:schemeClr val="bg2"/>
                </a:solidFill>
                <a:latin typeface="Avenir" panose="02000503020000020003" pitchFamily="2" charset="0"/>
                <a:cs typeface="Al Tarikh" pitchFamily="2" charset="-78"/>
              </a:endParaRPr>
            </a:p>
          </p:txBody>
        </p:sp>
        <p:pic>
          <p:nvPicPr>
            <p:cNvPr id="16" name="Picture 15">
              <a:extLst>
                <a:ext uri="{FF2B5EF4-FFF2-40B4-BE49-F238E27FC236}">
                  <a16:creationId xmlns:a16="http://schemas.microsoft.com/office/drawing/2014/main" id="{BEAF6B06-A1AB-8EA1-541C-DEA10E5B6575}"/>
                </a:ext>
              </a:extLst>
            </p:cNvPr>
            <p:cNvPicPr>
              <a:picLocks noChangeAspect="1"/>
            </p:cNvPicPr>
            <p:nvPr/>
          </p:nvPicPr>
          <p:blipFill>
            <a:blip r:embed="rId3"/>
            <a:stretch>
              <a:fillRect/>
            </a:stretch>
          </p:blipFill>
          <p:spPr>
            <a:xfrm>
              <a:off x="4098152" y="4401826"/>
              <a:ext cx="947696" cy="857186"/>
            </a:xfrm>
            <a:prstGeom prst="rect">
              <a:avLst/>
            </a:prstGeom>
          </p:spPr>
        </p:pic>
        <p:pic>
          <p:nvPicPr>
            <p:cNvPr id="17" name="Picture 16">
              <a:extLst>
                <a:ext uri="{FF2B5EF4-FFF2-40B4-BE49-F238E27FC236}">
                  <a16:creationId xmlns:a16="http://schemas.microsoft.com/office/drawing/2014/main" id="{2574CFC6-9C3E-BB9A-CA86-FBE1C5A9F752}"/>
                </a:ext>
              </a:extLst>
            </p:cNvPr>
            <p:cNvPicPr>
              <a:picLocks noChangeAspect="1"/>
            </p:cNvPicPr>
            <p:nvPr/>
          </p:nvPicPr>
          <p:blipFill>
            <a:blip r:embed="rId4"/>
            <a:stretch>
              <a:fillRect/>
            </a:stretch>
          </p:blipFill>
          <p:spPr>
            <a:xfrm>
              <a:off x="628649" y="4618419"/>
              <a:ext cx="1549229" cy="424000"/>
            </a:xfrm>
            <a:prstGeom prst="rect">
              <a:avLst/>
            </a:prstGeom>
          </p:spPr>
        </p:pic>
      </p:grpSp>
    </p:spTree>
    <p:extLst>
      <p:ext uri="{BB962C8B-B14F-4D97-AF65-F5344CB8AC3E}">
        <p14:creationId xmlns:p14="http://schemas.microsoft.com/office/powerpoint/2010/main" val="1618319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A9B3B3-C0A6-93D1-5CC5-6E1898F33442}"/>
              </a:ext>
            </a:extLst>
          </p:cNvPr>
          <p:cNvPicPr>
            <a:picLocks noChangeAspect="1"/>
          </p:cNvPicPr>
          <p:nvPr/>
        </p:nvPicPr>
        <p:blipFill>
          <a:blip r:embed="rId3"/>
          <a:stretch>
            <a:fillRect/>
          </a:stretch>
        </p:blipFill>
        <p:spPr>
          <a:xfrm>
            <a:off x="736488" y="862149"/>
            <a:ext cx="7671023" cy="4125321"/>
          </a:xfrm>
          <a:prstGeom prst="rect">
            <a:avLst/>
          </a:prstGeom>
        </p:spPr>
      </p:pic>
      <p:sp>
        <p:nvSpPr>
          <p:cNvPr id="4" name="Rounded Rectangle 3">
            <a:extLst>
              <a:ext uri="{FF2B5EF4-FFF2-40B4-BE49-F238E27FC236}">
                <a16:creationId xmlns:a16="http://schemas.microsoft.com/office/drawing/2014/main" id="{2D6D3CE6-6493-4B96-5788-F1A07F3E7E43}"/>
              </a:ext>
            </a:extLst>
          </p:cNvPr>
          <p:cNvSpPr/>
          <p:nvPr/>
        </p:nvSpPr>
        <p:spPr>
          <a:xfrm>
            <a:off x="628650" y="772088"/>
            <a:ext cx="8515350" cy="90061"/>
          </a:xfrm>
          <a:prstGeom prst="roundRect">
            <a:avLst/>
          </a:prstGeom>
          <a:gradFill flip="none" rotWithShape="1">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sz="1050"/>
          </a:p>
        </p:txBody>
      </p:sp>
      <p:sp>
        <p:nvSpPr>
          <p:cNvPr id="6" name="Title 1">
            <a:extLst>
              <a:ext uri="{FF2B5EF4-FFF2-40B4-BE49-F238E27FC236}">
                <a16:creationId xmlns:a16="http://schemas.microsoft.com/office/drawing/2014/main" id="{FBD19F98-7DAF-B9B4-A992-2CD54D7A87F2}"/>
              </a:ext>
            </a:extLst>
          </p:cNvPr>
          <p:cNvSpPr txBox="1">
            <a:spLocks/>
          </p:cNvSpPr>
          <p:nvPr/>
        </p:nvSpPr>
        <p:spPr>
          <a:xfrm>
            <a:off x="628650" y="475862"/>
            <a:ext cx="7886700" cy="46935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100" b="1" dirty="0" err="1">
                <a:solidFill>
                  <a:srgbClr val="000000"/>
                </a:solidFill>
                <a:ea typeface="Yu Mincho" panose="02020400000000000000" pitchFamily="18" charset="-128"/>
              </a:rPr>
              <a:t>PLATAFORMA</a:t>
            </a:r>
            <a:r>
              <a:rPr lang="en-US" sz="2100" b="1" dirty="0">
                <a:solidFill>
                  <a:srgbClr val="000000"/>
                </a:solidFill>
                <a:ea typeface="Yu Mincho" panose="02020400000000000000" pitchFamily="18" charset="-128"/>
              </a:rPr>
              <a:t> 				</a:t>
            </a:r>
            <a:r>
              <a:rPr lang="es-CR" sz="2100" b="1" dirty="0">
                <a:solidFill>
                  <a:srgbClr val="000000"/>
                </a:solidFill>
                <a:ea typeface="Yu Mincho" panose="02020400000000000000" pitchFamily="18" charset="-128"/>
              </a:rPr>
              <a:t>Biodistritos LAB</a:t>
            </a:r>
            <a:endParaRPr lang="es-ES_tradnl" sz="2100" dirty="0"/>
          </a:p>
        </p:txBody>
      </p:sp>
      <p:grpSp>
        <p:nvGrpSpPr>
          <p:cNvPr id="18" name="Group 17">
            <a:extLst>
              <a:ext uri="{FF2B5EF4-FFF2-40B4-BE49-F238E27FC236}">
                <a16:creationId xmlns:a16="http://schemas.microsoft.com/office/drawing/2014/main" id="{BD1EA508-61E0-7837-B0EC-6DBA6F512ACB}"/>
              </a:ext>
            </a:extLst>
          </p:cNvPr>
          <p:cNvGrpSpPr/>
          <p:nvPr/>
        </p:nvGrpSpPr>
        <p:grpSpPr>
          <a:xfrm>
            <a:off x="-65988" y="4401826"/>
            <a:ext cx="9275976" cy="914892"/>
            <a:chOff x="-65988" y="4401826"/>
            <a:chExt cx="9275976" cy="914892"/>
          </a:xfrm>
        </p:grpSpPr>
        <p:sp>
          <p:nvSpPr>
            <p:cNvPr id="14" name="Rounded Rectangle 13">
              <a:extLst>
                <a:ext uri="{FF2B5EF4-FFF2-40B4-BE49-F238E27FC236}">
                  <a16:creationId xmlns:a16="http://schemas.microsoft.com/office/drawing/2014/main" id="{BE9CA829-26B8-6D1A-1979-C2915CF05018}"/>
                </a:ext>
              </a:extLst>
            </p:cNvPr>
            <p:cNvSpPr/>
            <p:nvPr/>
          </p:nvSpPr>
          <p:spPr>
            <a:xfrm>
              <a:off x="-65988" y="4534292"/>
              <a:ext cx="9275976" cy="782426"/>
            </a:xfrm>
            <a:prstGeom prst="roundRect">
              <a:avLst>
                <a:gd name="adj" fmla="val 50000"/>
              </a:avLst>
            </a:prstGeom>
            <a:gradFill>
              <a:gsLst>
                <a:gs pos="0">
                  <a:srgbClr val="0070C0"/>
                </a:gs>
                <a:gs pos="39000">
                  <a:srgbClr val="76D6FF"/>
                </a:gs>
                <a:gs pos="99000">
                  <a:schemeClr val="accent5">
                    <a:lumMod val="20000"/>
                    <a:lumOff val="8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TextBox 14">
              <a:extLst>
                <a:ext uri="{FF2B5EF4-FFF2-40B4-BE49-F238E27FC236}">
                  <a16:creationId xmlns:a16="http://schemas.microsoft.com/office/drawing/2014/main" id="{71E1EF56-DA0A-2FBD-178D-801A6E655FE5}"/>
                </a:ext>
              </a:extLst>
            </p:cNvPr>
            <p:cNvSpPr txBox="1"/>
            <p:nvPr/>
          </p:nvSpPr>
          <p:spPr>
            <a:xfrm>
              <a:off x="7623980" y="4602347"/>
              <a:ext cx="922047" cy="577081"/>
            </a:xfrm>
            <a:prstGeom prst="rect">
              <a:avLst/>
            </a:prstGeom>
            <a:noFill/>
          </p:spPr>
          <p:txBody>
            <a:bodyPr wrap="none" rtlCol="0">
              <a:spAutoFit/>
            </a:bodyPr>
            <a:lstStyle/>
            <a:p>
              <a:pPr algn="ctr"/>
              <a:r>
                <a:rPr lang="es-ES_tradnl" sz="1050" b="1" dirty="0" err="1">
                  <a:solidFill>
                    <a:schemeClr val="tx1"/>
                  </a:solidFill>
                  <a:latin typeface="Avenir" panose="02000503020000020003" pitchFamily="2" charset="0"/>
                  <a:cs typeface="Al Tarikh" pitchFamily="2" charset="-78"/>
                </a:rPr>
                <a:t>10mo</a:t>
              </a:r>
              <a:endParaRPr lang="en-US" sz="1050" b="1" dirty="0">
                <a:solidFill>
                  <a:schemeClr val="tx1"/>
                </a:solidFill>
                <a:latin typeface="Avenir" panose="02000503020000020003" pitchFamily="2" charset="0"/>
                <a:cs typeface="Al Tarikh" pitchFamily="2" charset="-78"/>
              </a:endParaRPr>
            </a:p>
            <a:p>
              <a:pPr algn="ctr"/>
              <a:r>
                <a:rPr lang="en-US" sz="1050" b="1" dirty="0" err="1">
                  <a:solidFill>
                    <a:schemeClr val="bg2"/>
                  </a:solidFill>
                  <a:latin typeface="Avenir" panose="02000503020000020003" pitchFamily="2" charset="0"/>
                  <a:cs typeface="Al Tarikh" pitchFamily="2" charset="-78"/>
                </a:rPr>
                <a:t>Congreso</a:t>
              </a:r>
              <a:br>
                <a:rPr lang="es-ES_tradnl" sz="1050" b="1" dirty="0">
                  <a:solidFill>
                    <a:schemeClr val="bg1"/>
                  </a:solidFill>
                  <a:latin typeface="Avenir" panose="02000503020000020003" pitchFamily="2" charset="0"/>
                  <a:cs typeface="Al Tarikh" pitchFamily="2" charset="-78"/>
                </a:rPr>
              </a:br>
              <a:r>
                <a:rPr lang="es-ES_tradnl" sz="1050" b="1" dirty="0">
                  <a:solidFill>
                    <a:schemeClr val="bg2"/>
                  </a:solidFill>
                  <a:latin typeface="Avenir" panose="02000503020000020003" pitchFamily="2" charset="0"/>
                  <a:cs typeface="Al Tarikh" pitchFamily="2" charset="-78"/>
                </a:rPr>
                <a:t>RED-</a:t>
              </a:r>
              <a:r>
                <a:rPr lang="es-ES_tradnl" sz="1050" b="1" dirty="0" err="1">
                  <a:solidFill>
                    <a:schemeClr val="bg2"/>
                  </a:solidFill>
                  <a:latin typeface="Avenir" panose="02000503020000020003" pitchFamily="2" charset="0"/>
                  <a:cs typeface="Al Tarikh" pitchFamily="2" charset="-78"/>
                </a:rPr>
                <a:t>ALCUE</a:t>
              </a:r>
              <a:endParaRPr lang="es-ES_tradnl" sz="1050" b="1" dirty="0">
                <a:solidFill>
                  <a:schemeClr val="bg2"/>
                </a:solidFill>
                <a:latin typeface="Avenir" panose="02000503020000020003" pitchFamily="2" charset="0"/>
                <a:cs typeface="Al Tarikh" pitchFamily="2" charset="-78"/>
              </a:endParaRPr>
            </a:p>
          </p:txBody>
        </p:sp>
        <p:pic>
          <p:nvPicPr>
            <p:cNvPr id="16" name="Picture 15">
              <a:extLst>
                <a:ext uri="{FF2B5EF4-FFF2-40B4-BE49-F238E27FC236}">
                  <a16:creationId xmlns:a16="http://schemas.microsoft.com/office/drawing/2014/main" id="{BEAF6B06-A1AB-8EA1-541C-DEA10E5B6575}"/>
                </a:ext>
              </a:extLst>
            </p:cNvPr>
            <p:cNvPicPr>
              <a:picLocks noChangeAspect="1"/>
            </p:cNvPicPr>
            <p:nvPr/>
          </p:nvPicPr>
          <p:blipFill>
            <a:blip r:embed="rId4"/>
            <a:stretch>
              <a:fillRect/>
            </a:stretch>
          </p:blipFill>
          <p:spPr>
            <a:xfrm>
              <a:off x="4098152" y="4401826"/>
              <a:ext cx="947696" cy="857186"/>
            </a:xfrm>
            <a:prstGeom prst="rect">
              <a:avLst/>
            </a:prstGeom>
          </p:spPr>
        </p:pic>
        <p:pic>
          <p:nvPicPr>
            <p:cNvPr id="17" name="Picture 16">
              <a:extLst>
                <a:ext uri="{FF2B5EF4-FFF2-40B4-BE49-F238E27FC236}">
                  <a16:creationId xmlns:a16="http://schemas.microsoft.com/office/drawing/2014/main" id="{2574CFC6-9C3E-BB9A-CA86-FBE1C5A9F752}"/>
                </a:ext>
              </a:extLst>
            </p:cNvPr>
            <p:cNvPicPr>
              <a:picLocks noChangeAspect="1"/>
            </p:cNvPicPr>
            <p:nvPr/>
          </p:nvPicPr>
          <p:blipFill>
            <a:blip r:embed="rId5"/>
            <a:stretch>
              <a:fillRect/>
            </a:stretch>
          </p:blipFill>
          <p:spPr>
            <a:xfrm>
              <a:off x="628649" y="4618419"/>
              <a:ext cx="1549229" cy="424000"/>
            </a:xfrm>
            <a:prstGeom prst="rect">
              <a:avLst/>
            </a:prstGeom>
          </p:spPr>
        </p:pic>
      </p:grpSp>
      <p:sp>
        <p:nvSpPr>
          <p:cNvPr id="3" name="Content Placeholder 2">
            <a:extLst>
              <a:ext uri="{FF2B5EF4-FFF2-40B4-BE49-F238E27FC236}">
                <a16:creationId xmlns:a16="http://schemas.microsoft.com/office/drawing/2014/main" id="{7684B054-89A2-1087-21F5-537F15E7DCEE}"/>
              </a:ext>
            </a:extLst>
          </p:cNvPr>
          <p:cNvSpPr>
            <a:spLocks noGrp="1"/>
          </p:cNvSpPr>
          <p:nvPr>
            <p:ph idx="1"/>
          </p:nvPr>
        </p:nvSpPr>
        <p:spPr/>
        <p:txBody>
          <a:bodyPr/>
          <a:lstStyle/>
          <a:p>
            <a:endParaRPr lang="en-CR"/>
          </a:p>
        </p:txBody>
      </p:sp>
    </p:spTree>
    <p:extLst>
      <p:ext uri="{BB962C8B-B14F-4D97-AF65-F5344CB8AC3E}">
        <p14:creationId xmlns:p14="http://schemas.microsoft.com/office/powerpoint/2010/main" val="676947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D6D3CE6-6493-4B96-5788-F1A07F3E7E43}"/>
              </a:ext>
            </a:extLst>
          </p:cNvPr>
          <p:cNvSpPr/>
          <p:nvPr/>
        </p:nvSpPr>
        <p:spPr>
          <a:xfrm>
            <a:off x="628650" y="772088"/>
            <a:ext cx="8515350" cy="90061"/>
          </a:xfrm>
          <a:prstGeom prst="roundRect">
            <a:avLst/>
          </a:prstGeom>
          <a:gradFill flip="none" rotWithShape="1">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sz="1050"/>
          </a:p>
        </p:txBody>
      </p:sp>
      <p:sp>
        <p:nvSpPr>
          <p:cNvPr id="5" name="Content Placeholder 2">
            <a:extLst>
              <a:ext uri="{FF2B5EF4-FFF2-40B4-BE49-F238E27FC236}">
                <a16:creationId xmlns:a16="http://schemas.microsoft.com/office/drawing/2014/main" id="{F92FFDC6-E47B-E203-8BB3-922BD1CCF186}"/>
              </a:ext>
            </a:extLst>
          </p:cNvPr>
          <p:cNvSpPr>
            <a:spLocks noGrp="1"/>
          </p:cNvSpPr>
          <p:nvPr>
            <p:ph idx="1"/>
          </p:nvPr>
        </p:nvSpPr>
        <p:spPr>
          <a:xfrm>
            <a:off x="628648" y="967958"/>
            <a:ext cx="8515349" cy="3566333"/>
          </a:xfrm>
        </p:spPr>
        <p:txBody>
          <a:bodyPr>
            <a:noAutofit/>
          </a:bodyPr>
          <a:lstStyle/>
          <a:p>
            <a:pPr marL="285750" indent="-285750">
              <a:buFont typeface="Arial" panose="020B0604020202020204" pitchFamily="34" charset="0"/>
              <a:buChar char="•"/>
            </a:pPr>
            <a:r>
              <a:rPr lang="en-US" sz="1800" kern="100" dirty="0">
                <a:latin typeface="Calibri" panose="020F0502020204030204" pitchFamily="34" charset="0"/>
                <a:ea typeface="Calibri" panose="020F0502020204030204" pitchFamily="34" charset="0"/>
                <a:cs typeface="Times New Roman" panose="02020603050405020304" pitchFamily="18" charset="0"/>
              </a:rPr>
              <a:t>T</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erritorio</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base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para la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acción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transdisciplinar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son </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los corredores biológicos interurbanos (CBI). Un </a:t>
            </a:r>
            <a:r>
              <a:rPr lang="es-ES" sz="1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CBI es un territorio urbano que interconecta</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microcuencas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por medio del entretejido verde y zonas de protección contribuyendo a la mejora de servicios ecosistémicos ribereños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Las municipalidades deben generar </a:t>
            </a:r>
            <a:r>
              <a:rPr lang="es-ES" sz="1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acciones para garantizar la conservación,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promoción, y disfrute de los CBI y los servicios que brindan, así como, promover acciones para </a:t>
            </a:r>
            <a:r>
              <a:rPr lang="es-ES" sz="1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disminuir vulnerabilidades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ante eventos climáticos, geológicos y de seguridad social.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Definimos </a:t>
            </a:r>
            <a:r>
              <a:rPr lang="es-ES" sz="1800" b="1" kern="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biodistrito</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como una unidad político-administrativa donde la gestión, planificación y manejo entiende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el territorio como un sistema social-ecológico (SES), y toda acción territorial está dirigida a la mejora de los servicios ecosistémicos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s-ES_tradnl" sz="1800" dirty="0">
              <a:latin typeface="Calibri" panose="020F0502020204030204" pitchFamily="34" charset="0"/>
            </a:endParaRPr>
          </a:p>
        </p:txBody>
      </p:sp>
      <p:sp>
        <p:nvSpPr>
          <p:cNvPr id="6" name="Title 1">
            <a:extLst>
              <a:ext uri="{FF2B5EF4-FFF2-40B4-BE49-F238E27FC236}">
                <a16:creationId xmlns:a16="http://schemas.microsoft.com/office/drawing/2014/main" id="{FBD19F98-7DAF-B9B4-A992-2CD54D7A87F2}"/>
              </a:ext>
            </a:extLst>
          </p:cNvPr>
          <p:cNvSpPr txBox="1">
            <a:spLocks/>
          </p:cNvSpPr>
          <p:nvPr/>
        </p:nvSpPr>
        <p:spPr>
          <a:xfrm>
            <a:off x="628650" y="475862"/>
            <a:ext cx="7886700" cy="46935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100" b="1" dirty="0" err="1">
                <a:solidFill>
                  <a:srgbClr val="000000"/>
                </a:solidFill>
                <a:ea typeface="Yu Mincho" panose="02020400000000000000" pitchFamily="18" charset="-128"/>
              </a:rPr>
              <a:t>PLATAFORMA</a:t>
            </a:r>
            <a:r>
              <a:rPr lang="en-US" sz="2100" b="1" dirty="0">
                <a:solidFill>
                  <a:srgbClr val="000000"/>
                </a:solidFill>
                <a:ea typeface="Yu Mincho" panose="02020400000000000000" pitchFamily="18" charset="-128"/>
              </a:rPr>
              <a:t> 				</a:t>
            </a:r>
            <a:r>
              <a:rPr lang="es-CR" sz="2100" b="1" dirty="0">
                <a:solidFill>
                  <a:srgbClr val="000000"/>
                </a:solidFill>
                <a:ea typeface="Yu Mincho" panose="02020400000000000000" pitchFamily="18" charset="-128"/>
              </a:rPr>
              <a:t>Biodistritos LAB</a:t>
            </a:r>
            <a:endParaRPr lang="es-ES_tradnl" sz="2100" dirty="0"/>
          </a:p>
        </p:txBody>
      </p:sp>
      <p:grpSp>
        <p:nvGrpSpPr>
          <p:cNvPr id="18" name="Group 17">
            <a:extLst>
              <a:ext uri="{FF2B5EF4-FFF2-40B4-BE49-F238E27FC236}">
                <a16:creationId xmlns:a16="http://schemas.microsoft.com/office/drawing/2014/main" id="{BD1EA508-61E0-7837-B0EC-6DBA6F512ACB}"/>
              </a:ext>
            </a:extLst>
          </p:cNvPr>
          <p:cNvGrpSpPr/>
          <p:nvPr/>
        </p:nvGrpSpPr>
        <p:grpSpPr>
          <a:xfrm>
            <a:off x="-65988" y="4401826"/>
            <a:ext cx="9275976" cy="914892"/>
            <a:chOff x="-65988" y="4401826"/>
            <a:chExt cx="9275976" cy="914892"/>
          </a:xfrm>
        </p:grpSpPr>
        <p:sp>
          <p:nvSpPr>
            <p:cNvPr id="14" name="Rounded Rectangle 13">
              <a:extLst>
                <a:ext uri="{FF2B5EF4-FFF2-40B4-BE49-F238E27FC236}">
                  <a16:creationId xmlns:a16="http://schemas.microsoft.com/office/drawing/2014/main" id="{BE9CA829-26B8-6D1A-1979-C2915CF05018}"/>
                </a:ext>
              </a:extLst>
            </p:cNvPr>
            <p:cNvSpPr/>
            <p:nvPr/>
          </p:nvSpPr>
          <p:spPr>
            <a:xfrm>
              <a:off x="-65988" y="4534292"/>
              <a:ext cx="9275976" cy="782426"/>
            </a:xfrm>
            <a:prstGeom prst="roundRect">
              <a:avLst>
                <a:gd name="adj" fmla="val 50000"/>
              </a:avLst>
            </a:prstGeom>
            <a:gradFill>
              <a:gsLst>
                <a:gs pos="0">
                  <a:srgbClr val="0070C0"/>
                </a:gs>
                <a:gs pos="39000">
                  <a:srgbClr val="76D6FF"/>
                </a:gs>
                <a:gs pos="99000">
                  <a:schemeClr val="accent5">
                    <a:lumMod val="20000"/>
                    <a:lumOff val="8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TextBox 14">
              <a:extLst>
                <a:ext uri="{FF2B5EF4-FFF2-40B4-BE49-F238E27FC236}">
                  <a16:creationId xmlns:a16="http://schemas.microsoft.com/office/drawing/2014/main" id="{71E1EF56-DA0A-2FBD-178D-801A6E655FE5}"/>
                </a:ext>
              </a:extLst>
            </p:cNvPr>
            <p:cNvSpPr txBox="1"/>
            <p:nvPr/>
          </p:nvSpPr>
          <p:spPr>
            <a:xfrm>
              <a:off x="7623980" y="4602347"/>
              <a:ext cx="922047" cy="577081"/>
            </a:xfrm>
            <a:prstGeom prst="rect">
              <a:avLst/>
            </a:prstGeom>
            <a:noFill/>
          </p:spPr>
          <p:txBody>
            <a:bodyPr wrap="none" rtlCol="0">
              <a:spAutoFit/>
            </a:bodyPr>
            <a:lstStyle/>
            <a:p>
              <a:pPr algn="ctr"/>
              <a:r>
                <a:rPr lang="es-ES_tradnl" sz="1050" b="1" dirty="0" err="1">
                  <a:solidFill>
                    <a:schemeClr val="tx1"/>
                  </a:solidFill>
                  <a:latin typeface="Avenir" panose="02000503020000020003" pitchFamily="2" charset="0"/>
                  <a:cs typeface="Al Tarikh" pitchFamily="2" charset="-78"/>
                </a:rPr>
                <a:t>10mo</a:t>
              </a:r>
              <a:endParaRPr lang="en-US" sz="1050" b="1" dirty="0">
                <a:solidFill>
                  <a:schemeClr val="tx1"/>
                </a:solidFill>
                <a:latin typeface="Avenir" panose="02000503020000020003" pitchFamily="2" charset="0"/>
                <a:cs typeface="Al Tarikh" pitchFamily="2" charset="-78"/>
              </a:endParaRPr>
            </a:p>
            <a:p>
              <a:pPr algn="ctr"/>
              <a:r>
                <a:rPr lang="en-US" sz="1050" b="1" dirty="0" err="1">
                  <a:solidFill>
                    <a:schemeClr val="bg2"/>
                  </a:solidFill>
                  <a:latin typeface="Avenir" panose="02000503020000020003" pitchFamily="2" charset="0"/>
                  <a:cs typeface="Al Tarikh" pitchFamily="2" charset="-78"/>
                </a:rPr>
                <a:t>Congreso</a:t>
              </a:r>
              <a:br>
                <a:rPr lang="es-ES_tradnl" sz="1050" b="1" dirty="0">
                  <a:solidFill>
                    <a:schemeClr val="bg1"/>
                  </a:solidFill>
                  <a:latin typeface="Avenir" panose="02000503020000020003" pitchFamily="2" charset="0"/>
                  <a:cs typeface="Al Tarikh" pitchFamily="2" charset="-78"/>
                </a:rPr>
              </a:br>
              <a:r>
                <a:rPr lang="es-ES_tradnl" sz="1050" b="1" dirty="0">
                  <a:solidFill>
                    <a:schemeClr val="bg2"/>
                  </a:solidFill>
                  <a:latin typeface="Avenir" panose="02000503020000020003" pitchFamily="2" charset="0"/>
                  <a:cs typeface="Al Tarikh" pitchFamily="2" charset="-78"/>
                </a:rPr>
                <a:t>RED-</a:t>
              </a:r>
              <a:r>
                <a:rPr lang="es-ES_tradnl" sz="1050" b="1" dirty="0" err="1">
                  <a:solidFill>
                    <a:schemeClr val="bg2"/>
                  </a:solidFill>
                  <a:latin typeface="Avenir" panose="02000503020000020003" pitchFamily="2" charset="0"/>
                  <a:cs typeface="Al Tarikh" pitchFamily="2" charset="-78"/>
                </a:rPr>
                <a:t>ALCUE</a:t>
              </a:r>
              <a:endParaRPr lang="es-ES_tradnl" sz="1050" b="1" dirty="0">
                <a:solidFill>
                  <a:schemeClr val="bg2"/>
                </a:solidFill>
                <a:latin typeface="Avenir" panose="02000503020000020003" pitchFamily="2" charset="0"/>
                <a:cs typeface="Al Tarikh" pitchFamily="2" charset="-78"/>
              </a:endParaRPr>
            </a:p>
          </p:txBody>
        </p:sp>
        <p:pic>
          <p:nvPicPr>
            <p:cNvPr id="16" name="Picture 15">
              <a:extLst>
                <a:ext uri="{FF2B5EF4-FFF2-40B4-BE49-F238E27FC236}">
                  <a16:creationId xmlns:a16="http://schemas.microsoft.com/office/drawing/2014/main" id="{BEAF6B06-A1AB-8EA1-541C-DEA10E5B6575}"/>
                </a:ext>
              </a:extLst>
            </p:cNvPr>
            <p:cNvPicPr>
              <a:picLocks noChangeAspect="1"/>
            </p:cNvPicPr>
            <p:nvPr/>
          </p:nvPicPr>
          <p:blipFill>
            <a:blip r:embed="rId3"/>
            <a:stretch>
              <a:fillRect/>
            </a:stretch>
          </p:blipFill>
          <p:spPr>
            <a:xfrm>
              <a:off x="4098152" y="4401826"/>
              <a:ext cx="947696" cy="857186"/>
            </a:xfrm>
            <a:prstGeom prst="rect">
              <a:avLst/>
            </a:prstGeom>
          </p:spPr>
        </p:pic>
        <p:pic>
          <p:nvPicPr>
            <p:cNvPr id="17" name="Picture 16">
              <a:extLst>
                <a:ext uri="{FF2B5EF4-FFF2-40B4-BE49-F238E27FC236}">
                  <a16:creationId xmlns:a16="http://schemas.microsoft.com/office/drawing/2014/main" id="{2574CFC6-9C3E-BB9A-CA86-FBE1C5A9F752}"/>
                </a:ext>
              </a:extLst>
            </p:cNvPr>
            <p:cNvPicPr>
              <a:picLocks noChangeAspect="1"/>
            </p:cNvPicPr>
            <p:nvPr/>
          </p:nvPicPr>
          <p:blipFill>
            <a:blip r:embed="rId4"/>
            <a:stretch>
              <a:fillRect/>
            </a:stretch>
          </p:blipFill>
          <p:spPr>
            <a:xfrm>
              <a:off x="628649" y="4618419"/>
              <a:ext cx="1549229" cy="424000"/>
            </a:xfrm>
            <a:prstGeom prst="rect">
              <a:avLst/>
            </a:prstGeom>
          </p:spPr>
        </p:pic>
      </p:grpSp>
    </p:spTree>
    <p:extLst>
      <p:ext uri="{BB962C8B-B14F-4D97-AF65-F5344CB8AC3E}">
        <p14:creationId xmlns:p14="http://schemas.microsoft.com/office/powerpoint/2010/main" val="201933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7D25711-8566-094E-680F-120EED097BF5}"/>
              </a:ext>
            </a:extLst>
          </p:cNvPr>
          <p:cNvSpPr/>
          <p:nvPr/>
        </p:nvSpPr>
        <p:spPr>
          <a:xfrm>
            <a:off x="628650" y="772088"/>
            <a:ext cx="8515350" cy="90061"/>
          </a:xfrm>
          <a:prstGeom prst="roundRect">
            <a:avLst/>
          </a:prstGeom>
          <a:gradFill flip="none" rotWithShape="1">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sz="1050"/>
          </a:p>
        </p:txBody>
      </p:sp>
      <p:sp>
        <p:nvSpPr>
          <p:cNvPr id="5" name="Content Placeholder 4">
            <a:extLst>
              <a:ext uri="{FF2B5EF4-FFF2-40B4-BE49-F238E27FC236}">
                <a16:creationId xmlns:a16="http://schemas.microsoft.com/office/drawing/2014/main" id="{0EFDAC3A-F75B-49F0-3DC7-9F7E80314B3B}"/>
              </a:ext>
            </a:extLst>
          </p:cNvPr>
          <p:cNvSpPr>
            <a:spLocks noGrp="1"/>
          </p:cNvSpPr>
          <p:nvPr>
            <p:ph idx="1"/>
          </p:nvPr>
        </p:nvSpPr>
        <p:spPr>
          <a:xfrm>
            <a:off x="628649" y="3700249"/>
            <a:ext cx="8139793" cy="696753"/>
          </a:xfrm>
        </p:spPr>
        <p:txBody>
          <a:bodyPr>
            <a:noAutofit/>
          </a:bodyPr>
          <a:lstStyle/>
          <a:p>
            <a:r>
              <a:rPr lang="es-ES" sz="1800" dirty="0">
                <a:effectLst/>
                <a:latin typeface="Calibri" panose="020F0502020204030204" pitchFamily="34" charset="0"/>
                <a:ea typeface="Calibri" panose="020F0502020204030204" pitchFamily="34" charset="0"/>
                <a:cs typeface="Times New Roman" panose="02020603050405020304" pitchFamily="18" charset="0"/>
              </a:rPr>
              <a:t>Los esfuerzos de esta iniciativa están enmarcados en la Agenda 2030 de los Objetivos de Desarrollo </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a:t>
            </a:r>
            <a:r>
              <a:rPr lang="es-ES" sz="1800" dirty="0">
                <a:effectLst/>
                <a:latin typeface="Calibri" panose="020F0502020204030204" pitchFamily="34" charset="0"/>
                <a:ea typeface="Calibri" panose="020F0502020204030204" pitchFamily="34" charset="0"/>
                <a:cs typeface="Times New Roman" panose="02020603050405020304" pitchFamily="18" charset="0"/>
              </a:rPr>
              <a:t>ostenible el Milenio.</a:t>
            </a:r>
            <a:endParaRPr lang="es-ES_tradnl" sz="1350" dirty="0"/>
          </a:p>
        </p:txBody>
      </p:sp>
      <p:pic>
        <p:nvPicPr>
          <p:cNvPr id="8" name="Picture 7">
            <a:extLst>
              <a:ext uri="{FF2B5EF4-FFF2-40B4-BE49-F238E27FC236}">
                <a16:creationId xmlns:a16="http://schemas.microsoft.com/office/drawing/2014/main" id="{BBBAE8FE-4096-8AF7-5870-6B0751B6FED8}"/>
              </a:ext>
            </a:extLst>
          </p:cNvPr>
          <p:cNvPicPr>
            <a:picLocks noChangeAspect="1"/>
          </p:cNvPicPr>
          <p:nvPr/>
        </p:nvPicPr>
        <p:blipFill rotWithShape="1">
          <a:blip r:embed="rId2">
            <a:extLst>
              <a:ext uri="{28A0092B-C50C-407E-A947-70E740481C1C}">
                <a14:useLocalDpi xmlns:a14="http://schemas.microsoft.com/office/drawing/2010/main" val="0"/>
              </a:ext>
            </a:extLst>
          </a:blip>
          <a:srcRect l="4175" t="40006" r="10033" b="3172"/>
          <a:stretch/>
        </p:blipFill>
        <p:spPr bwMode="auto">
          <a:xfrm>
            <a:off x="968253" y="961508"/>
            <a:ext cx="7207494" cy="2684656"/>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9754BB6-D2E4-D445-2A46-884E2C4B8B5A}"/>
              </a:ext>
            </a:extLst>
          </p:cNvPr>
          <p:cNvSpPr txBox="1"/>
          <p:nvPr/>
        </p:nvSpPr>
        <p:spPr>
          <a:xfrm>
            <a:off x="2274468" y="3239204"/>
            <a:ext cx="5698996" cy="369332"/>
          </a:xfrm>
          <a:prstGeom prst="rect">
            <a:avLst/>
          </a:prstGeom>
          <a:noFill/>
        </p:spPr>
        <p:txBody>
          <a:bodyPr wrap="none" rtlCol="0">
            <a:spAutoFit/>
          </a:bodyPr>
          <a:lstStyle/>
          <a:p>
            <a:r>
              <a:rPr lang="es-ES_tradnl" sz="1800" b="1" dirty="0">
                <a:solidFill>
                  <a:schemeClr val="accent4"/>
                </a:solidFill>
              </a:rPr>
              <a:t>Acción transdisciplinar propuesta por </a:t>
            </a:r>
            <a:r>
              <a:rPr lang="es-ES_tradnl" sz="1800" b="1" dirty="0" err="1">
                <a:solidFill>
                  <a:schemeClr val="accent4"/>
                </a:solidFill>
              </a:rPr>
              <a:t>Biodistritos</a:t>
            </a:r>
            <a:endParaRPr lang="es-ES_tradnl" sz="1800" b="1" dirty="0">
              <a:solidFill>
                <a:schemeClr val="accent4"/>
              </a:solidFill>
            </a:endParaRPr>
          </a:p>
        </p:txBody>
      </p:sp>
      <p:grpSp>
        <p:nvGrpSpPr>
          <p:cNvPr id="18" name="Group 17">
            <a:extLst>
              <a:ext uri="{FF2B5EF4-FFF2-40B4-BE49-F238E27FC236}">
                <a16:creationId xmlns:a16="http://schemas.microsoft.com/office/drawing/2014/main" id="{A149F58D-4574-9CF9-F274-9496EA235202}"/>
              </a:ext>
            </a:extLst>
          </p:cNvPr>
          <p:cNvGrpSpPr/>
          <p:nvPr/>
        </p:nvGrpSpPr>
        <p:grpSpPr>
          <a:xfrm>
            <a:off x="-65988" y="4401826"/>
            <a:ext cx="9275976" cy="914892"/>
            <a:chOff x="-65988" y="4401826"/>
            <a:chExt cx="9275976" cy="914892"/>
          </a:xfrm>
        </p:grpSpPr>
        <p:sp>
          <p:nvSpPr>
            <p:cNvPr id="19" name="Rounded Rectangle 18">
              <a:extLst>
                <a:ext uri="{FF2B5EF4-FFF2-40B4-BE49-F238E27FC236}">
                  <a16:creationId xmlns:a16="http://schemas.microsoft.com/office/drawing/2014/main" id="{C6D015FB-73B1-ACCF-BD4D-94DBA4CF70BC}"/>
                </a:ext>
              </a:extLst>
            </p:cNvPr>
            <p:cNvSpPr/>
            <p:nvPr/>
          </p:nvSpPr>
          <p:spPr>
            <a:xfrm>
              <a:off x="-65988" y="4534292"/>
              <a:ext cx="9275976" cy="782426"/>
            </a:xfrm>
            <a:prstGeom prst="roundRect">
              <a:avLst>
                <a:gd name="adj" fmla="val 50000"/>
              </a:avLst>
            </a:prstGeom>
            <a:gradFill>
              <a:gsLst>
                <a:gs pos="0">
                  <a:srgbClr val="0070C0"/>
                </a:gs>
                <a:gs pos="39000">
                  <a:srgbClr val="76D6FF"/>
                </a:gs>
                <a:gs pos="99000">
                  <a:schemeClr val="accent5">
                    <a:lumMod val="20000"/>
                    <a:lumOff val="8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TextBox 19">
              <a:extLst>
                <a:ext uri="{FF2B5EF4-FFF2-40B4-BE49-F238E27FC236}">
                  <a16:creationId xmlns:a16="http://schemas.microsoft.com/office/drawing/2014/main" id="{AD3FE8A6-9B7E-292E-4EB6-62CF4309631A}"/>
                </a:ext>
              </a:extLst>
            </p:cNvPr>
            <p:cNvSpPr txBox="1"/>
            <p:nvPr/>
          </p:nvSpPr>
          <p:spPr>
            <a:xfrm>
              <a:off x="7623980" y="4602347"/>
              <a:ext cx="922047" cy="577081"/>
            </a:xfrm>
            <a:prstGeom prst="rect">
              <a:avLst/>
            </a:prstGeom>
            <a:noFill/>
          </p:spPr>
          <p:txBody>
            <a:bodyPr wrap="none" rtlCol="0">
              <a:spAutoFit/>
            </a:bodyPr>
            <a:lstStyle/>
            <a:p>
              <a:pPr algn="ctr"/>
              <a:r>
                <a:rPr lang="es-ES_tradnl" sz="1050" b="1" dirty="0" err="1">
                  <a:solidFill>
                    <a:schemeClr val="tx1"/>
                  </a:solidFill>
                  <a:latin typeface="Avenir" panose="02000503020000020003" pitchFamily="2" charset="0"/>
                  <a:cs typeface="Al Tarikh" pitchFamily="2" charset="-78"/>
                </a:rPr>
                <a:t>10mo</a:t>
              </a:r>
              <a:endParaRPr lang="en-US" sz="1050" b="1" dirty="0">
                <a:solidFill>
                  <a:schemeClr val="bg1"/>
                </a:solidFill>
                <a:latin typeface="Avenir" panose="02000503020000020003" pitchFamily="2" charset="0"/>
                <a:cs typeface="Al Tarikh" pitchFamily="2" charset="-78"/>
              </a:endParaRPr>
            </a:p>
            <a:p>
              <a:pPr algn="ctr"/>
              <a:r>
                <a:rPr lang="en-US" sz="1050" b="1" dirty="0" err="1">
                  <a:solidFill>
                    <a:schemeClr val="bg2"/>
                  </a:solidFill>
                  <a:latin typeface="Avenir" panose="02000503020000020003" pitchFamily="2" charset="0"/>
                  <a:cs typeface="Al Tarikh" pitchFamily="2" charset="-78"/>
                </a:rPr>
                <a:t>Congreso</a:t>
              </a:r>
              <a:endParaRPr lang="en-US" sz="1050" b="1" dirty="0">
                <a:solidFill>
                  <a:schemeClr val="bg1"/>
                </a:solidFill>
                <a:latin typeface="Avenir" panose="02000503020000020003" pitchFamily="2" charset="0"/>
                <a:cs typeface="Al Tarikh" pitchFamily="2" charset="-78"/>
              </a:endParaRPr>
            </a:p>
            <a:p>
              <a:pPr algn="ctr"/>
              <a:r>
                <a:rPr lang="es-ES_tradnl" sz="1050" b="1" dirty="0">
                  <a:solidFill>
                    <a:schemeClr val="bg2"/>
                  </a:solidFill>
                  <a:latin typeface="Avenir" panose="02000503020000020003" pitchFamily="2" charset="0"/>
                  <a:cs typeface="Al Tarikh" pitchFamily="2" charset="-78"/>
                </a:rPr>
                <a:t>RED-ALCUE</a:t>
              </a:r>
            </a:p>
          </p:txBody>
        </p:sp>
        <p:pic>
          <p:nvPicPr>
            <p:cNvPr id="21" name="Picture 20">
              <a:extLst>
                <a:ext uri="{FF2B5EF4-FFF2-40B4-BE49-F238E27FC236}">
                  <a16:creationId xmlns:a16="http://schemas.microsoft.com/office/drawing/2014/main" id="{94EE64BB-E05D-5B66-E883-A74C58521127}"/>
                </a:ext>
              </a:extLst>
            </p:cNvPr>
            <p:cNvPicPr>
              <a:picLocks noChangeAspect="1"/>
            </p:cNvPicPr>
            <p:nvPr/>
          </p:nvPicPr>
          <p:blipFill>
            <a:blip r:embed="rId3"/>
            <a:stretch>
              <a:fillRect/>
            </a:stretch>
          </p:blipFill>
          <p:spPr>
            <a:xfrm>
              <a:off x="4098152" y="4401826"/>
              <a:ext cx="947696" cy="857186"/>
            </a:xfrm>
            <a:prstGeom prst="rect">
              <a:avLst/>
            </a:prstGeom>
          </p:spPr>
        </p:pic>
        <p:pic>
          <p:nvPicPr>
            <p:cNvPr id="22" name="Picture 21">
              <a:extLst>
                <a:ext uri="{FF2B5EF4-FFF2-40B4-BE49-F238E27FC236}">
                  <a16:creationId xmlns:a16="http://schemas.microsoft.com/office/drawing/2014/main" id="{6E3285BE-069E-4222-307F-401F8ABB3993}"/>
                </a:ext>
              </a:extLst>
            </p:cNvPr>
            <p:cNvPicPr>
              <a:picLocks noChangeAspect="1"/>
            </p:cNvPicPr>
            <p:nvPr/>
          </p:nvPicPr>
          <p:blipFill>
            <a:blip r:embed="rId4"/>
            <a:stretch>
              <a:fillRect/>
            </a:stretch>
          </p:blipFill>
          <p:spPr>
            <a:xfrm>
              <a:off x="628649" y="4618419"/>
              <a:ext cx="1549229" cy="424000"/>
            </a:xfrm>
            <a:prstGeom prst="rect">
              <a:avLst/>
            </a:prstGeom>
          </p:spPr>
        </p:pic>
      </p:grpSp>
      <p:sp>
        <p:nvSpPr>
          <p:cNvPr id="6" name="Title 5">
            <a:extLst>
              <a:ext uri="{FF2B5EF4-FFF2-40B4-BE49-F238E27FC236}">
                <a16:creationId xmlns:a16="http://schemas.microsoft.com/office/drawing/2014/main" id="{157D5DEF-1EFD-C7C8-9680-28563DF2D50E}"/>
              </a:ext>
            </a:extLst>
          </p:cNvPr>
          <p:cNvSpPr>
            <a:spLocks noGrp="1"/>
          </p:cNvSpPr>
          <p:nvPr>
            <p:ph type="title"/>
          </p:nvPr>
        </p:nvSpPr>
        <p:spPr/>
        <p:txBody>
          <a:bodyPr/>
          <a:lstStyle/>
          <a:p>
            <a:endParaRPr lang="en-CR"/>
          </a:p>
        </p:txBody>
      </p:sp>
      <p:sp>
        <p:nvSpPr>
          <p:cNvPr id="10" name="Title 1">
            <a:extLst>
              <a:ext uri="{FF2B5EF4-FFF2-40B4-BE49-F238E27FC236}">
                <a16:creationId xmlns:a16="http://schemas.microsoft.com/office/drawing/2014/main" id="{521BF448-CF98-2630-6D8C-4EE5E89800FB}"/>
              </a:ext>
            </a:extLst>
          </p:cNvPr>
          <p:cNvSpPr txBox="1">
            <a:spLocks/>
          </p:cNvSpPr>
          <p:nvPr/>
        </p:nvSpPr>
        <p:spPr>
          <a:xfrm>
            <a:off x="628650" y="475862"/>
            <a:ext cx="7886700" cy="46935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100" b="1" dirty="0" err="1">
                <a:solidFill>
                  <a:srgbClr val="000000"/>
                </a:solidFill>
                <a:ea typeface="Yu Mincho" panose="02020400000000000000" pitchFamily="18" charset="-128"/>
              </a:rPr>
              <a:t>PLATAFORMA</a:t>
            </a:r>
            <a:r>
              <a:rPr lang="en-US" sz="2100" b="1" dirty="0">
                <a:solidFill>
                  <a:srgbClr val="000000"/>
                </a:solidFill>
                <a:ea typeface="Yu Mincho" panose="02020400000000000000" pitchFamily="18" charset="-128"/>
              </a:rPr>
              <a:t> 				</a:t>
            </a:r>
            <a:r>
              <a:rPr lang="es-CR" sz="2100" b="1" dirty="0">
                <a:solidFill>
                  <a:srgbClr val="000000"/>
                </a:solidFill>
                <a:ea typeface="Yu Mincho" panose="02020400000000000000" pitchFamily="18" charset="-128"/>
              </a:rPr>
              <a:t>Biodistritos LAB</a:t>
            </a:r>
            <a:endParaRPr lang="es-ES_tradnl" sz="2100" dirty="0"/>
          </a:p>
        </p:txBody>
      </p:sp>
    </p:spTree>
    <p:extLst>
      <p:ext uri="{BB962C8B-B14F-4D97-AF65-F5344CB8AC3E}">
        <p14:creationId xmlns:p14="http://schemas.microsoft.com/office/powerpoint/2010/main" val="2142257535"/>
      </p:ext>
    </p:extLst>
  </p:cSld>
  <p:clrMapOvr>
    <a:masterClrMapping/>
  </p:clrMapOvr>
</p:sld>
</file>

<file path=ppt/theme/theme1.xml><?xml version="1.0" encoding="utf-8"?>
<a:theme xmlns:a="http://schemas.openxmlformats.org/drawingml/2006/main" name="10° Congreso">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574</Words>
  <Application>Microsoft Office PowerPoint</Application>
  <PresentationFormat>On-screen Show (16:9)</PresentationFormat>
  <Paragraphs>41</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10° Congreso</vt:lpstr>
      <vt:lpstr>Biodistritos LAB: laboratorios distritales vivos impulsando alianzas para el bienestar social-ecológico de zonas urbanas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Aquí va el título - pueden modificar el tamaño.</dc:title>
  <cp:lastModifiedBy>Karina Castro-Arce</cp:lastModifiedBy>
  <cp:revision>22</cp:revision>
  <dcterms:modified xsi:type="dcterms:W3CDTF">2023-10-01T13:33:15Z</dcterms:modified>
</cp:coreProperties>
</file>