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60" r:id="rId3"/>
    <p:sldId id="266" r:id="rId4"/>
    <p:sldId id="257" r:id="rId5"/>
    <p:sldId id="267" r:id="rId6"/>
    <p:sldId id="263" r:id="rId7"/>
    <p:sldId id="261" r:id="rId8"/>
    <p:sldId id="268" r:id="rId9"/>
    <p:sldId id="269" r:id="rId10"/>
    <p:sldId id="270" r:id="rId11"/>
    <p:sldId id="271" r:id="rId12"/>
    <p:sldId id="272" r:id="rId13"/>
    <p:sldId id="273" r:id="rId14"/>
    <p:sldId id="264" r:id="rId15"/>
    <p:sldId id="274" r:id="rId16"/>
    <p:sldId id="275" r:id="rId17"/>
    <p:sldId id="265" r:id="rId18"/>
  </p:sldIdLst>
  <p:sldSz cx="18288000" cy="10287000"/>
  <p:notesSz cx="6858000" cy="9144000"/>
  <p:embeddedFontLst>
    <p:embeddedFont>
      <p:font typeface="Archivo Black" panose="020B0604020202020204" charset="0"/>
      <p:regular r:id="rId19"/>
    </p:embeddedFont>
    <p:embeddedFont>
      <p:font typeface="Archivo Narrow" panose="020B0604020202020204" charset="0"/>
      <p:regular r:id="rId20"/>
    </p:embeddedFont>
    <p:embeddedFont>
      <p:font typeface="Calibri" panose="020F0502020204030204" pitchFamily="34" charset="0"/>
      <p:regular r:id="rId21"/>
      <p:bold r:id="rId22"/>
      <p:italic r:id="rId23"/>
      <p:boldItalic r:id="rId24"/>
    </p:embeddedFont>
    <p:embeddedFont>
      <p:font typeface="Segoe UI Black" panose="020B0A02040204020203" pitchFamily="34" charset="0"/>
      <p:bold r:id="rId25"/>
      <p:boldItalic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65C23D4-7F54-4B1E-9356-2CC2AB91FEE8}" v="20" dt="2023-10-02T20:10:11.50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99" autoAdjust="0"/>
    <p:restoredTop sz="94622" autoAdjust="0"/>
  </p:normalViewPr>
  <p:slideViewPr>
    <p:cSldViewPr>
      <p:cViewPr varScale="1">
        <p:scale>
          <a:sx n="39" d="100"/>
          <a:sy n="39" d="100"/>
        </p:scale>
        <p:origin x="960"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1.fntdata"/><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10/5/2023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4.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33.png"/><Relationship Id="rId3" Type="http://schemas.openxmlformats.org/officeDocument/2006/relationships/image" Target="../media/image9.svg"/><Relationship Id="rId7" Type="http://schemas.openxmlformats.org/officeDocument/2006/relationships/image" Target="../media/image13.svg"/><Relationship Id="rId12"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11.sv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svg"/><Relationship Id="rId1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4.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35.png"/><Relationship Id="rId3" Type="http://schemas.openxmlformats.org/officeDocument/2006/relationships/image" Target="../media/image9.svg"/><Relationship Id="rId7" Type="http://schemas.openxmlformats.org/officeDocument/2006/relationships/image" Target="../media/image13.svg"/><Relationship Id="rId12"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11.sv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svg"/></Relationships>
</file>

<file path=ppt/slides/_rels/slide14.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46.png"/><Relationship Id="rId18" Type="http://schemas.openxmlformats.org/officeDocument/2006/relationships/image" Target="../media/image51.svg"/><Relationship Id="rId3" Type="http://schemas.openxmlformats.org/officeDocument/2006/relationships/image" Target="../media/image36.png"/><Relationship Id="rId21" Type="http://schemas.openxmlformats.org/officeDocument/2006/relationships/image" Target="../media/image54.png"/><Relationship Id="rId7" Type="http://schemas.openxmlformats.org/officeDocument/2006/relationships/image" Target="../media/image40.png"/><Relationship Id="rId12" Type="http://schemas.openxmlformats.org/officeDocument/2006/relationships/image" Target="../media/image45.svg"/><Relationship Id="rId17" Type="http://schemas.openxmlformats.org/officeDocument/2006/relationships/image" Target="../media/image50.png"/><Relationship Id="rId2" Type="http://schemas.openxmlformats.org/officeDocument/2006/relationships/image" Target="../media/image7.png"/><Relationship Id="rId16" Type="http://schemas.openxmlformats.org/officeDocument/2006/relationships/image" Target="../media/image49.svg"/><Relationship Id="rId20"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39.svg"/><Relationship Id="rId11" Type="http://schemas.openxmlformats.org/officeDocument/2006/relationships/image" Target="../media/image44.png"/><Relationship Id="rId5" Type="http://schemas.openxmlformats.org/officeDocument/2006/relationships/image" Target="../media/image38.png"/><Relationship Id="rId15" Type="http://schemas.openxmlformats.org/officeDocument/2006/relationships/image" Target="../media/image48.png"/><Relationship Id="rId10" Type="http://schemas.openxmlformats.org/officeDocument/2006/relationships/image" Target="../media/image43.svg"/><Relationship Id="rId19" Type="http://schemas.openxmlformats.org/officeDocument/2006/relationships/image" Target="../media/image52.png"/><Relationship Id="rId4" Type="http://schemas.openxmlformats.org/officeDocument/2006/relationships/image" Target="../media/image37.svg"/><Relationship Id="rId9" Type="http://schemas.openxmlformats.org/officeDocument/2006/relationships/image" Target="../media/image42.png"/><Relationship Id="rId14" Type="http://schemas.openxmlformats.org/officeDocument/2006/relationships/image" Target="../media/image47.svg"/><Relationship Id="rId22" Type="http://schemas.openxmlformats.org/officeDocument/2006/relationships/image" Target="../media/image55.png"/></Relationships>
</file>

<file path=ppt/slides/_rels/slide15.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46.png"/><Relationship Id="rId18" Type="http://schemas.openxmlformats.org/officeDocument/2006/relationships/image" Target="../media/image51.svg"/><Relationship Id="rId3" Type="http://schemas.openxmlformats.org/officeDocument/2006/relationships/image" Target="../media/image36.png"/><Relationship Id="rId21" Type="http://schemas.openxmlformats.org/officeDocument/2006/relationships/image" Target="../media/image58.png"/><Relationship Id="rId7" Type="http://schemas.openxmlformats.org/officeDocument/2006/relationships/image" Target="../media/image40.png"/><Relationship Id="rId12" Type="http://schemas.openxmlformats.org/officeDocument/2006/relationships/image" Target="../media/image45.svg"/><Relationship Id="rId17" Type="http://schemas.openxmlformats.org/officeDocument/2006/relationships/image" Target="../media/image50.png"/><Relationship Id="rId2" Type="http://schemas.openxmlformats.org/officeDocument/2006/relationships/image" Target="../media/image7.png"/><Relationship Id="rId16" Type="http://schemas.openxmlformats.org/officeDocument/2006/relationships/image" Target="../media/image49.svg"/><Relationship Id="rId20"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39.svg"/><Relationship Id="rId11" Type="http://schemas.openxmlformats.org/officeDocument/2006/relationships/image" Target="../media/image44.png"/><Relationship Id="rId5" Type="http://schemas.openxmlformats.org/officeDocument/2006/relationships/image" Target="../media/image38.png"/><Relationship Id="rId15" Type="http://schemas.openxmlformats.org/officeDocument/2006/relationships/image" Target="../media/image48.png"/><Relationship Id="rId10" Type="http://schemas.openxmlformats.org/officeDocument/2006/relationships/image" Target="../media/image43.svg"/><Relationship Id="rId19" Type="http://schemas.openxmlformats.org/officeDocument/2006/relationships/image" Target="../media/image56.png"/><Relationship Id="rId4" Type="http://schemas.openxmlformats.org/officeDocument/2006/relationships/image" Target="../media/image37.svg"/><Relationship Id="rId9" Type="http://schemas.openxmlformats.org/officeDocument/2006/relationships/image" Target="../media/image42.png"/><Relationship Id="rId14" Type="http://schemas.openxmlformats.org/officeDocument/2006/relationships/image" Target="../media/image47.svg"/></Relationships>
</file>

<file path=ppt/slides/_rels/slide16.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46.png"/><Relationship Id="rId18" Type="http://schemas.openxmlformats.org/officeDocument/2006/relationships/image" Target="../media/image51.svg"/><Relationship Id="rId3" Type="http://schemas.openxmlformats.org/officeDocument/2006/relationships/image" Target="../media/image36.png"/><Relationship Id="rId21" Type="http://schemas.openxmlformats.org/officeDocument/2006/relationships/image" Target="../media/image58.png"/><Relationship Id="rId7" Type="http://schemas.openxmlformats.org/officeDocument/2006/relationships/image" Target="../media/image40.png"/><Relationship Id="rId12" Type="http://schemas.openxmlformats.org/officeDocument/2006/relationships/image" Target="../media/image45.svg"/><Relationship Id="rId17" Type="http://schemas.openxmlformats.org/officeDocument/2006/relationships/image" Target="../media/image50.png"/><Relationship Id="rId2" Type="http://schemas.openxmlformats.org/officeDocument/2006/relationships/image" Target="../media/image7.png"/><Relationship Id="rId16" Type="http://schemas.openxmlformats.org/officeDocument/2006/relationships/image" Target="../media/image49.svg"/><Relationship Id="rId20"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39.svg"/><Relationship Id="rId11" Type="http://schemas.openxmlformats.org/officeDocument/2006/relationships/image" Target="../media/image44.png"/><Relationship Id="rId24" Type="http://schemas.openxmlformats.org/officeDocument/2006/relationships/image" Target="../media/image61.png"/><Relationship Id="rId5" Type="http://schemas.openxmlformats.org/officeDocument/2006/relationships/image" Target="../media/image38.png"/><Relationship Id="rId15" Type="http://schemas.openxmlformats.org/officeDocument/2006/relationships/image" Target="../media/image48.png"/><Relationship Id="rId23" Type="http://schemas.openxmlformats.org/officeDocument/2006/relationships/image" Target="../media/image60.png"/><Relationship Id="rId10" Type="http://schemas.openxmlformats.org/officeDocument/2006/relationships/image" Target="../media/image43.svg"/><Relationship Id="rId19" Type="http://schemas.openxmlformats.org/officeDocument/2006/relationships/image" Target="../media/image56.png"/><Relationship Id="rId4" Type="http://schemas.openxmlformats.org/officeDocument/2006/relationships/image" Target="../media/image37.svg"/><Relationship Id="rId9" Type="http://schemas.openxmlformats.org/officeDocument/2006/relationships/image" Target="../media/image42.png"/><Relationship Id="rId14" Type="http://schemas.openxmlformats.org/officeDocument/2006/relationships/image" Target="../media/image47.svg"/><Relationship Id="rId22" Type="http://schemas.openxmlformats.org/officeDocument/2006/relationships/image" Target="../media/image59.png"/></Relationships>
</file>

<file path=ppt/slides/_rels/slide1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7.xml"/><Relationship Id="rId5" Type="http://schemas.openxmlformats.org/officeDocument/2006/relationships/image" Target="../media/image65.jpeg"/><Relationship Id="rId4" Type="http://schemas.openxmlformats.org/officeDocument/2006/relationships/image" Target="../media/image64.sv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svg"/><Relationship Id="rId7" Type="http://schemas.openxmlformats.org/officeDocument/2006/relationships/image" Target="../media/image13.svg"/><Relationship Id="rId12"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11.sv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sv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8.png"/><Relationship Id="rId3" Type="http://schemas.openxmlformats.org/officeDocument/2006/relationships/image" Target="../media/image9.svg"/><Relationship Id="rId7" Type="http://schemas.openxmlformats.org/officeDocument/2006/relationships/image" Target="../media/image13.svg"/><Relationship Id="rId12"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11.sv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sv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11.sv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sv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svg"/><Relationship Id="rId7" Type="http://schemas.openxmlformats.org/officeDocument/2006/relationships/image" Target="../media/image13.svg"/><Relationship Id="rId12"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11.sv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sv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25.png"/><Relationship Id="rId3" Type="http://schemas.openxmlformats.org/officeDocument/2006/relationships/image" Target="../media/image9.svg"/><Relationship Id="rId7" Type="http://schemas.openxmlformats.org/officeDocument/2006/relationships/image" Target="../media/image13.svg"/><Relationship Id="rId12" Type="http://schemas.openxmlformats.org/officeDocument/2006/relationships/image" Target="../media/image7.png"/><Relationship Id="rId17" Type="http://schemas.openxmlformats.org/officeDocument/2006/relationships/image" Target="../media/image29.png"/><Relationship Id="rId2" Type="http://schemas.openxmlformats.org/officeDocument/2006/relationships/image" Target="../media/image8.png"/><Relationship Id="rId16"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11.svg"/><Relationship Id="rId15" Type="http://schemas.openxmlformats.org/officeDocument/2006/relationships/image" Target="../media/image27.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svg"/><Relationship Id="rId1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30.png"/><Relationship Id="rId3" Type="http://schemas.openxmlformats.org/officeDocument/2006/relationships/image" Target="../media/image9.svg"/><Relationship Id="rId7" Type="http://schemas.openxmlformats.org/officeDocument/2006/relationships/image" Target="../media/image13.svg"/><Relationship Id="rId12"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11.svg"/><Relationship Id="rId15" Type="http://schemas.openxmlformats.org/officeDocument/2006/relationships/image" Target="../media/image32.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svg"/><Relationship Id="rId1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4721612">
            <a:off x="3670488" y="2341611"/>
            <a:ext cx="11743894" cy="4992084"/>
          </a:xfrm>
          <a:custGeom>
            <a:avLst/>
            <a:gdLst/>
            <a:ahLst/>
            <a:cxnLst/>
            <a:rect l="l" t="t" r="r" b="b"/>
            <a:pathLst>
              <a:path w="14314219" h="4992084">
                <a:moveTo>
                  <a:pt x="0" y="0"/>
                </a:moveTo>
                <a:lnTo>
                  <a:pt x="14314220" y="0"/>
                </a:lnTo>
                <a:lnTo>
                  <a:pt x="14314220" y="4992084"/>
                </a:lnTo>
                <a:lnTo>
                  <a:pt x="0" y="49920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CL"/>
          </a:p>
        </p:txBody>
      </p:sp>
      <p:grpSp>
        <p:nvGrpSpPr>
          <p:cNvPr id="3" name="Group 3"/>
          <p:cNvGrpSpPr>
            <a:grpSpLocks noChangeAspect="1"/>
          </p:cNvGrpSpPr>
          <p:nvPr/>
        </p:nvGrpSpPr>
        <p:grpSpPr>
          <a:xfrm>
            <a:off x="9144000" y="0"/>
            <a:ext cx="9144000" cy="10287000"/>
            <a:chOff x="0" y="0"/>
            <a:chExt cx="21042033" cy="24846598"/>
          </a:xfrm>
        </p:grpSpPr>
        <p:sp>
          <p:nvSpPr>
            <p:cNvPr id="4" name="Freeform 4"/>
            <p:cNvSpPr/>
            <p:nvPr/>
          </p:nvSpPr>
          <p:spPr>
            <a:xfrm>
              <a:off x="-658495" y="0"/>
              <a:ext cx="21700490" cy="24846662"/>
            </a:xfrm>
            <a:custGeom>
              <a:avLst/>
              <a:gdLst/>
              <a:ahLst/>
              <a:cxnLst/>
              <a:rect l="l" t="t" r="r" b="b"/>
              <a:pathLst>
                <a:path w="21700490" h="24846662">
                  <a:moveTo>
                    <a:pt x="9113774" y="0"/>
                  </a:moveTo>
                  <a:cubicBezTo>
                    <a:pt x="9113774" y="0"/>
                    <a:pt x="10028936" y="4543806"/>
                    <a:pt x="4926584" y="12121388"/>
                  </a:cubicBezTo>
                  <a:cubicBezTo>
                    <a:pt x="0" y="19437986"/>
                    <a:pt x="691769" y="24846662"/>
                    <a:pt x="691769" y="24846662"/>
                  </a:cubicBezTo>
                  <a:lnTo>
                    <a:pt x="21700490" y="24846662"/>
                  </a:lnTo>
                  <a:lnTo>
                    <a:pt x="21700490" y="0"/>
                  </a:lnTo>
                  <a:close/>
                </a:path>
              </a:pathLst>
            </a:custGeom>
            <a:blipFill>
              <a:blip r:embed="rId4"/>
              <a:stretch>
                <a:fillRect l="-19681" r="-57551"/>
              </a:stretch>
            </a:blipFill>
          </p:spPr>
          <p:txBody>
            <a:bodyPr/>
            <a:lstStyle/>
            <a:p>
              <a:endParaRPr lang="es-CL"/>
            </a:p>
          </p:txBody>
        </p:sp>
      </p:grpSp>
      <p:sp>
        <p:nvSpPr>
          <p:cNvPr id="5" name="Freeform 5"/>
          <p:cNvSpPr/>
          <p:nvPr/>
        </p:nvSpPr>
        <p:spPr>
          <a:xfrm rot="-2967198" flipH="1">
            <a:off x="13981111" y="5624432"/>
            <a:ext cx="10909314" cy="3709167"/>
          </a:xfrm>
          <a:custGeom>
            <a:avLst/>
            <a:gdLst/>
            <a:ahLst/>
            <a:cxnLst/>
            <a:rect l="l" t="t" r="r" b="b"/>
            <a:pathLst>
              <a:path w="10909314" h="3709167">
                <a:moveTo>
                  <a:pt x="10909314" y="0"/>
                </a:moveTo>
                <a:lnTo>
                  <a:pt x="0" y="0"/>
                </a:lnTo>
                <a:lnTo>
                  <a:pt x="0" y="3709167"/>
                </a:lnTo>
                <a:lnTo>
                  <a:pt x="10909314" y="3709167"/>
                </a:lnTo>
                <a:lnTo>
                  <a:pt x="10909314" y="0"/>
                </a:lnTo>
                <a:close/>
              </a:path>
            </a:pathLst>
          </a:custGeom>
          <a:blipFill>
            <a:blip r:embed="rId5">
              <a:alphaModFix amt="77000"/>
              <a:extLst>
                <a:ext uri="{96DAC541-7B7A-43D3-8B79-37D633B846F1}">
                  <asvg:svgBlip xmlns:asvg="http://schemas.microsoft.com/office/drawing/2016/SVG/main" r:embed="rId6"/>
                </a:ext>
              </a:extLst>
            </a:blip>
            <a:stretch>
              <a:fillRect/>
            </a:stretch>
          </a:blipFill>
        </p:spPr>
        <p:txBody>
          <a:bodyPr/>
          <a:lstStyle/>
          <a:p>
            <a:endParaRPr lang="es-CL"/>
          </a:p>
        </p:txBody>
      </p:sp>
      <p:sp>
        <p:nvSpPr>
          <p:cNvPr id="6" name="Freeform 6"/>
          <p:cNvSpPr/>
          <p:nvPr/>
        </p:nvSpPr>
        <p:spPr>
          <a:xfrm>
            <a:off x="765504" y="3181220"/>
            <a:ext cx="6973023" cy="3922326"/>
          </a:xfrm>
          <a:custGeom>
            <a:avLst/>
            <a:gdLst/>
            <a:ahLst/>
            <a:cxnLst/>
            <a:rect l="l" t="t" r="r" b="b"/>
            <a:pathLst>
              <a:path w="6973023" h="3922326">
                <a:moveTo>
                  <a:pt x="0" y="0"/>
                </a:moveTo>
                <a:lnTo>
                  <a:pt x="6973023" y="0"/>
                </a:lnTo>
                <a:lnTo>
                  <a:pt x="6973023" y="3922325"/>
                </a:lnTo>
                <a:lnTo>
                  <a:pt x="0" y="3922325"/>
                </a:lnTo>
                <a:lnTo>
                  <a:pt x="0" y="0"/>
                </a:lnTo>
                <a:close/>
              </a:path>
            </a:pathLst>
          </a:custGeom>
          <a:blipFill>
            <a:blip r:embed="rId7"/>
            <a:stretch>
              <a:fillRect/>
            </a:stretch>
          </a:blipFill>
        </p:spPr>
        <p:txBody>
          <a:bodyPr/>
          <a:lstStyle/>
          <a:p>
            <a:endParaRPr lang="es-CL"/>
          </a:p>
        </p:txBody>
      </p:sp>
      <p:sp>
        <p:nvSpPr>
          <p:cNvPr id="7" name="Freeform 7"/>
          <p:cNvSpPr/>
          <p:nvPr/>
        </p:nvSpPr>
        <p:spPr>
          <a:xfrm>
            <a:off x="765504" y="984323"/>
            <a:ext cx="3900759" cy="1144223"/>
          </a:xfrm>
          <a:custGeom>
            <a:avLst/>
            <a:gdLst/>
            <a:ahLst/>
            <a:cxnLst/>
            <a:rect l="l" t="t" r="r" b="b"/>
            <a:pathLst>
              <a:path w="3900759" h="1144223">
                <a:moveTo>
                  <a:pt x="0" y="0"/>
                </a:moveTo>
                <a:lnTo>
                  <a:pt x="3900759" y="0"/>
                </a:lnTo>
                <a:lnTo>
                  <a:pt x="3900759" y="1144223"/>
                </a:lnTo>
                <a:lnTo>
                  <a:pt x="0" y="1144223"/>
                </a:lnTo>
                <a:lnTo>
                  <a:pt x="0" y="0"/>
                </a:lnTo>
                <a:close/>
              </a:path>
            </a:pathLst>
          </a:custGeom>
          <a:blipFill>
            <a:blip r:embed="rId8"/>
            <a:stretch>
              <a:fillRect/>
            </a:stretch>
          </a:blipFill>
        </p:spPr>
        <p:txBody>
          <a:bodyPr/>
          <a:lstStyle/>
          <a:p>
            <a:endParaRPr lang="es-CL"/>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1342907" y="10016500"/>
            <a:ext cx="20973813" cy="734301"/>
            <a:chOff x="0" y="0"/>
            <a:chExt cx="27965084" cy="979068"/>
          </a:xfrm>
        </p:grpSpPr>
        <p:grpSp>
          <p:nvGrpSpPr>
            <p:cNvPr id="6" name="Group 6"/>
            <p:cNvGrpSpPr/>
            <p:nvPr/>
          </p:nvGrpSpPr>
          <p:grpSpPr>
            <a:xfrm>
              <a:off x="0" y="0"/>
              <a:ext cx="27965084" cy="979068"/>
              <a:chOff x="0" y="0"/>
              <a:chExt cx="11607985" cy="406400"/>
            </a:xfrm>
          </p:grpSpPr>
          <p:sp>
            <p:nvSpPr>
              <p:cNvPr id="7" name="Freeform 7"/>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1C1C1B"/>
              </a:solidFill>
            </p:spPr>
            <p:txBody>
              <a:bodyPr/>
              <a:lstStyle/>
              <a:p>
                <a:endParaRPr lang="es-CL"/>
              </a:p>
            </p:txBody>
          </p:sp>
          <p:sp>
            <p:nvSpPr>
              <p:cNvPr id="8" name="TextBox 8"/>
              <p:cNvSpPr txBox="1"/>
              <p:nvPr/>
            </p:nvSpPr>
            <p:spPr>
              <a:xfrm>
                <a:off x="0" y="-57150"/>
                <a:ext cx="812800" cy="46355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5108707" y="0"/>
              <a:ext cx="17747669" cy="979068"/>
              <a:chOff x="0" y="0"/>
              <a:chExt cx="7366854" cy="406400"/>
            </a:xfrm>
          </p:grpSpPr>
          <p:sp>
            <p:nvSpPr>
              <p:cNvPr id="10" name="Freeform 10"/>
              <p:cNvSpPr/>
              <p:nvPr/>
            </p:nvSpPr>
            <p:spPr>
              <a:xfrm>
                <a:off x="0" y="0"/>
                <a:ext cx="7366853" cy="406400"/>
              </a:xfrm>
              <a:custGeom>
                <a:avLst/>
                <a:gdLst/>
                <a:ahLst/>
                <a:cxnLst/>
                <a:rect l="l" t="t" r="r" b="b"/>
                <a:pathLst>
                  <a:path w="7366853" h="406400">
                    <a:moveTo>
                      <a:pt x="7163653" y="0"/>
                    </a:moveTo>
                    <a:cubicBezTo>
                      <a:pt x="7275878" y="0"/>
                      <a:pt x="7366853" y="90976"/>
                      <a:pt x="7366853" y="203200"/>
                    </a:cubicBezTo>
                    <a:cubicBezTo>
                      <a:pt x="7366853" y="315424"/>
                      <a:pt x="7275878" y="406400"/>
                      <a:pt x="7163653" y="406400"/>
                    </a:cubicBezTo>
                    <a:lnTo>
                      <a:pt x="203200" y="406400"/>
                    </a:lnTo>
                    <a:cubicBezTo>
                      <a:pt x="90976" y="406400"/>
                      <a:pt x="0" y="315424"/>
                      <a:pt x="0" y="203200"/>
                    </a:cubicBezTo>
                    <a:cubicBezTo>
                      <a:pt x="0" y="90976"/>
                      <a:pt x="90976" y="0"/>
                      <a:pt x="203200" y="0"/>
                    </a:cubicBezTo>
                    <a:close/>
                  </a:path>
                </a:pathLst>
              </a:custGeom>
              <a:solidFill>
                <a:srgbClr val="93CCB5"/>
              </a:solidFill>
            </p:spPr>
            <p:txBody>
              <a:bodyPr/>
              <a:lstStyle/>
              <a:p>
                <a:endParaRPr lang="es-CL"/>
              </a:p>
            </p:txBody>
          </p:sp>
          <p:sp>
            <p:nvSpPr>
              <p:cNvPr id="11" name="TextBox 11"/>
              <p:cNvSpPr txBox="1"/>
              <p:nvPr/>
            </p:nvSpPr>
            <p:spPr>
              <a:xfrm>
                <a:off x="0" y="-57150"/>
                <a:ext cx="812800" cy="463550"/>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7299054" y="0"/>
              <a:ext cx="13366977" cy="979068"/>
              <a:chOff x="0" y="0"/>
              <a:chExt cx="5548478" cy="406400"/>
            </a:xfrm>
          </p:grpSpPr>
          <p:sp>
            <p:nvSpPr>
              <p:cNvPr id="13" name="Freeform 13"/>
              <p:cNvSpPr/>
              <p:nvPr/>
            </p:nvSpPr>
            <p:spPr>
              <a:xfrm>
                <a:off x="0" y="0"/>
                <a:ext cx="5548478" cy="406400"/>
              </a:xfrm>
              <a:custGeom>
                <a:avLst/>
                <a:gdLst/>
                <a:ahLst/>
                <a:cxnLst/>
                <a:rect l="l" t="t" r="r" b="b"/>
                <a:pathLst>
                  <a:path w="5548478" h="406400">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70827A"/>
              </a:solidFill>
            </p:spPr>
            <p:txBody>
              <a:bodyPr/>
              <a:lstStyle/>
              <a:p>
                <a:endParaRPr lang="es-CL"/>
              </a:p>
            </p:txBody>
          </p:sp>
          <p:sp>
            <p:nvSpPr>
              <p:cNvPr id="14" name="TextBox 14"/>
              <p:cNvSpPr txBox="1"/>
              <p:nvPr/>
            </p:nvSpPr>
            <p:spPr>
              <a:xfrm>
                <a:off x="0" y="-57150"/>
                <a:ext cx="812800" cy="463550"/>
              </a:xfrm>
              <a:prstGeom prst="rect">
                <a:avLst/>
              </a:prstGeom>
            </p:spPr>
            <p:txBody>
              <a:bodyPr lIns="50800" tIns="50800" rIns="50800" bIns="50800" rtlCol="0" anchor="ctr"/>
              <a:lstStyle/>
              <a:p>
                <a:pPr algn="ctr">
                  <a:lnSpc>
                    <a:spcPts val="2659"/>
                  </a:lnSpc>
                </a:pPr>
                <a:endParaRPr/>
              </a:p>
            </p:txBody>
          </p:sp>
        </p:grpSp>
      </p:grpSp>
      <p:sp>
        <p:nvSpPr>
          <p:cNvPr id="15" name="Freeform 15"/>
          <p:cNvSpPr/>
          <p:nvPr/>
        </p:nvSpPr>
        <p:spPr>
          <a:xfrm>
            <a:off x="15910556" y="9267095"/>
            <a:ext cx="2377444" cy="697384"/>
          </a:xfrm>
          <a:custGeom>
            <a:avLst/>
            <a:gdLst/>
            <a:ahLst/>
            <a:cxnLst/>
            <a:rect l="l" t="t" r="r" b="b"/>
            <a:pathLst>
              <a:path w="2377444" h="697384">
                <a:moveTo>
                  <a:pt x="0" y="0"/>
                </a:moveTo>
                <a:lnTo>
                  <a:pt x="2377444" y="0"/>
                </a:lnTo>
                <a:lnTo>
                  <a:pt x="2377444" y="697383"/>
                </a:lnTo>
                <a:lnTo>
                  <a:pt x="0" y="697383"/>
                </a:lnTo>
                <a:lnTo>
                  <a:pt x="0" y="0"/>
                </a:lnTo>
                <a:close/>
              </a:path>
            </a:pathLst>
          </a:custGeom>
          <a:blipFill>
            <a:blip r:embed="rId2"/>
            <a:stretch>
              <a:fillRect/>
            </a:stretch>
          </a:blipFill>
        </p:spPr>
        <p:txBody>
          <a:bodyPr/>
          <a:lstStyle/>
          <a:p>
            <a:endParaRPr lang="es-CL"/>
          </a:p>
        </p:txBody>
      </p:sp>
      <p:grpSp>
        <p:nvGrpSpPr>
          <p:cNvPr id="16" name="Group 16"/>
          <p:cNvGrpSpPr/>
          <p:nvPr/>
        </p:nvGrpSpPr>
        <p:grpSpPr>
          <a:xfrm>
            <a:off x="-1342907" y="-493737"/>
            <a:ext cx="20973813" cy="734301"/>
            <a:chOff x="0" y="0"/>
            <a:chExt cx="27965084" cy="979068"/>
          </a:xfrm>
        </p:grpSpPr>
        <p:grpSp>
          <p:nvGrpSpPr>
            <p:cNvPr id="17" name="Group 17"/>
            <p:cNvGrpSpPr/>
            <p:nvPr/>
          </p:nvGrpSpPr>
          <p:grpSpPr>
            <a:xfrm>
              <a:off x="0" y="0"/>
              <a:ext cx="27965084" cy="979068"/>
              <a:chOff x="0" y="0"/>
              <a:chExt cx="11607985" cy="406400"/>
            </a:xfrm>
          </p:grpSpPr>
          <p:sp>
            <p:nvSpPr>
              <p:cNvPr id="18" name="Freeform 18"/>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1C1C1B"/>
              </a:solidFill>
            </p:spPr>
            <p:txBody>
              <a:bodyPr/>
              <a:lstStyle/>
              <a:p>
                <a:endParaRPr lang="es-CL"/>
              </a:p>
            </p:txBody>
          </p:sp>
          <p:sp>
            <p:nvSpPr>
              <p:cNvPr id="19" name="TextBox 19"/>
              <p:cNvSpPr txBox="1"/>
              <p:nvPr/>
            </p:nvSpPr>
            <p:spPr>
              <a:xfrm>
                <a:off x="0" y="-57150"/>
                <a:ext cx="812800" cy="463550"/>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a:off x="5108707" y="0"/>
              <a:ext cx="17747669" cy="979068"/>
              <a:chOff x="0" y="0"/>
              <a:chExt cx="7366854" cy="406400"/>
            </a:xfrm>
          </p:grpSpPr>
          <p:sp>
            <p:nvSpPr>
              <p:cNvPr id="21" name="Freeform 21"/>
              <p:cNvSpPr/>
              <p:nvPr/>
            </p:nvSpPr>
            <p:spPr>
              <a:xfrm>
                <a:off x="0" y="0"/>
                <a:ext cx="7366853" cy="406400"/>
              </a:xfrm>
              <a:custGeom>
                <a:avLst/>
                <a:gdLst/>
                <a:ahLst/>
                <a:cxnLst/>
                <a:rect l="l" t="t" r="r" b="b"/>
                <a:pathLst>
                  <a:path w="7366853" h="406400">
                    <a:moveTo>
                      <a:pt x="7163653" y="0"/>
                    </a:moveTo>
                    <a:cubicBezTo>
                      <a:pt x="7275878" y="0"/>
                      <a:pt x="7366853" y="90976"/>
                      <a:pt x="7366853" y="203200"/>
                    </a:cubicBezTo>
                    <a:cubicBezTo>
                      <a:pt x="7366853" y="315424"/>
                      <a:pt x="7275878" y="406400"/>
                      <a:pt x="7163653" y="406400"/>
                    </a:cubicBezTo>
                    <a:lnTo>
                      <a:pt x="203200" y="406400"/>
                    </a:lnTo>
                    <a:cubicBezTo>
                      <a:pt x="90976" y="406400"/>
                      <a:pt x="0" y="315424"/>
                      <a:pt x="0" y="203200"/>
                    </a:cubicBezTo>
                    <a:cubicBezTo>
                      <a:pt x="0" y="90976"/>
                      <a:pt x="90976" y="0"/>
                      <a:pt x="203200" y="0"/>
                    </a:cubicBezTo>
                    <a:close/>
                  </a:path>
                </a:pathLst>
              </a:custGeom>
              <a:solidFill>
                <a:srgbClr val="93CCB5"/>
              </a:solidFill>
            </p:spPr>
            <p:txBody>
              <a:bodyPr/>
              <a:lstStyle/>
              <a:p>
                <a:endParaRPr lang="es-CL"/>
              </a:p>
            </p:txBody>
          </p:sp>
          <p:sp>
            <p:nvSpPr>
              <p:cNvPr id="22" name="TextBox 22"/>
              <p:cNvSpPr txBox="1"/>
              <p:nvPr/>
            </p:nvSpPr>
            <p:spPr>
              <a:xfrm>
                <a:off x="0" y="-57150"/>
                <a:ext cx="812800" cy="463550"/>
              </a:xfrm>
              <a:prstGeom prst="rect">
                <a:avLst/>
              </a:prstGeom>
            </p:spPr>
            <p:txBody>
              <a:bodyPr lIns="50800" tIns="50800" rIns="50800" bIns="50800" rtlCol="0" anchor="ctr"/>
              <a:lstStyle/>
              <a:p>
                <a:pPr algn="ctr">
                  <a:lnSpc>
                    <a:spcPts val="2659"/>
                  </a:lnSpc>
                </a:pPr>
                <a:endParaRPr/>
              </a:p>
            </p:txBody>
          </p:sp>
        </p:grpSp>
        <p:grpSp>
          <p:nvGrpSpPr>
            <p:cNvPr id="23" name="Group 23"/>
            <p:cNvGrpSpPr/>
            <p:nvPr/>
          </p:nvGrpSpPr>
          <p:grpSpPr>
            <a:xfrm>
              <a:off x="7299054" y="0"/>
              <a:ext cx="13366977" cy="979068"/>
              <a:chOff x="0" y="0"/>
              <a:chExt cx="5548478" cy="406400"/>
            </a:xfrm>
          </p:grpSpPr>
          <p:sp>
            <p:nvSpPr>
              <p:cNvPr id="24" name="Freeform 24"/>
              <p:cNvSpPr/>
              <p:nvPr/>
            </p:nvSpPr>
            <p:spPr>
              <a:xfrm>
                <a:off x="0" y="0"/>
                <a:ext cx="5548478" cy="406400"/>
              </a:xfrm>
              <a:custGeom>
                <a:avLst/>
                <a:gdLst/>
                <a:ahLst/>
                <a:cxnLst/>
                <a:rect l="l" t="t" r="r" b="b"/>
                <a:pathLst>
                  <a:path w="5548478" h="406400">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70827A"/>
              </a:solidFill>
            </p:spPr>
            <p:txBody>
              <a:bodyPr/>
              <a:lstStyle/>
              <a:p>
                <a:endParaRPr lang="es-CL"/>
              </a:p>
            </p:txBody>
          </p:sp>
          <p:sp>
            <p:nvSpPr>
              <p:cNvPr id="25" name="TextBox 25"/>
              <p:cNvSpPr txBox="1"/>
              <p:nvPr/>
            </p:nvSpPr>
            <p:spPr>
              <a:xfrm>
                <a:off x="0" y="-57150"/>
                <a:ext cx="812800" cy="463550"/>
              </a:xfrm>
              <a:prstGeom prst="rect">
                <a:avLst/>
              </a:prstGeom>
            </p:spPr>
            <p:txBody>
              <a:bodyPr lIns="50800" tIns="50800" rIns="50800" bIns="50800" rtlCol="0" anchor="ctr"/>
              <a:lstStyle/>
              <a:p>
                <a:pPr algn="ctr">
                  <a:lnSpc>
                    <a:spcPts val="2659"/>
                  </a:lnSpc>
                </a:pPr>
                <a:endParaRPr/>
              </a:p>
            </p:txBody>
          </p:sp>
        </p:grpSp>
      </p:grpSp>
      <p:grpSp>
        <p:nvGrpSpPr>
          <p:cNvPr id="38" name="Group 38"/>
          <p:cNvGrpSpPr>
            <a:grpSpLocks noChangeAspect="1"/>
          </p:cNvGrpSpPr>
          <p:nvPr/>
        </p:nvGrpSpPr>
        <p:grpSpPr>
          <a:xfrm>
            <a:off x="1132297" y="2301808"/>
            <a:ext cx="5079754" cy="5246370"/>
            <a:chOff x="0" y="0"/>
            <a:chExt cx="6350000" cy="6558280"/>
          </a:xfrm>
        </p:grpSpPr>
        <p:sp>
          <p:nvSpPr>
            <p:cNvPr id="39" name="Freeform 39"/>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solidFill>
              <a:srgbClr val="000000">
                <a:alpha val="0"/>
              </a:srgbClr>
            </a:solidFill>
            <a:ln w="12700">
              <a:solidFill>
                <a:srgbClr val="000000"/>
              </a:solidFill>
            </a:ln>
          </p:spPr>
          <p:txBody>
            <a:bodyPr/>
            <a:lstStyle/>
            <a:p>
              <a:endParaRPr lang="es-CL"/>
            </a:p>
          </p:txBody>
        </p:sp>
        <p:sp>
          <p:nvSpPr>
            <p:cNvPr id="40" name="Freeform 40"/>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00A499"/>
            </a:solidFill>
          </p:spPr>
          <p:txBody>
            <a:bodyPr/>
            <a:lstStyle/>
            <a:p>
              <a:endParaRPr lang="es-CL"/>
            </a:p>
          </p:txBody>
        </p:sp>
      </p:grpSp>
      <p:sp>
        <p:nvSpPr>
          <p:cNvPr id="41" name="TextBox 41"/>
          <p:cNvSpPr txBox="1"/>
          <p:nvPr/>
        </p:nvSpPr>
        <p:spPr>
          <a:xfrm>
            <a:off x="8875292" y="2071978"/>
            <a:ext cx="8191162" cy="459659"/>
          </a:xfrm>
          <a:prstGeom prst="rect">
            <a:avLst/>
          </a:prstGeom>
        </p:spPr>
        <p:txBody>
          <a:bodyPr lIns="0" tIns="0" rIns="0" bIns="0" rtlCol="0" anchor="t">
            <a:spAutoFit/>
          </a:bodyPr>
          <a:lstStyle/>
          <a:p>
            <a:pPr algn="just">
              <a:lnSpc>
                <a:spcPts val="3648"/>
              </a:lnSpc>
            </a:pPr>
            <a:r>
              <a:rPr lang="en-US" sz="2806" dirty="0">
                <a:solidFill>
                  <a:srgbClr val="000000"/>
                </a:solidFill>
                <a:latin typeface="Archivo Narrow"/>
              </a:rPr>
              <a:t> </a:t>
            </a:r>
          </a:p>
        </p:txBody>
      </p:sp>
      <p:sp>
        <p:nvSpPr>
          <p:cNvPr id="48" name="CuadroTexto 47">
            <a:extLst>
              <a:ext uri="{FF2B5EF4-FFF2-40B4-BE49-F238E27FC236}">
                <a16:creationId xmlns:a16="http://schemas.microsoft.com/office/drawing/2014/main" id="{4CEA2D1F-62BA-0B20-9E99-0E1C6D2E0DF2}"/>
              </a:ext>
            </a:extLst>
          </p:cNvPr>
          <p:cNvSpPr txBox="1"/>
          <p:nvPr/>
        </p:nvSpPr>
        <p:spPr>
          <a:xfrm>
            <a:off x="1197154" y="4093650"/>
            <a:ext cx="4823704" cy="1938992"/>
          </a:xfrm>
          <a:prstGeom prst="rect">
            <a:avLst/>
          </a:prstGeom>
          <a:noFill/>
        </p:spPr>
        <p:txBody>
          <a:bodyPr wrap="square">
            <a:spAutoFit/>
          </a:bodyPr>
          <a:lstStyle/>
          <a:p>
            <a:pPr algn="just"/>
            <a:r>
              <a:rPr lang="es-ES" sz="2000" b="1" dirty="0">
                <a:solidFill>
                  <a:schemeClr val="tx1">
                    <a:lumMod val="75000"/>
                    <a:lumOff val="25000"/>
                  </a:schemeClr>
                </a:solidFill>
                <a:latin typeface="Arial"/>
                <a:cs typeface="Arial"/>
              </a:rPr>
              <a:t>OE3: Promover que la comunidad universitaria </a:t>
            </a:r>
            <a:r>
              <a:rPr lang="es-ES" sz="2000" dirty="0">
                <a:solidFill>
                  <a:schemeClr val="tx1">
                    <a:lumMod val="75000"/>
                    <a:lumOff val="25000"/>
                  </a:schemeClr>
                </a:solidFill>
                <a:latin typeface="Arial"/>
                <a:cs typeface="Arial"/>
              </a:rPr>
              <a:t>cuente con las capacidades y motivación para promover decisiones que faciliten un desarrollo sostenible.</a:t>
            </a:r>
            <a:endParaRPr lang="es-ES" sz="2000" dirty="0">
              <a:solidFill>
                <a:schemeClr val="tx1">
                  <a:lumMod val="75000"/>
                  <a:lumOff val="25000"/>
                </a:schemeClr>
              </a:solidFill>
              <a:latin typeface="Arial" panose="020B0604020202020204" pitchFamily="34" charset="0"/>
              <a:cs typeface="Arial"/>
            </a:endParaRPr>
          </a:p>
          <a:p>
            <a:pPr algn="just"/>
            <a:endParaRPr lang="es-CL" sz="2000" dirty="0">
              <a:solidFill>
                <a:schemeClr val="tx1">
                  <a:lumMod val="75000"/>
                  <a:lumOff val="25000"/>
                </a:schemeClr>
              </a:solidFill>
            </a:endParaRPr>
          </a:p>
        </p:txBody>
      </p:sp>
      <p:sp>
        <p:nvSpPr>
          <p:cNvPr id="42" name="TextBox 42"/>
          <p:cNvSpPr txBox="1"/>
          <p:nvPr/>
        </p:nvSpPr>
        <p:spPr>
          <a:xfrm>
            <a:off x="3642341" y="240564"/>
            <a:ext cx="10378267" cy="588010"/>
          </a:xfrm>
          <a:prstGeom prst="rect">
            <a:avLst/>
          </a:prstGeom>
        </p:spPr>
        <p:txBody>
          <a:bodyPr lIns="0" tIns="0" rIns="0" bIns="0" rtlCol="0" anchor="t">
            <a:spAutoFit/>
          </a:bodyPr>
          <a:lstStyle/>
          <a:p>
            <a:pPr algn="ctr">
              <a:lnSpc>
                <a:spcPts val="4519"/>
              </a:lnSpc>
            </a:pPr>
            <a:r>
              <a:rPr lang="en-US" sz="3999" spc="-119" dirty="0" err="1">
                <a:solidFill>
                  <a:srgbClr val="100F0D"/>
                </a:solidFill>
                <a:latin typeface="Archivo Black"/>
              </a:rPr>
              <a:t>Resultados</a:t>
            </a:r>
            <a:endParaRPr lang="en-US" sz="3999" spc="-119" dirty="0">
              <a:solidFill>
                <a:srgbClr val="100F0D"/>
              </a:solidFill>
              <a:latin typeface="Archivo Black"/>
            </a:endParaRPr>
          </a:p>
        </p:txBody>
      </p:sp>
      <p:pic>
        <p:nvPicPr>
          <p:cNvPr id="73" name="Imagen 72">
            <a:extLst>
              <a:ext uri="{FF2B5EF4-FFF2-40B4-BE49-F238E27FC236}">
                <a16:creationId xmlns:a16="http://schemas.microsoft.com/office/drawing/2014/main" id="{C4B41A59-773A-3256-44A1-110D2B3D7A6D}"/>
              </a:ext>
            </a:extLst>
          </p:cNvPr>
          <p:cNvPicPr>
            <a:picLocks noChangeAspect="1"/>
          </p:cNvPicPr>
          <p:nvPr/>
        </p:nvPicPr>
        <p:blipFill>
          <a:blip r:embed="rId3"/>
          <a:stretch>
            <a:fillRect/>
          </a:stretch>
        </p:blipFill>
        <p:spPr>
          <a:xfrm>
            <a:off x="8701018" y="7791099"/>
            <a:ext cx="542658" cy="550876"/>
          </a:xfrm>
          <a:prstGeom prst="rect">
            <a:avLst/>
          </a:prstGeom>
        </p:spPr>
      </p:pic>
      <p:grpSp>
        <p:nvGrpSpPr>
          <p:cNvPr id="3" name="Grupo 2">
            <a:extLst>
              <a:ext uri="{FF2B5EF4-FFF2-40B4-BE49-F238E27FC236}">
                <a16:creationId xmlns:a16="http://schemas.microsoft.com/office/drawing/2014/main" id="{7272E2A8-7851-0FE0-D37C-9BCE2907B88E}"/>
              </a:ext>
            </a:extLst>
          </p:cNvPr>
          <p:cNvGrpSpPr/>
          <p:nvPr/>
        </p:nvGrpSpPr>
        <p:grpSpPr>
          <a:xfrm>
            <a:off x="8700494" y="1092349"/>
            <a:ext cx="546740" cy="8130580"/>
            <a:chOff x="8700494" y="1092349"/>
            <a:chExt cx="546740" cy="8130580"/>
          </a:xfrm>
        </p:grpSpPr>
        <p:pic>
          <p:nvPicPr>
            <p:cNvPr id="72" name="Imagen 71">
              <a:extLst>
                <a:ext uri="{FF2B5EF4-FFF2-40B4-BE49-F238E27FC236}">
                  <a16:creationId xmlns:a16="http://schemas.microsoft.com/office/drawing/2014/main" id="{EB70D9DB-F2E2-BDA8-3405-E250E3CABED8}"/>
                </a:ext>
              </a:extLst>
            </p:cNvPr>
            <p:cNvPicPr>
              <a:picLocks noChangeAspect="1"/>
            </p:cNvPicPr>
            <p:nvPr/>
          </p:nvPicPr>
          <p:blipFill>
            <a:blip r:embed="rId3"/>
            <a:stretch>
              <a:fillRect/>
            </a:stretch>
          </p:blipFill>
          <p:spPr>
            <a:xfrm>
              <a:off x="8701018" y="6633817"/>
              <a:ext cx="542658" cy="550876"/>
            </a:xfrm>
            <a:prstGeom prst="rect">
              <a:avLst/>
            </a:prstGeom>
          </p:spPr>
        </p:pic>
        <p:pic>
          <p:nvPicPr>
            <p:cNvPr id="66" name="Imagen 65">
              <a:extLst>
                <a:ext uri="{FF2B5EF4-FFF2-40B4-BE49-F238E27FC236}">
                  <a16:creationId xmlns:a16="http://schemas.microsoft.com/office/drawing/2014/main" id="{96DCC1F5-6837-A579-3C91-3C1D335FF0C5}"/>
                </a:ext>
              </a:extLst>
            </p:cNvPr>
            <p:cNvPicPr>
              <a:picLocks noChangeAspect="1"/>
            </p:cNvPicPr>
            <p:nvPr/>
          </p:nvPicPr>
          <p:blipFill>
            <a:blip r:embed="rId4"/>
            <a:stretch>
              <a:fillRect/>
            </a:stretch>
          </p:blipFill>
          <p:spPr>
            <a:xfrm>
              <a:off x="8700494" y="1092349"/>
              <a:ext cx="546740" cy="552682"/>
            </a:xfrm>
            <a:prstGeom prst="rect">
              <a:avLst/>
            </a:prstGeom>
          </p:spPr>
        </p:pic>
        <p:pic>
          <p:nvPicPr>
            <p:cNvPr id="67" name="Imagen 66">
              <a:extLst>
                <a:ext uri="{FF2B5EF4-FFF2-40B4-BE49-F238E27FC236}">
                  <a16:creationId xmlns:a16="http://schemas.microsoft.com/office/drawing/2014/main" id="{D7606E85-337C-0BEB-7C9A-6CA8D8169494}"/>
                </a:ext>
              </a:extLst>
            </p:cNvPr>
            <p:cNvPicPr>
              <a:picLocks noChangeAspect="1"/>
            </p:cNvPicPr>
            <p:nvPr/>
          </p:nvPicPr>
          <p:blipFill>
            <a:blip r:embed="rId5"/>
            <a:stretch>
              <a:fillRect/>
            </a:stretch>
          </p:blipFill>
          <p:spPr>
            <a:xfrm>
              <a:off x="8702535" y="2137121"/>
              <a:ext cx="542658" cy="550876"/>
            </a:xfrm>
            <a:prstGeom prst="rect">
              <a:avLst/>
            </a:prstGeom>
          </p:spPr>
        </p:pic>
        <p:pic>
          <p:nvPicPr>
            <p:cNvPr id="69" name="Imagen 68">
              <a:extLst>
                <a:ext uri="{FF2B5EF4-FFF2-40B4-BE49-F238E27FC236}">
                  <a16:creationId xmlns:a16="http://schemas.microsoft.com/office/drawing/2014/main" id="{74CEDB9D-58D2-A642-0D71-6B826EB6AB3C}"/>
                </a:ext>
              </a:extLst>
            </p:cNvPr>
            <p:cNvPicPr>
              <a:picLocks noChangeAspect="1"/>
            </p:cNvPicPr>
            <p:nvPr/>
          </p:nvPicPr>
          <p:blipFill>
            <a:blip r:embed="rId6"/>
            <a:stretch>
              <a:fillRect/>
            </a:stretch>
          </p:blipFill>
          <p:spPr>
            <a:xfrm>
              <a:off x="8702906" y="3317044"/>
              <a:ext cx="542658" cy="550876"/>
            </a:xfrm>
            <a:prstGeom prst="rect">
              <a:avLst/>
            </a:prstGeom>
          </p:spPr>
        </p:pic>
        <p:pic>
          <p:nvPicPr>
            <p:cNvPr id="70" name="Imagen 69">
              <a:extLst>
                <a:ext uri="{FF2B5EF4-FFF2-40B4-BE49-F238E27FC236}">
                  <a16:creationId xmlns:a16="http://schemas.microsoft.com/office/drawing/2014/main" id="{0664AA59-948E-B427-74E7-9EC989357A8C}"/>
                </a:ext>
              </a:extLst>
            </p:cNvPr>
            <p:cNvPicPr>
              <a:picLocks noChangeAspect="1"/>
            </p:cNvPicPr>
            <p:nvPr/>
          </p:nvPicPr>
          <p:blipFill>
            <a:blip r:embed="rId7"/>
            <a:stretch>
              <a:fillRect/>
            </a:stretch>
          </p:blipFill>
          <p:spPr>
            <a:xfrm>
              <a:off x="8702535" y="4614318"/>
              <a:ext cx="542658" cy="550876"/>
            </a:xfrm>
            <a:prstGeom prst="rect">
              <a:avLst/>
            </a:prstGeom>
          </p:spPr>
        </p:pic>
        <p:pic>
          <p:nvPicPr>
            <p:cNvPr id="71" name="Imagen 70">
              <a:extLst>
                <a:ext uri="{FF2B5EF4-FFF2-40B4-BE49-F238E27FC236}">
                  <a16:creationId xmlns:a16="http://schemas.microsoft.com/office/drawing/2014/main" id="{E9E289C2-9870-DBC5-AE5C-7DFD22CB4AE9}"/>
                </a:ext>
              </a:extLst>
            </p:cNvPr>
            <p:cNvPicPr>
              <a:picLocks noChangeAspect="1"/>
            </p:cNvPicPr>
            <p:nvPr/>
          </p:nvPicPr>
          <p:blipFill>
            <a:blip r:embed="rId3"/>
            <a:stretch>
              <a:fillRect/>
            </a:stretch>
          </p:blipFill>
          <p:spPr>
            <a:xfrm>
              <a:off x="8701018" y="5664048"/>
              <a:ext cx="542658" cy="550876"/>
            </a:xfrm>
            <a:prstGeom prst="rect">
              <a:avLst/>
            </a:prstGeom>
          </p:spPr>
        </p:pic>
        <p:pic>
          <p:nvPicPr>
            <p:cNvPr id="74" name="Imagen 73">
              <a:extLst>
                <a:ext uri="{FF2B5EF4-FFF2-40B4-BE49-F238E27FC236}">
                  <a16:creationId xmlns:a16="http://schemas.microsoft.com/office/drawing/2014/main" id="{AE4C1CBE-C168-BC93-8F18-EFCB56E1D283}"/>
                </a:ext>
              </a:extLst>
            </p:cNvPr>
            <p:cNvPicPr>
              <a:picLocks noChangeAspect="1"/>
            </p:cNvPicPr>
            <p:nvPr/>
          </p:nvPicPr>
          <p:blipFill>
            <a:blip r:embed="rId3"/>
            <a:stretch>
              <a:fillRect/>
            </a:stretch>
          </p:blipFill>
          <p:spPr>
            <a:xfrm>
              <a:off x="8701018" y="8672053"/>
              <a:ext cx="542658" cy="550876"/>
            </a:xfrm>
            <a:prstGeom prst="rect">
              <a:avLst/>
            </a:prstGeom>
          </p:spPr>
        </p:pic>
      </p:grpSp>
      <p:sp>
        <p:nvSpPr>
          <p:cNvPr id="2" name="CuadroTexto 1">
            <a:extLst>
              <a:ext uri="{FF2B5EF4-FFF2-40B4-BE49-F238E27FC236}">
                <a16:creationId xmlns:a16="http://schemas.microsoft.com/office/drawing/2014/main" id="{B60365DF-3F37-98A5-F149-1269EB1E683B}"/>
              </a:ext>
            </a:extLst>
          </p:cNvPr>
          <p:cNvSpPr txBox="1"/>
          <p:nvPr/>
        </p:nvSpPr>
        <p:spPr>
          <a:xfrm>
            <a:off x="9314137" y="708107"/>
            <a:ext cx="8191162" cy="8710077"/>
          </a:xfrm>
          <a:prstGeom prst="rect">
            <a:avLst/>
          </a:prstGeom>
          <a:noFill/>
        </p:spPr>
        <p:txBody>
          <a:bodyPr wrap="square">
            <a:spAutoFit/>
          </a:bodyPr>
          <a:lstStyle/>
          <a:p>
            <a:r>
              <a:rPr lang="es-ES" sz="2000" dirty="0">
                <a:latin typeface="Arial" panose="020B0604020202020204" pitchFamily="34" charset="0"/>
                <a:cs typeface="Arial" panose="020B0604020202020204" pitchFamily="34" charset="0"/>
              </a:rPr>
              <a:t> </a:t>
            </a:r>
          </a:p>
          <a:p>
            <a:pPr algn="just"/>
            <a:r>
              <a:rPr lang="es-ES" sz="2000" dirty="0">
                <a:latin typeface="Arial" panose="020B0604020202020204" pitchFamily="34" charset="0"/>
                <a:cs typeface="Arial" panose="020B0604020202020204" pitchFamily="34" charset="0"/>
              </a:rPr>
              <a:t>OE3R1. Coordinación de las universidades para promover la capacitación en temas de desarrollo sostenible. ​</a:t>
            </a:r>
          </a:p>
          <a:p>
            <a:pPr algn="just"/>
            <a:endParaRPr lang="es-ES" sz="2000" dirty="0">
              <a:latin typeface="Arial" panose="020B0604020202020204" pitchFamily="34" charset="0"/>
              <a:cs typeface="Arial" panose="020B0604020202020204" pitchFamily="34" charset="0"/>
            </a:endParaRPr>
          </a:p>
          <a:p>
            <a:pPr algn="just"/>
            <a:r>
              <a:rPr lang="es-ES" sz="2000" dirty="0">
                <a:latin typeface="Arial" panose="020B0604020202020204" pitchFamily="34" charset="0"/>
                <a:cs typeface="Arial" panose="020B0604020202020204" pitchFamily="34" charset="0"/>
              </a:rPr>
              <a:t>OE3R2. Habilitación de competencias académicas y profesionales para el fortalecimiento de capacidades en cuanto al desarrollo sostenible por medio de la implementación de 3 cursos. ​</a:t>
            </a:r>
          </a:p>
          <a:p>
            <a:pPr algn="just"/>
            <a:endParaRPr lang="es-ES" sz="2000" dirty="0">
              <a:latin typeface="Arial" panose="020B0604020202020204" pitchFamily="34" charset="0"/>
              <a:cs typeface="Arial" panose="020B0604020202020204" pitchFamily="34" charset="0"/>
            </a:endParaRPr>
          </a:p>
          <a:p>
            <a:pPr algn="just"/>
            <a:r>
              <a:rPr lang="es-ES" sz="2000" dirty="0">
                <a:latin typeface="Arial" panose="020B0604020202020204" pitchFamily="34" charset="0"/>
                <a:cs typeface="Arial" panose="020B0604020202020204" pitchFamily="34" charset="0"/>
              </a:rPr>
              <a:t>OE3R3. Cursos de gestión de la sostenibilidad destinados a académicas y profesionales de las universidades participantes y actores estratégicos diseñados y validados.</a:t>
            </a:r>
          </a:p>
          <a:p>
            <a:pPr algn="just"/>
            <a:endParaRPr lang="es-ES" sz="2000" dirty="0">
              <a:latin typeface="Arial" panose="020B0604020202020204" pitchFamily="34" charset="0"/>
              <a:cs typeface="Arial" panose="020B0604020202020204" pitchFamily="34" charset="0"/>
            </a:endParaRPr>
          </a:p>
          <a:p>
            <a:pPr algn="just"/>
            <a:r>
              <a:rPr lang="es-ES" sz="2000" dirty="0">
                <a:latin typeface="Arial" panose="020B0604020202020204" pitchFamily="34" charset="0"/>
                <a:cs typeface="Arial" panose="020B0604020202020204" pitchFamily="34" charset="0"/>
              </a:rPr>
              <a:t>OE3R4. Agenda de implementación de competencias para el desarrollo sostenible a corto y mediano plazo ODS a las distintas dimensiones del quehacer institucional.</a:t>
            </a:r>
          </a:p>
          <a:p>
            <a:pPr algn="just"/>
            <a:endParaRPr lang="es-ES" sz="2000" dirty="0">
              <a:latin typeface="Arial" panose="020B0604020202020204" pitchFamily="34" charset="0"/>
              <a:cs typeface="Arial" panose="020B0604020202020204" pitchFamily="34" charset="0"/>
            </a:endParaRPr>
          </a:p>
          <a:p>
            <a:pPr algn="just"/>
            <a:r>
              <a:rPr lang="es-ES" sz="2000" dirty="0">
                <a:latin typeface="Arial" panose="020B0604020202020204" pitchFamily="34" charset="0"/>
                <a:cs typeface="Arial" panose="020B0604020202020204" pitchFamily="34" charset="0"/>
              </a:rPr>
              <a:t>OE3R5. Diplomado en Gestión de la Sostenibilidad para instituciones públicas diseñado y validado.</a:t>
            </a:r>
          </a:p>
          <a:p>
            <a:pPr algn="just"/>
            <a:endParaRPr lang="es-ES" sz="2000" dirty="0">
              <a:latin typeface="Arial" panose="020B0604020202020204" pitchFamily="34" charset="0"/>
              <a:cs typeface="Arial" panose="020B0604020202020204" pitchFamily="34" charset="0"/>
            </a:endParaRPr>
          </a:p>
          <a:p>
            <a:pPr algn="just"/>
            <a:r>
              <a:rPr lang="es-ES" sz="2000" dirty="0">
                <a:latin typeface="Arial" panose="020B0604020202020204" pitchFamily="34" charset="0"/>
                <a:cs typeface="Arial" panose="020B0604020202020204" pitchFamily="34" charset="0"/>
              </a:rPr>
              <a:t>OE3R6. 26 profesionales y/o académicos de las universidades participantes diplomados en Gestión de la Sostenibilidad para instituciones públicas.</a:t>
            </a:r>
          </a:p>
          <a:p>
            <a:pPr algn="just"/>
            <a:endParaRPr lang="es-ES" sz="2000" dirty="0">
              <a:latin typeface="Arial" panose="020B0604020202020204" pitchFamily="34" charset="0"/>
              <a:cs typeface="Arial" panose="020B0604020202020204" pitchFamily="34" charset="0"/>
            </a:endParaRPr>
          </a:p>
          <a:p>
            <a:pPr algn="just"/>
            <a:r>
              <a:rPr lang="es-ES" sz="2000" dirty="0">
                <a:latin typeface="Arial" panose="020B0604020202020204" pitchFamily="34" charset="0"/>
                <a:cs typeface="Arial" panose="020B0604020202020204" pitchFamily="34" charset="0"/>
              </a:rPr>
              <a:t>OE3R7. 52 iniciativas estudiantiles (4 por cada universidad participante) adjudicadas e implementadas.</a:t>
            </a:r>
          </a:p>
          <a:p>
            <a:pPr algn="just"/>
            <a:endParaRPr lang="es-ES" sz="2000" dirty="0">
              <a:latin typeface="Arial" panose="020B0604020202020204" pitchFamily="34" charset="0"/>
              <a:cs typeface="Arial" panose="020B0604020202020204" pitchFamily="34" charset="0"/>
            </a:endParaRPr>
          </a:p>
          <a:p>
            <a:pPr algn="just"/>
            <a:r>
              <a:rPr lang="es-ES" sz="2000" dirty="0">
                <a:latin typeface="Arial" panose="020B0604020202020204" pitchFamily="34" charset="0"/>
                <a:cs typeface="Arial" panose="020B0604020202020204" pitchFamily="34" charset="0"/>
              </a:rPr>
              <a:t>OE3R8. Difusión en la página web, en las redes sociales de cada universidad participante y en los medios que se estimen oportunos.</a:t>
            </a:r>
          </a:p>
        </p:txBody>
      </p:sp>
    </p:spTree>
    <p:extLst>
      <p:ext uri="{BB962C8B-B14F-4D97-AF65-F5344CB8AC3E}">
        <p14:creationId xmlns:p14="http://schemas.microsoft.com/office/powerpoint/2010/main" val="21993643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2018" y="934619"/>
            <a:ext cx="1833363" cy="8842588"/>
            <a:chOff x="0" y="0"/>
            <a:chExt cx="2444484" cy="11790118"/>
          </a:xfrm>
        </p:grpSpPr>
        <p:sp>
          <p:nvSpPr>
            <p:cNvPr id="3" name="Freeform 3"/>
            <p:cNvSpPr/>
            <p:nvPr/>
          </p:nvSpPr>
          <p:spPr>
            <a:xfrm>
              <a:off x="0" y="0"/>
              <a:ext cx="2444484" cy="11790118"/>
            </a:xfrm>
            <a:custGeom>
              <a:avLst/>
              <a:gdLst/>
              <a:ahLst/>
              <a:cxnLst/>
              <a:rect l="l" t="t" r="r" b="b"/>
              <a:pathLst>
                <a:path w="2444484" h="11790118">
                  <a:moveTo>
                    <a:pt x="0" y="0"/>
                  </a:moveTo>
                  <a:lnTo>
                    <a:pt x="2444484" y="0"/>
                  </a:lnTo>
                  <a:lnTo>
                    <a:pt x="2444484" y="11790118"/>
                  </a:lnTo>
                  <a:lnTo>
                    <a:pt x="0" y="11790118"/>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txBody>
            <a:bodyPr/>
            <a:lstStyle/>
            <a:p>
              <a:endParaRPr lang="es-CL"/>
            </a:p>
          </p:txBody>
        </p:sp>
        <p:sp>
          <p:nvSpPr>
            <p:cNvPr id="4" name="Freeform 4"/>
            <p:cNvSpPr/>
            <p:nvPr/>
          </p:nvSpPr>
          <p:spPr>
            <a:xfrm>
              <a:off x="1281746" y="2984920"/>
              <a:ext cx="727011" cy="855307"/>
            </a:xfrm>
            <a:custGeom>
              <a:avLst/>
              <a:gdLst/>
              <a:ahLst/>
              <a:cxnLst/>
              <a:rect l="l" t="t" r="r" b="b"/>
              <a:pathLst>
                <a:path w="727011" h="855307">
                  <a:moveTo>
                    <a:pt x="0" y="0"/>
                  </a:moveTo>
                  <a:lnTo>
                    <a:pt x="727011" y="0"/>
                  </a:lnTo>
                  <a:lnTo>
                    <a:pt x="727011" y="855306"/>
                  </a:lnTo>
                  <a:lnTo>
                    <a:pt x="0" y="855306"/>
                  </a:lnTo>
                  <a:lnTo>
                    <a:pt x="0" y="0"/>
                  </a:lnTo>
                  <a:close/>
                </a:path>
              </a:pathLst>
            </a:custGeom>
            <a:blipFill>
              <a:blip r:embed="rId4">
                <a:alphaModFix amt="42000"/>
                <a:extLst>
                  <a:ext uri="{96DAC541-7B7A-43D3-8B79-37D633B846F1}">
                    <asvg:svgBlip xmlns:asvg="http://schemas.microsoft.com/office/drawing/2016/SVG/main" r:embed="rId5"/>
                  </a:ext>
                </a:extLst>
              </a:blip>
              <a:stretch>
                <a:fillRect/>
              </a:stretch>
            </a:blipFill>
          </p:spPr>
          <p:txBody>
            <a:bodyPr/>
            <a:lstStyle/>
            <a:p>
              <a:endParaRPr lang="es-CL"/>
            </a:p>
          </p:txBody>
        </p:sp>
        <p:sp>
          <p:nvSpPr>
            <p:cNvPr id="5" name="Freeform 5"/>
            <p:cNvSpPr/>
            <p:nvPr/>
          </p:nvSpPr>
          <p:spPr>
            <a:xfrm>
              <a:off x="1086490" y="125441"/>
              <a:ext cx="733472" cy="683046"/>
            </a:xfrm>
            <a:custGeom>
              <a:avLst/>
              <a:gdLst/>
              <a:ahLst/>
              <a:cxnLst/>
              <a:rect l="l" t="t" r="r" b="b"/>
              <a:pathLst>
                <a:path w="733472" h="683046">
                  <a:moveTo>
                    <a:pt x="0" y="0"/>
                  </a:moveTo>
                  <a:lnTo>
                    <a:pt x="733472" y="0"/>
                  </a:lnTo>
                  <a:lnTo>
                    <a:pt x="733472" y="683046"/>
                  </a:lnTo>
                  <a:lnTo>
                    <a:pt x="0" y="683046"/>
                  </a:lnTo>
                  <a:lnTo>
                    <a:pt x="0" y="0"/>
                  </a:lnTo>
                  <a:close/>
                </a:path>
              </a:pathLst>
            </a:custGeom>
            <a:blipFill>
              <a:blip r:embed="rId6">
                <a:alphaModFix amt="42000"/>
                <a:extLst>
                  <a:ext uri="{96DAC541-7B7A-43D3-8B79-37D633B846F1}">
                    <asvg:svgBlip xmlns:asvg="http://schemas.microsoft.com/office/drawing/2016/SVG/main" r:embed="rId7"/>
                  </a:ext>
                </a:extLst>
              </a:blip>
              <a:stretch>
                <a:fillRect/>
              </a:stretch>
            </a:blipFill>
          </p:spPr>
          <p:txBody>
            <a:bodyPr/>
            <a:lstStyle/>
            <a:p>
              <a:endParaRPr lang="es-CL"/>
            </a:p>
          </p:txBody>
        </p:sp>
        <p:sp>
          <p:nvSpPr>
            <p:cNvPr id="6" name="Freeform 6"/>
            <p:cNvSpPr/>
            <p:nvPr/>
          </p:nvSpPr>
          <p:spPr>
            <a:xfrm>
              <a:off x="225395" y="5611841"/>
              <a:ext cx="996847" cy="1703343"/>
            </a:xfrm>
            <a:custGeom>
              <a:avLst/>
              <a:gdLst/>
              <a:ahLst/>
              <a:cxnLst/>
              <a:rect l="l" t="t" r="r" b="b"/>
              <a:pathLst>
                <a:path w="996847" h="1703343">
                  <a:moveTo>
                    <a:pt x="0" y="0"/>
                  </a:moveTo>
                  <a:lnTo>
                    <a:pt x="996847" y="0"/>
                  </a:lnTo>
                  <a:lnTo>
                    <a:pt x="996847" y="1703343"/>
                  </a:lnTo>
                  <a:lnTo>
                    <a:pt x="0" y="1703343"/>
                  </a:lnTo>
                  <a:lnTo>
                    <a:pt x="0" y="0"/>
                  </a:lnTo>
                  <a:close/>
                </a:path>
              </a:pathLst>
            </a:custGeom>
            <a:blipFill>
              <a:blip r:embed="rId8">
                <a:alphaModFix amt="42000"/>
                <a:extLst>
                  <a:ext uri="{96DAC541-7B7A-43D3-8B79-37D633B846F1}">
                    <asvg:svgBlip xmlns:asvg="http://schemas.microsoft.com/office/drawing/2016/SVG/main" r:embed="rId9"/>
                  </a:ext>
                </a:extLst>
              </a:blip>
              <a:stretch>
                <a:fillRect r="-73036"/>
              </a:stretch>
            </a:blipFill>
          </p:spPr>
          <p:txBody>
            <a:bodyPr/>
            <a:lstStyle/>
            <a:p>
              <a:endParaRPr lang="es-CL"/>
            </a:p>
          </p:txBody>
        </p:sp>
        <p:sp>
          <p:nvSpPr>
            <p:cNvPr id="7" name="Freeform 7"/>
            <p:cNvSpPr/>
            <p:nvPr/>
          </p:nvSpPr>
          <p:spPr>
            <a:xfrm>
              <a:off x="1195440" y="10218189"/>
              <a:ext cx="1249045" cy="1256900"/>
            </a:xfrm>
            <a:custGeom>
              <a:avLst/>
              <a:gdLst/>
              <a:ahLst/>
              <a:cxnLst/>
              <a:rect l="l" t="t" r="r" b="b"/>
              <a:pathLst>
                <a:path w="1249045" h="1256900">
                  <a:moveTo>
                    <a:pt x="0" y="0"/>
                  </a:moveTo>
                  <a:lnTo>
                    <a:pt x="1249044" y="0"/>
                  </a:lnTo>
                  <a:lnTo>
                    <a:pt x="1249044" y="1256900"/>
                  </a:lnTo>
                  <a:lnTo>
                    <a:pt x="0" y="1256900"/>
                  </a:lnTo>
                  <a:lnTo>
                    <a:pt x="0" y="0"/>
                  </a:lnTo>
                  <a:close/>
                </a:path>
              </a:pathLst>
            </a:custGeom>
            <a:blipFill>
              <a:blip r:embed="rId10">
                <a:alphaModFix amt="42000"/>
                <a:extLst>
                  <a:ext uri="{96DAC541-7B7A-43D3-8B79-37D633B846F1}">
                    <asvg:svgBlip xmlns:asvg="http://schemas.microsoft.com/office/drawing/2016/SVG/main" r:embed="rId11"/>
                  </a:ext>
                </a:extLst>
              </a:blip>
              <a:stretch>
                <a:fillRect/>
              </a:stretch>
            </a:blipFill>
          </p:spPr>
          <p:txBody>
            <a:bodyPr/>
            <a:lstStyle/>
            <a:p>
              <a:endParaRPr lang="es-CL"/>
            </a:p>
          </p:txBody>
        </p:sp>
      </p:grpSp>
      <p:sp>
        <p:nvSpPr>
          <p:cNvPr id="8" name="Freeform 8"/>
          <p:cNvSpPr/>
          <p:nvPr/>
        </p:nvSpPr>
        <p:spPr>
          <a:xfrm>
            <a:off x="15910556" y="9267095"/>
            <a:ext cx="2377444" cy="697384"/>
          </a:xfrm>
          <a:custGeom>
            <a:avLst/>
            <a:gdLst/>
            <a:ahLst/>
            <a:cxnLst/>
            <a:rect l="l" t="t" r="r" b="b"/>
            <a:pathLst>
              <a:path w="2377444" h="697384">
                <a:moveTo>
                  <a:pt x="0" y="0"/>
                </a:moveTo>
                <a:lnTo>
                  <a:pt x="2377444" y="0"/>
                </a:lnTo>
                <a:lnTo>
                  <a:pt x="2377444" y="697383"/>
                </a:lnTo>
                <a:lnTo>
                  <a:pt x="0" y="697383"/>
                </a:lnTo>
                <a:lnTo>
                  <a:pt x="0" y="0"/>
                </a:lnTo>
                <a:close/>
              </a:path>
            </a:pathLst>
          </a:custGeom>
          <a:blipFill>
            <a:blip r:embed="rId12"/>
            <a:stretch>
              <a:fillRect/>
            </a:stretch>
          </a:blipFill>
        </p:spPr>
        <p:txBody>
          <a:bodyPr/>
          <a:lstStyle/>
          <a:p>
            <a:endParaRPr lang="es-CL"/>
          </a:p>
        </p:txBody>
      </p:sp>
      <p:sp>
        <p:nvSpPr>
          <p:cNvPr id="9" name="TextBox 9"/>
          <p:cNvSpPr txBox="1"/>
          <p:nvPr/>
        </p:nvSpPr>
        <p:spPr>
          <a:xfrm>
            <a:off x="4339802" y="953669"/>
            <a:ext cx="10378267" cy="588010"/>
          </a:xfrm>
          <a:prstGeom prst="rect">
            <a:avLst/>
          </a:prstGeom>
        </p:spPr>
        <p:txBody>
          <a:bodyPr lIns="0" tIns="0" rIns="0" bIns="0" rtlCol="0" anchor="t">
            <a:spAutoFit/>
          </a:bodyPr>
          <a:lstStyle/>
          <a:p>
            <a:pPr algn="ctr">
              <a:lnSpc>
                <a:spcPts val="4519"/>
              </a:lnSpc>
            </a:pPr>
            <a:r>
              <a:rPr lang="en-US" sz="3999" spc="-119" dirty="0" err="1">
                <a:solidFill>
                  <a:srgbClr val="82C89F"/>
                </a:solidFill>
                <a:latin typeface="Archivo Black"/>
              </a:rPr>
              <a:t>Avances</a:t>
            </a:r>
            <a:r>
              <a:rPr lang="en-US" sz="3999" spc="-119" dirty="0">
                <a:solidFill>
                  <a:srgbClr val="82C89F"/>
                </a:solidFill>
                <a:latin typeface="Archivo Black"/>
              </a:rPr>
              <a:t> </a:t>
            </a:r>
          </a:p>
        </p:txBody>
      </p:sp>
      <p:grpSp>
        <p:nvGrpSpPr>
          <p:cNvPr id="10" name="Group 10"/>
          <p:cNvGrpSpPr/>
          <p:nvPr/>
        </p:nvGrpSpPr>
        <p:grpSpPr>
          <a:xfrm>
            <a:off x="-1342907" y="9964478"/>
            <a:ext cx="20973813" cy="734301"/>
            <a:chOff x="0" y="0"/>
            <a:chExt cx="27965084" cy="979068"/>
          </a:xfrm>
        </p:grpSpPr>
        <p:grpSp>
          <p:nvGrpSpPr>
            <p:cNvPr id="11" name="Group 11"/>
            <p:cNvGrpSpPr/>
            <p:nvPr/>
          </p:nvGrpSpPr>
          <p:grpSpPr>
            <a:xfrm>
              <a:off x="0" y="0"/>
              <a:ext cx="27965084" cy="979068"/>
              <a:chOff x="0" y="0"/>
              <a:chExt cx="11607985" cy="406400"/>
            </a:xfrm>
          </p:grpSpPr>
          <p:sp>
            <p:nvSpPr>
              <p:cNvPr id="12" name="Freeform 12"/>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1C1C1B"/>
              </a:solidFill>
            </p:spPr>
            <p:txBody>
              <a:bodyPr/>
              <a:lstStyle/>
              <a:p>
                <a:endParaRPr lang="es-CL"/>
              </a:p>
            </p:txBody>
          </p:sp>
          <p:sp>
            <p:nvSpPr>
              <p:cNvPr id="13" name="TextBox 13"/>
              <p:cNvSpPr txBox="1"/>
              <p:nvPr/>
            </p:nvSpPr>
            <p:spPr>
              <a:xfrm>
                <a:off x="0" y="-57150"/>
                <a:ext cx="812800" cy="46355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5108707" y="0"/>
              <a:ext cx="17747669" cy="979068"/>
              <a:chOff x="0" y="0"/>
              <a:chExt cx="7366854" cy="406400"/>
            </a:xfrm>
          </p:grpSpPr>
          <p:sp>
            <p:nvSpPr>
              <p:cNvPr id="15" name="Freeform 15"/>
              <p:cNvSpPr/>
              <p:nvPr/>
            </p:nvSpPr>
            <p:spPr>
              <a:xfrm>
                <a:off x="0" y="0"/>
                <a:ext cx="7366853" cy="406400"/>
              </a:xfrm>
              <a:custGeom>
                <a:avLst/>
                <a:gdLst/>
                <a:ahLst/>
                <a:cxnLst/>
                <a:rect l="l" t="t" r="r" b="b"/>
                <a:pathLst>
                  <a:path w="7366853" h="406400">
                    <a:moveTo>
                      <a:pt x="7163653" y="0"/>
                    </a:moveTo>
                    <a:cubicBezTo>
                      <a:pt x="7275878" y="0"/>
                      <a:pt x="7366853" y="90976"/>
                      <a:pt x="7366853" y="203200"/>
                    </a:cubicBezTo>
                    <a:cubicBezTo>
                      <a:pt x="7366853" y="315424"/>
                      <a:pt x="7275878" y="406400"/>
                      <a:pt x="7163653" y="406400"/>
                    </a:cubicBezTo>
                    <a:lnTo>
                      <a:pt x="203200" y="406400"/>
                    </a:lnTo>
                    <a:cubicBezTo>
                      <a:pt x="90976" y="406400"/>
                      <a:pt x="0" y="315424"/>
                      <a:pt x="0" y="203200"/>
                    </a:cubicBezTo>
                    <a:cubicBezTo>
                      <a:pt x="0" y="90976"/>
                      <a:pt x="90976" y="0"/>
                      <a:pt x="203200" y="0"/>
                    </a:cubicBezTo>
                    <a:close/>
                  </a:path>
                </a:pathLst>
              </a:custGeom>
              <a:solidFill>
                <a:srgbClr val="93CCB5"/>
              </a:solidFill>
            </p:spPr>
            <p:txBody>
              <a:bodyPr/>
              <a:lstStyle/>
              <a:p>
                <a:endParaRPr lang="es-CL"/>
              </a:p>
            </p:txBody>
          </p:sp>
          <p:sp>
            <p:nvSpPr>
              <p:cNvPr id="16" name="TextBox 16"/>
              <p:cNvSpPr txBox="1"/>
              <p:nvPr/>
            </p:nvSpPr>
            <p:spPr>
              <a:xfrm>
                <a:off x="0" y="-57150"/>
                <a:ext cx="812800" cy="463550"/>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7299054" y="0"/>
              <a:ext cx="13366977" cy="979068"/>
              <a:chOff x="0" y="0"/>
              <a:chExt cx="5548478" cy="406400"/>
            </a:xfrm>
          </p:grpSpPr>
          <p:sp>
            <p:nvSpPr>
              <p:cNvPr id="18" name="Freeform 18"/>
              <p:cNvSpPr/>
              <p:nvPr/>
            </p:nvSpPr>
            <p:spPr>
              <a:xfrm>
                <a:off x="0" y="0"/>
                <a:ext cx="5548478" cy="406400"/>
              </a:xfrm>
              <a:custGeom>
                <a:avLst/>
                <a:gdLst/>
                <a:ahLst/>
                <a:cxnLst/>
                <a:rect l="l" t="t" r="r" b="b"/>
                <a:pathLst>
                  <a:path w="5548478" h="406400">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70827A"/>
              </a:solidFill>
            </p:spPr>
            <p:txBody>
              <a:bodyPr/>
              <a:lstStyle/>
              <a:p>
                <a:endParaRPr lang="es-CL"/>
              </a:p>
            </p:txBody>
          </p:sp>
          <p:sp>
            <p:nvSpPr>
              <p:cNvPr id="19" name="TextBox 19"/>
              <p:cNvSpPr txBox="1"/>
              <p:nvPr/>
            </p:nvSpPr>
            <p:spPr>
              <a:xfrm>
                <a:off x="0" y="-57150"/>
                <a:ext cx="812800" cy="463550"/>
              </a:xfrm>
              <a:prstGeom prst="rect">
                <a:avLst/>
              </a:prstGeom>
            </p:spPr>
            <p:txBody>
              <a:bodyPr lIns="50800" tIns="50800" rIns="50800" bIns="50800" rtlCol="0" anchor="ctr"/>
              <a:lstStyle/>
              <a:p>
                <a:pPr algn="ctr">
                  <a:lnSpc>
                    <a:spcPts val="2659"/>
                  </a:lnSpc>
                </a:pPr>
                <a:endParaRPr/>
              </a:p>
            </p:txBody>
          </p:sp>
        </p:grpSp>
      </p:grpSp>
      <p:grpSp>
        <p:nvGrpSpPr>
          <p:cNvPr id="20" name="Group 20"/>
          <p:cNvGrpSpPr/>
          <p:nvPr/>
        </p:nvGrpSpPr>
        <p:grpSpPr>
          <a:xfrm>
            <a:off x="-1342907" y="-493737"/>
            <a:ext cx="20973813" cy="734301"/>
            <a:chOff x="0" y="0"/>
            <a:chExt cx="27965084" cy="979068"/>
          </a:xfrm>
        </p:grpSpPr>
        <p:grpSp>
          <p:nvGrpSpPr>
            <p:cNvPr id="21" name="Group 21"/>
            <p:cNvGrpSpPr/>
            <p:nvPr/>
          </p:nvGrpSpPr>
          <p:grpSpPr>
            <a:xfrm>
              <a:off x="0" y="0"/>
              <a:ext cx="27965084" cy="979068"/>
              <a:chOff x="0" y="0"/>
              <a:chExt cx="11607985" cy="406400"/>
            </a:xfrm>
          </p:grpSpPr>
          <p:sp>
            <p:nvSpPr>
              <p:cNvPr id="22" name="Freeform 22"/>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1C1C1B"/>
              </a:solidFill>
            </p:spPr>
            <p:txBody>
              <a:bodyPr/>
              <a:lstStyle/>
              <a:p>
                <a:endParaRPr lang="es-CL"/>
              </a:p>
            </p:txBody>
          </p:sp>
          <p:sp>
            <p:nvSpPr>
              <p:cNvPr id="23" name="TextBox 23"/>
              <p:cNvSpPr txBox="1"/>
              <p:nvPr/>
            </p:nvSpPr>
            <p:spPr>
              <a:xfrm>
                <a:off x="0" y="-57150"/>
                <a:ext cx="812800" cy="463550"/>
              </a:xfrm>
              <a:prstGeom prst="rect">
                <a:avLst/>
              </a:prstGeom>
            </p:spPr>
            <p:txBody>
              <a:bodyPr lIns="50800" tIns="50800" rIns="50800" bIns="50800" rtlCol="0" anchor="ctr"/>
              <a:lstStyle/>
              <a:p>
                <a:pPr algn="ctr">
                  <a:lnSpc>
                    <a:spcPts val="2659"/>
                  </a:lnSpc>
                </a:pPr>
                <a:endParaRPr/>
              </a:p>
            </p:txBody>
          </p:sp>
        </p:grpSp>
        <p:grpSp>
          <p:nvGrpSpPr>
            <p:cNvPr id="24" name="Group 24"/>
            <p:cNvGrpSpPr/>
            <p:nvPr/>
          </p:nvGrpSpPr>
          <p:grpSpPr>
            <a:xfrm>
              <a:off x="5108707" y="0"/>
              <a:ext cx="17747669" cy="979068"/>
              <a:chOff x="0" y="0"/>
              <a:chExt cx="7366854" cy="406400"/>
            </a:xfrm>
          </p:grpSpPr>
          <p:sp>
            <p:nvSpPr>
              <p:cNvPr id="25" name="Freeform 25"/>
              <p:cNvSpPr/>
              <p:nvPr/>
            </p:nvSpPr>
            <p:spPr>
              <a:xfrm>
                <a:off x="0" y="0"/>
                <a:ext cx="7366853" cy="406400"/>
              </a:xfrm>
              <a:custGeom>
                <a:avLst/>
                <a:gdLst/>
                <a:ahLst/>
                <a:cxnLst/>
                <a:rect l="l" t="t" r="r" b="b"/>
                <a:pathLst>
                  <a:path w="7366853" h="406400">
                    <a:moveTo>
                      <a:pt x="7163653" y="0"/>
                    </a:moveTo>
                    <a:cubicBezTo>
                      <a:pt x="7275878" y="0"/>
                      <a:pt x="7366853" y="90976"/>
                      <a:pt x="7366853" y="203200"/>
                    </a:cubicBezTo>
                    <a:cubicBezTo>
                      <a:pt x="7366853" y="315424"/>
                      <a:pt x="7275878" y="406400"/>
                      <a:pt x="7163653" y="406400"/>
                    </a:cubicBezTo>
                    <a:lnTo>
                      <a:pt x="203200" y="406400"/>
                    </a:lnTo>
                    <a:cubicBezTo>
                      <a:pt x="90976" y="406400"/>
                      <a:pt x="0" y="315424"/>
                      <a:pt x="0" y="203200"/>
                    </a:cubicBezTo>
                    <a:cubicBezTo>
                      <a:pt x="0" y="90976"/>
                      <a:pt x="90976" y="0"/>
                      <a:pt x="203200" y="0"/>
                    </a:cubicBezTo>
                    <a:close/>
                  </a:path>
                </a:pathLst>
              </a:custGeom>
              <a:solidFill>
                <a:srgbClr val="93CCB5"/>
              </a:solidFill>
            </p:spPr>
            <p:txBody>
              <a:bodyPr/>
              <a:lstStyle/>
              <a:p>
                <a:endParaRPr lang="es-CL"/>
              </a:p>
            </p:txBody>
          </p:sp>
          <p:sp>
            <p:nvSpPr>
              <p:cNvPr id="26" name="TextBox 26"/>
              <p:cNvSpPr txBox="1"/>
              <p:nvPr/>
            </p:nvSpPr>
            <p:spPr>
              <a:xfrm>
                <a:off x="0" y="-57150"/>
                <a:ext cx="812800" cy="463550"/>
              </a:xfrm>
              <a:prstGeom prst="rect">
                <a:avLst/>
              </a:prstGeom>
            </p:spPr>
            <p:txBody>
              <a:bodyPr lIns="50800" tIns="50800" rIns="50800" bIns="50800" rtlCol="0" anchor="ctr"/>
              <a:lstStyle/>
              <a:p>
                <a:pPr algn="ctr">
                  <a:lnSpc>
                    <a:spcPts val="2659"/>
                  </a:lnSpc>
                </a:pPr>
                <a:endParaRPr/>
              </a:p>
            </p:txBody>
          </p:sp>
        </p:grpSp>
        <p:grpSp>
          <p:nvGrpSpPr>
            <p:cNvPr id="27" name="Group 27"/>
            <p:cNvGrpSpPr/>
            <p:nvPr/>
          </p:nvGrpSpPr>
          <p:grpSpPr>
            <a:xfrm>
              <a:off x="7299054" y="0"/>
              <a:ext cx="13366977" cy="979068"/>
              <a:chOff x="0" y="0"/>
              <a:chExt cx="5548478" cy="406400"/>
            </a:xfrm>
          </p:grpSpPr>
          <p:sp>
            <p:nvSpPr>
              <p:cNvPr id="28" name="Freeform 28"/>
              <p:cNvSpPr/>
              <p:nvPr/>
            </p:nvSpPr>
            <p:spPr>
              <a:xfrm>
                <a:off x="0" y="0"/>
                <a:ext cx="5548478" cy="406400"/>
              </a:xfrm>
              <a:custGeom>
                <a:avLst/>
                <a:gdLst/>
                <a:ahLst/>
                <a:cxnLst/>
                <a:rect l="l" t="t" r="r" b="b"/>
                <a:pathLst>
                  <a:path w="5548478" h="406400">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70827A"/>
              </a:solidFill>
            </p:spPr>
            <p:txBody>
              <a:bodyPr/>
              <a:lstStyle/>
              <a:p>
                <a:endParaRPr lang="es-CL"/>
              </a:p>
            </p:txBody>
          </p:sp>
          <p:sp>
            <p:nvSpPr>
              <p:cNvPr id="29" name="TextBox 29"/>
              <p:cNvSpPr txBox="1"/>
              <p:nvPr/>
            </p:nvSpPr>
            <p:spPr>
              <a:xfrm>
                <a:off x="0" y="-57150"/>
                <a:ext cx="812800" cy="463550"/>
              </a:xfrm>
              <a:prstGeom prst="rect">
                <a:avLst/>
              </a:prstGeom>
            </p:spPr>
            <p:txBody>
              <a:bodyPr lIns="50800" tIns="50800" rIns="50800" bIns="50800" rtlCol="0" anchor="ctr"/>
              <a:lstStyle/>
              <a:p>
                <a:pPr algn="ctr">
                  <a:lnSpc>
                    <a:spcPts val="2659"/>
                  </a:lnSpc>
                </a:pPr>
                <a:endParaRPr/>
              </a:p>
            </p:txBody>
          </p:sp>
        </p:grpSp>
      </p:grpSp>
      <p:grpSp>
        <p:nvGrpSpPr>
          <p:cNvPr id="38" name="Grupo 37">
            <a:extLst>
              <a:ext uri="{FF2B5EF4-FFF2-40B4-BE49-F238E27FC236}">
                <a16:creationId xmlns:a16="http://schemas.microsoft.com/office/drawing/2014/main" id="{49CD6C65-90C3-01BF-075A-5DE134857F0B}"/>
              </a:ext>
            </a:extLst>
          </p:cNvPr>
          <p:cNvGrpSpPr/>
          <p:nvPr/>
        </p:nvGrpSpPr>
        <p:grpSpPr>
          <a:xfrm>
            <a:off x="3717497" y="2933700"/>
            <a:ext cx="12202891" cy="5102167"/>
            <a:chOff x="3717497" y="2933700"/>
            <a:chExt cx="12202891" cy="5102167"/>
          </a:xfrm>
        </p:grpSpPr>
        <p:sp>
          <p:nvSpPr>
            <p:cNvPr id="31" name="Freeform 31"/>
            <p:cNvSpPr/>
            <p:nvPr/>
          </p:nvSpPr>
          <p:spPr>
            <a:xfrm>
              <a:off x="3717497" y="2933700"/>
              <a:ext cx="12202891" cy="5102167"/>
            </a:xfrm>
            <a:custGeom>
              <a:avLst/>
              <a:gdLst/>
              <a:ahLst/>
              <a:cxnLst/>
              <a:rect l="l" t="t" r="r" b="b"/>
              <a:pathLst>
                <a:path w="3540329" h="1480252">
                  <a:moveTo>
                    <a:pt x="10151" y="0"/>
                  </a:moveTo>
                  <a:lnTo>
                    <a:pt x="3530178" y="0"/>
                  </a:lnTo>
                  <a:cubicBezTo>
                    <a:pt x="3535785" y="0"/>
                    <a:pt x="3540329" y="4545"/>
                    <a:pt x="3540329" y="10151"/>
                  </a:cubicBezTo>
                  <a:lnTo>
                    <a:pt x="3540329" y="1470101"/>
                  </a:lnTo>
                  <a:cubicBezTo>
                    <a:pt x="3540329" y="1475707"/>
                    <a:pt x="3535785" y="1480252"/>
                    <a:pt x="3530178" y="1480252"/>
                  </a:cubicBezTo>
                  <a:lnTo>
                    <a:pt x="10151" y="1480252"/>
                  </a:lnTo>
                  <a:cubicBezTo>
                    <a:pt x="4545" y="1480252"/>
                    <a:pt x="0" y="1475707"/>
                    <a:pt x="0" y="1470101"/>
                  </a:cubicBezTo>
                  <a:lnTo>
                    <a:pt x="0" y="10151"/>
                  </a:lnTo>
                  <a:cubicBezTo>
                    <a:pt x="0" y="4545"/>
                    <a:pt x="4545" y="0"/>
                    <a:pt x="10151" y="0"/>
                  </a:cubicBezTo>
                  <a:close/>
                </a:path>
              </a:pathLst>
            </a:custGeom>
            <a:solidFill>
              <a:srgbClr val="BEE6DC"/>
            </a:solidFill>
          </p:spPr>
          <p:txBody>
            <a:bodyPr/>
            <a:lstStyle/>
            <a:p>
              <a:pPr algn="just"/>
              <a:r>
                <a:rPr lang="es-CL" dirty="0"/>
                <a:t>R1 y R7, se han realizado las coordinaciones para levantamiento de los Cursos y se están generando las bases para concurso de iniciativas estudiantiles. </a:t>
              </a:r>
            </a:p>
          </p:txBody>
        </p:sp>
        <p:pic>
          <p:nvPicPr>
            <p:cNvPr id="34" name="Imagen 33">
              <a:extLst>
                <a:ext uri="{FF2B5EF4-FFF2-40B4-BE49-F238E27FC236}">
                  <a16:creationId xmlns:a16="http://schemas.microsoft.com/office/drawing/2014/main" id="{319AAE9A-57D5-9249-54D2-CC7C760D98DE}"/>
                </a:ext>
              </a:extLst>
            </p:cNvPr>
            <p:cNvPicPr>
              <a:picLocks noChangeAspect="1"/>
            </p:cNvPicPr>
            <p:nvPr/>
          </p:nvPicPr>
          <p:blipFill>
            <a:blip r:embed="rId13"/>
            <a:stretch>
              <a:fillRect/>
            </a:stretch>
          </p:blipFill>
          <p:spPr>
            <a:xfrm>
              <a:off x="9677400" y="3694807"/>
              <a:ext cx="5482436" cy="4038600"/>
            </a:xfrm>
            <a:prstGeom prst="rect">
              <a:avLst/>
            </a:prstGeom>
          </p:spPr>
        </p:pic>
        <p:pic>
          <p:nvPicPr>
            <p:cNvPr id="36" name="Imagen 35">
              <a:extLst>
                <a:ext uri="{FF2B5EF4-FFF2-40B4-BE49-F238E27FC236}">
                  <a16:creationId xmlns:a16="http://schemas.microsoft.com/office/drawing/2014/main" id="{5D0CB511-EE37-68F4-AFDF-33218BAA44E2}"/>
                </a:ext>
              </a:extLst>
            </p:cNvPr>
            <p:cNvPicPr>
              <a:picLocks noChangeAspect="1"/>
            </p:cNvPicPr>
            <p:nvPr/>
          </p:nvPicPr>
          <p:blipFill>
            <a:blip r:embed="rId14"/>
            <a:stretch>
              <a:fillRect/>
            </a:stretch>
          </p:blipFill>
          <p:spPr>
            <a:xfrm>
              <a:off x="4279447" y="3747946"/>
              <a:ext cx="4483553" cy="4002822"/>
            </a:xfrm>
            <a:prstGeom prst="rect">
              <a:avLst/>
            </a:prstGeom>
          </p:spPr>
        </p:pic>
      </p:grpSp>
    </p:spTree>
    <p:extLst>
      <p:ext uri="{BB962C8B-B14F-4D97-AF65-F5344CB8AC3E}">
        <p14:creationId xmlns:p14="http://schemas.microsoft.com/office/powerpoint/2010/main" val="42679963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1342907" y="10016500"/>
            <a:ext cx="20973813" cy="734301"/>
            <a:chOff x="0" y="0"/>
            <a:chExt cx="27965084" cy="979068"/>
          </a:xfrm>
        </p:grpSpPr>
        <p:grpSp>
          <p:nvGrpSpPr>
            <p:cNvPr id="6" name="Group 6"/>
            <p:cNvGrpSpPr/>
            <p:nvPr/>
          </p:nvGrpSpPr>
          <p:grpSpPr>
            <a:xfrm>
              <a:off x="0" y="0"/>
              <a:ext cx="27965084" cy="979068"/>
              <a:chOff x="0" y="0"/>
              <a:chExt cx="11607985" cy="406400"/>
            </a:xfrm>
          </p:grpSpPr>
          <p:sp>
            <p:nvSpPr>
              <p:cNvPr id="7" name="Freeform 7"/>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1C1C1B"/>
              </a:solidFill>
            </p:spPr>
            <p:txBody>
              <a:bodyPr/>
              <a:lstStyle/>
              <a:p>
                <a:endParaRPr lang="es-CL"/>
              </a:p>
            </p:txBody>
          </p:sp>
          <p:sp>
            <p:nvSpPr>
              <p:cNvPr id="8" name="TextBox 8"/>
              <p:cNvSpPr txBox="1"/>
              <p:nvPr/>
            </p:nvSpPr>
            <p:spPr>
              <a:xfrm>
                <a:off x="0" y="-57150"/>
                <a:ext cx="812800" cy="46355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5108707" y="0"/>
              <a:ext cx="17747669" cy="979068"/>
              <a:chOff x="0" y="0"/>
              <a:chExt cx="7366854" cy="406400"/>
            </a:xfrm>
          </p:grpSpPr>
          <p:sp>
            <p:nvSpPr>
              <p:cNvPr id="10" name="Freeform 10"/>
              <p:cNvSpPr/>
              <p:nvPr/>
            </p:nvSpPr>
            <p:spPr>
              <a:xfrm>
                <a:off x="0" y="0"/>
                <a:ext cx="7366853" cy="406400"/>
              </a:xfrm>
              <a:custGeom>
                <a:avLst/>
                <a:gdLst/>
                <a:ahLst/>
                <a:cxnLst/>
                <a:rect l="l" t="t" r="r" b="b"/>
                <a:pathLst>
                  <a:path w="7366853" h="406400">
                    <a:moveTo>
                      <a:pt x="7163653" y="0"/>
                    </a:moveTo>
                    <a:cubicBezTo>
                      <a:pt x="7275878" y="0"/>
                      <a:pt x="7366853" y="90976"/>
                      <a:pt x="7366853" y="203200"/>
                    </a:cubicBezTo>
                    <a:cubicBezTo>
                      <a:pt x="7366853" y="315424"/>
                      <a:pt x="7275878" y="406400"/>
                      <a:pt x="7163653" y="406400"/>
                    </a:cubicBezTo>
                    <a:lnTo>
                      <a:pt x="203200" y="406400"/>
                    </a:lnTo>
                    <a:cubicBezTo>
                      <a:pt x="90976" y="406400"/>
                      <a:pt x="0" y="315424"/>
                      <a:pt x="0" y="203200"/>
                    </a:cubicBezTo>
                    <a:cubicBezTo>
                      <a:pt x="0" y="90976"/>
                      <a:pt x="90976" y="0"/>
                      <a:pt x="203200" y="0"/>
                    </a:cubicBezTo>
                    <a:close/>
                  </a:path>
                </a:pathLst>
              </a:custGeom>
              <a:solidFill>
                <a:srgbClr val="93CCB5"/>
              </a:solidFill>
            </p:spPr>
            <p:txBody>
              <a:bodyPr/>
              <a:lstStyle/>
              <a:p>
                <a:endParaRPr lang="es-CL"/>
              </a:p>
            </p:txBody>
          </p:sp>
          <p:sp>
            <p:nvSpPr>
              <p:cNvPr id="11" name="TextBox 11"/>
              <p:cNvSpPr txBox="1"/>
              <p:nvPr/>
            </p:nvSpPr>
            <p:spPr>
              <a:xfrm>
                <a:off x="0" y="-57150"/>
                <a:ext cx="812800" cy="463550"/>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7299054" y="0"/>
              <a:ext cx="13366977" cy="979068"/>
              <a:chOff x="0" y="0"/>
              <a:chExt cx="5548478" cy="406400"/>
            </a:xfrm>
          </p:grpSpPr>
          <p:sp>
            <p:nvSpPr>
              <p:cNvPr id="13" name="Freeform 13"/>
              <p:cNvSpPr/>
              <p:nvPr/>
            </p:nvSpPr>
            <p:spPr>
              <a:xfrm>
                <a:off x="0" y="0"/>
                <a:ext cx="5548478" cy="406400"/>
              </a:xfrm>
              <a:custGeom>
                <a:avLst/>
                <a:gdLst/>
                <a:ahLst/>
                <a:cxnLst/>
                <a:rect l="l" t="t" r="r" b="b"/>
                <a:pathLst>
                  <a:path w="5548478" h="406400">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70827A"/>
              </a:solidFill>
            </p:spPr>
            <p:txBody>
              <a:bodyPr/>
              <a:lstStyle/>
              <a:p>
                <a:endParaRPr lang="es-CL"/>
              </a:p>
            </p:txBody>
          </p:sp>
          <p:sp>
            <p:nvSpPr>
              <p:cNvPr id="14" name="TextBox 14"/>
              <p:cNvSpPr txBox="1"/>
              <p:nvPr/>
            </p:nvSpPr>
            <p:spPr>
              <a:xfrm>
                <a:off x="0" y="-57150"/>
                <a:ext cx="812800" cy="463550"/>
              </a:xfrm>
              <a:prstGeom prst="rect">
                <a:avLst/>
              </a:prstGeom>
            </p:spPr>
            <p:txBody>
              <a:bodyPr lIns="50800" tIns="50800" rIns="50800" bIns="50800" rtlCol="0" anchor="ctr"/>
              <a:lstStyle/>
              <a:p>
                <a:pPr algn="ctr">
                  <a:lnSpc>
                    <a:spcPts val="2659"/>
                  </a:lnSpc>
                </a:pPr>
                <a:endParaRPr/>
              </a:p>
            </p:txBody>
          </p:sp>
        </p:grpSp>
      </p:grpSp>
      <p:sp>
        <p:nvSpPr>
          <p:cNvPr id="15" name="Freeform 15"/>
          <p:cNvSpPr/>
          <p:nvPr/>
        </p:nvSpPr>
        <p:spPr>
          <a:xfrm>
            <a:off x="15910556" y="9267095"/>
            <a:ext cx="2377444" cy="697384"/>
          </a:xfrm>
          <a:custGeom>
            <a:avLst/>
            <a:gdLst/>
            <a:ahLst/>
            <a:cxnLst/>
            <a:rect l="l" t="t" r="r" b="b"/>
            <a:pathLst>
              <a:path w="2377444" h="697384">
                <a:moveTo>
                  <a:pt x="0" y="0"/>
                </a:moveTo>
                <a:lnTo>
                  <a:pt x="2377444" y="0"/>
                </a:lnTo>
                <a:lnTo>
                  <a:pt x="2377444" y="697383"/>
                </a:lnTo>
                <a:lnTo>
                  <a:pt x="0" y="697383"/>
                </a:lnTo>
                <a:lnTo>
                  <a:pt x="0" y="0"/>
                </a:lnTo>
                <a:close/>
              </a:path>
            </a:pathLst>
          </a:custGeom>
          <a:blipFill>
            <a:blip r:embed="rId2"/>
            <a:stretch>
              <a:fillRect/>
            </a:stretch>
          </a:blipFill>
        </p:spPr>
        <p:txBody>
          <a:bodyPr/>
          <a:lstStyle/>
          <a:p>
            <a:endParaRPr lang="es-CL"/>
          </a:p>
        </p:txBody>
      </p:sp>
      <p:grpSp>
        <p:nvGrpSpPr>
          <p:cNvPr id="16" name="Group 16"/>
          <p:cNvGrpSpPr/>
          <p:nvPr/>
        </p:nvGrpSpPr>
        <p:grpSpPr>
          <a:xfrm>
            <a:off x="-1342907" y="-493737"/>
            <a:ext cx="20973813" cy="734301"/>
            <a:chOff x="0" y="0"/>
            <a:chExt cx="27965084" cy="979068"/>
          </a:xfrm>
        </p:grpSpPr>
        <p:grpSp>
          <p:nvGrpSpPr>
            <p:cNvPr id="17" name="Group 17"/>
            <p:cNvGrpSpPr/>
            <p:nvPr/>
          </p:nvGrpSpPr>
          <p:grpSpPr>
            <a:xfrm>
              <a:off x="0" y="0"/>
              <a:ext cx="27965084" cy="979068"/>
              <a:chOff x="0" y="0"/>
              <a:chExt cx="11607985" cy="406400"/>
            </a:xfrm>
          </p:grpSpPr>
          <p:sp>
            <p:nvSpPr>
              <p:cNvPr id="18" name="Freeform 18"/>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1C1C1B"/>
              </a:solidFill>
            </p:spPr>
            <p:txBody>
              <a:bodyPr/>
              <a:lstStyle/>
              <a:p>
                <a:endParaRPr lang="es-CL"/>
              </a:p>
            </p:txBody>
          </p:sp>
          <p:sp>
            <p:nvSpPr>
              <p:cNvPr id="19" name="TextBox 19"/>
              <p:cNvSpPr txBox="1"/>
              <p:nvPr/>
            </p:nvSpPr>
            <p:spPr>
              <a:xfrm>
                <a:off x="0" y="-57150"/>
                <a:ext cx="812800" cy="463550"/>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a:off x="5108707" y="0"/>
              <a:ext cx="17747669" cy="979068"/>
              <a:chOff x="0" y="0"/>
              <a:chExt cx="7366854" cy="406400"/>
            </a:xfrm>
          </p:grpSpPr>
          <p:sp>
            <p:nvSpPr>
              <p:cNvPr id="21" name="Freeform 21"/>
              <p:cNvSpPr/>
              <p:nvPr/>
            </p:nvSpPr>
            <p:spPr>
              <a:xfrm>
                <a:off x="0" y="0"/>
                <a:ext cx="7366853" cy="406400"/>
              </a:xfrm>
              <a:custGeom>
                <a:avLst/>
                <a:gdLst/>
                <a:ahLst/>
                <a:cxnLst/>
                <a:rect l="l" t="t" r="r" b="b"/>
                <a:pathLst>
                  <a:path w="7366853" h="406400">
                    <a:moveTo>
                      <a:pt x="7163653" y="0"/>
                    </a:moveTo>
                    <a:cubicBezTo>
                      <a:pt x="7275878" y="0"/>
                      <a:pt x="7366853" y="90976"/>
                      <a:pt x="7366853" y="203200"/>
                    </a:cubicBezTo>
                    <a:cubicBezTo>
                      <a:pt x="7366853" y="315424"/>
                      <a:pt x="7275878" y="406400"/>
                      <a:pt x="7163653" y="406400"/>
                    </a:cubicBezTo>
                    <a:lnTo>
                      <a:pt x="203200" y="406400"/>
                    </a:lnTo>
                    <a:cubicBezTo>
                      <a:pt x="90976" y="406400"/>
                      <a:pt x="0" y="315424"/>
                      <a:pt x="0" y="203200"/>
                    </a:cubicBezTo>
                    <a:cubicBezTo>
                      <a:pt x="0" y="90976"/>
                      <a:pt x="90976" y="0"/>
                      <a:pt x="203200" y="0"/>
                    </a:cubicBezTo>
                    <a:close/>
                  </a:path>
                </a:pathLst>
              </a:custGeom>
              <a:solidFill>
                <a:srgbClr val="93CCB5"/>
              </a:solidFill>
            </p:spPr>
            <p:txBody>
              <a:bodyPr/>
              <a:lstStyle/>
              <a:p>
                <a:endParaRPr lang="es-CL"/>
              </a:p>
            </p:txBody>
          </p:sp>
          <p:sp>
            <p:nvSpPr>
              <p:cNvPr id="22" name="TextBox 22"/>
              <p:cNvSpPr txBox="1"/>
              <p:nvPr/>
            </p:nvSpPr>
            <p:spPr>
              <a:xfrm>
                <a:off x="0" y="-57150"/>
                <a:ext cx="812800" cy="463550"/>
              </a:xfrm>
              <a:prstGeom prst="rect">
                <a:avLst/>
              </a:prstGeom>
            </p:spPr>
            <p:txBody>
              <a:bodyPr lIns="50800" tIns="50800" rIns="50800" bIns="50800" rtlCol="0" anchor="ctr"/>
              <a:lstStyle/>
              <a:p>
                <a:pPr algn="ctr">
                  <a:lnSpc>
                    <a:spcPts val="2659"/>
                  </a:lnSpc>
                </a:pPr>
                <a:endParaRPr/>
              </a:p>
            </p:txBody>
          </p:sp>
        </p:grpSp>
        <p:grpSp>
          <p:nvGrpSpPr>
            <p:cNvPr id="23" name="Group 23"/>
            <p:cNvGrpSpPr/>
            <p:nvPr/>
          </p:nvGrpSpPr>
          <p:grpSpPr>
            <a:xfrm>
              <a:off x="7299054" y="0"/>
              <a:ext cx="13366977" cy="979068"/>
              <a:chOff x="0" y="0"/>
              <a:chExt cx="5548478" cy="406400"/>
            </a:xfrm>
          </p:grpSpPr>
          <p:sp>
            <p:nvSpPr>
              <p:cNvPr id="24" name="Freeform 24"/>
              <p:cNvSpPr/>
              <p:nvPr/>
            </p:nvSpPr>
            <p:spPr>
              <a:xfrm>
                <a:off x="0" y="0"/>
                <a:ext cx="5548478" cy="406400"/>
              </a:xfrm>
              <a:custGeom>
                <a:avLst/>
                <a:gdLst/>
                <a:ahLst/>
                <a:cxnLst/>
                <a:rect l="l" t="t" r="r" b="b"/>
                <a:pathLst>
                  <a:path w="5548478" h="406400">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70827A"/>
              </a:solidFill>
            </p:spPr>
            <p:txBody>
              <a:bodyPr/>
              <a:lstStyle/>
              <a:p>
                <a:endParaRPr lang="es-CL"/>
              </a:p>
            </p:txBody>
          </p:sp>
          <p:sp>
            <p:nvSpPr>
              <p:cNvPr id="25" name="TextBox 25"/>
              <p:cNvSpPr txBox="1"/>
              <p:nvPr/>
            </p:nvSpPr>
            <p:spPr>
              <a:xfrm>
                <a:off x="0" y="-57150"/>
                <a:ext cx="812800" cy="463550"/>
              </a:xfrm>
              <a:prstGeom prst="rect">
                <a:avLst/>
              </a:prstGeom>
            </p:spPr>
            <p:txBody>
              <a:bodyPr lIns="50800" tIns="50800" rIns="50800" bIns="50800" rtlCol="0" anchor="ctr"/>
              <a:lstStyle/>
              <a:p>
                <a:pPr algn="ctr">
                  <a:lnSpc>
                    <a:spcPts val="2659"/>
                  </a:lnSpc>
                </a:pPr>
                <a:endParaRPr/>
              </a:p>
            </p:txBody>
          </p:sp>
        </p:grpSp>
      </p:grpSp>
      <p:grpSp>
        <p:nvGrpSpPr>
          <p:cNvPr id="38" name="Group 38"/>
          <p:cNvGrpSpPr>
            <a:grpSpLocks noChangeAspect="1"/>
          </p:cNvGrpSpPr>
          <p:nvPr/>
        </p:nvGrpSpPr>
        <p:grpSpPr>
          <a:xfrm>
            <a:off x="1132297" y="2301808"/>
            <a:ext cx="5079754" cy="5246370"/>
            <a:chOff x="0" y="0"/>
            <a:chExt cx="6350000" cy="6558280"/>
          </a:xfrm>
        </p:grpSpPr>
        <p:sp>
          <p:nvSpPr>
            <p:cNvPr id="39" name="Freeform 39"/>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solidFill>
              <a:srgbClr val="000000">
                <a:alpha val="0"/>
              </a:srgbClr>
            </a:solidFill>
            <a:ln w="12700">
              <a:solidFill>
                <a:srgbClr val="000000"/>
              </a:solidFill>
            </a:ln>
          </p:spPr>
          <p:txBody>
            <a:bodyPr/>
            <a:lstStyle/>
            <a:p>
              <a:endParaRPr lang="es-CL"/>
            </a:p>
          </p:txBody>
        </p:sp>
        <p:sp>
          <p:nvSpPr>
            <p:cNvPr id="40" name="Freeform 40"/>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00A499"/>
            </a:solidFill>
          </p:spPr>
          <p:txBody>
            <a:bodyPr/>
            <a:lstStyle/>
            <a:p>
              <a:endParaRPr lang="es-CL"/>
            </a:p>
          </p:txBody>
        </p:sp>
      </p:grpSp>
      <p:sp>
        <p:nvSpPr>
          <p:cNvPr id="48" name="CuadroTexto 47">
            <a:extLst>
              <a:ext uri="{FF2B5EF4-FFF2-40B4-BE49-F238E27FC236}">
                <a16:creationId xmlns:a16="http://schemas.microsoft.com/office/drawing/2014/main" id="{4CEA2D1F-62BA-0B20-9E99-0E1C6D2E0DF2}"/>
              </a:ext>
            </a:extLst>
          </p:cNvPr>
          <p:cNvSpPr txBox="1"/>
          <p:nvPr/>
        </p:nvSpPr>
        <p:spPr>
          <a:xfrm>
            <a:off x="1230489" y="3955497"/>
            <a:ext cx="4823704" cy="1938992"/>
          </a:xfrm>
          <a:prstGeom prst="rect">
            <a:avLst/>
          </a:prstGeom>
          <a:noFill/>
        </p:spPr>
        <p:txBody>
          <a:bodyPr wrap="square">
            <a:spAutoFit/>
          </a:bodyPr>
          <a:lstStyle/>
          <a:p>
            <a:pPr algn="just"/>
            <a:r>
              <a:rPr lang="es-ES" sz="2000" b="1" dirty="0">
                <a:solidFill>
                  <a:schemeClr val="tx1">
                    <a:lumMod val="75000"/>
                    <a:lumOff val="25000"/>
                  </a:schemeClr>
                </a:solidFill>
                <a:latin typeface="Arial"/>
                <a:cs typeface="Arial"/>
              </a:rPr>
              <a:t>OE4: Visibilizar y posicionar las contribuciones en </a:t>
            </a:r>
            <a:r>
              <a:rPr lang="es-ES" sz="2000" b="1" dirty="0" err="1">
                <a:solidFill>
                  <a:schemeClr val="tx1">
                    <a:lumMod val="75000"/>
                    <a:lumOff val="25000"/>
                  </a:schemeClr>
                </a:solidFill>
                <a:latin typeface="Arial"/>
                <a:cs typeface="Arial"/>
              </a:rPr>
              <a:t>I+D+i+e</a:t>
            </a:r>
            <a:r>
              <a:rPr lang="es-ES" sz="2000" b="1" dirty="0">
                <a:solidFill>
                  <a:schemeClr val="tx1">
                    <a:lumMod val="75000"/>
                    <a:lumOff val="25000"/>
                  </a:schemeClr>
                </a:solidFill>
                <a:latin typeface="Arial"/>
                <a:cs typeface="Arial"/>
              </a:rPr>
              <a:t> </a:t>
            </a:r>
            <a:r>
              <a:rPr lang="es-ES" sz="2000" dirty="0">
                <a:solidFill>
                  <a:schemeClr val="tx1">
                    <a:lumMod val="75000"/>
                    <a:lumOff val="25000"/>
                  </a:schemeClr>
                </a:solidFill>
                <a:latin typeface="Arial"/>
                <a:cs typeface="Arial"/>
              </a:rPr>
              <a:t>que realizan las Universidades del Estado en temas relacionados a la sostenibilidad, así como promover la colaboración interinstitucional.</a:t>
            </a:r>
            <a:endParaRPr lang="es-ES" sz="2000" dirty="0">
              <a:solidFill>
                <a:schemeClr val="tx1">
                  <a:lumMod val="75000"/>
                  <a:lumOff val="25000"/>
                </a:schemeClr>
              </a:solidFill>
              <a:latin typeface="Arial" panose="020B0604020202020204" pitchFamily="34" charset="0"/>
              <a:cs typeface="Arial"/>
            </a:endParaRPr>
          </a:p>
        </p:txBody>
      </p:sp>
      <p:sp>
        <p:nvSpPr>
          <p:cNvPr id="42" name="TextBox 42"/>
          <p:cNvSpPr txBox="1"/>
          <p:nvPr/>
        </p:nvSpPr>
        <p:spPr>
          <a:xfrm>
            <a:off x="3642341" y="240564"/>
            <a:ext cx="10378267" cy="588010"/>
          </a:xfrm>
          <a:prstGeom prst="rect">
            <a:avLst/>
          </a:prstGeom>
        </p:spPr>
        <p:txBody>
          <a:bodyPr lIns="0" tIns="0" rIns="0" bIns="0" rtlCol="0" anchor="t">
            <a:spAutoFit/>
          </a:bodyPr>
          <a:lstStyle/>
          <a:p>
            <a:pPr algn="ctr">
              <a:lnSpc>
                <a:spcPts val="4519"/>
              </a:lnSpc>
            </a:pPr>
            <a:r>
              <a:rPr lang="en-US" sz="3999" spc="-119" dirty="0" err="1">
                <a:solidFill>
                  <a:srgbClr val="100F0D"/>
                </a:solidFill>
                <a:latin typeface="Archivo Black"/>
              </a:rPr>
              <a:t>Resultados</a:t>
            </a:r>
            <a:endParaRPr lang="en-US" sz="3999" spc="-119" dirty="0">
              <a:solidFill>
                <a:srgbClr val="100F0D"/>
              </a:solidFill>
              <a:latin typeface="Archivo Black"/>
            </a:endParaRPr>
          </a:p>
        </p:txBody>
      </p:sp>
      <p:grpSp>
        <p:nvGrpSpPr>
          <p:cNvPr id="3" name="Grupo 2">
            <a:extLst>
              <a:ext uri="{FF2B5EF4-FFF2-40B4-BE49-F238E27FC236}">
                <a16:creationId xmlns:a16="http://schemas.microsoft.com/office/drawing/2014/main" id="{3F8FD9B0-2FB4-58B1-8F0B-8852772A1DE7}"/>
              </a:ext>
            </a:extLst>
          </p:cNvPr>
          <p:cNvGrpSpPr/>
          <p:nvPr/>
        </p:nvGrpSpPr>
        <p:grpSpPr>
          <a:xfrm>
            <a:off x="8421080" y="1990390"/>
            <a:ext cx="8645374" cy="5704494"/>
            <a:chOff x="8421080" y="1990390"/>
            <a:chExt cx="8645374" cy="5704494"/>
          </a:xfrm>
        </p:grpSpPr>
        <p:sp>
          <p:nvSpPr>
            <p:cNvPr id="41" name="TextBox 41"/>
            <p:cNvSpPr txBox="1"/>
            <p:nvPr/>
          </p:nvSpPr>
          <p:spPr>
            <a:xfrm>
              <a:off x="9728260" y="1990390"/>
              <a:ext cx="7338194" cy="446276"/>
            </a:xfrm>
            <a:prstGeom prst="rect">
              <a:avLst/>
            </a:prstGeom>
          </p:spPr>
          <p:txBody>
            <a:bodyPr wrap="square" lIns="0" tIns="0" rIns="0" bIns="0" rtlCol="0" anchor="t">
              <a:spAutoFit/>
            </a:bodyPr>
            <a:lstStyle/>
            <a:p>
              <a:pPr algn="just">
                <a:lnSpc>
                  <a:spcPts val="3648"/>
                </a:lnSpc>
              </a:pPr>
              <a:r>
                <a:rPr lang="en-US" sz="2806" dirty="0">
                  <a:solidFill>
                    <a:srgbClr val="000000"/>
                  </a:solidFill>
                  <a:latin typeface="Archivo Narrow"/>
                </a:rPr>
                <a:t> </a:t>
              </a:r>
            </a:p>
          </p:txBody>
        </p:sp>
        <p:pic>
          <p:nvPicPr>
            <p:cNvPr id="72" name="Imagen 71">
              <a:extLst>
                <a:ext uri="{FF2B5EF4-FFF2-40B4-BE49-F238E27FC236}">
                  <a16:creationId xmlns:a16="http://schemas.microsoft.com/office/drawing/2014/main" id="{EB70D9DB-F2E2-BDA8-3405-E250E3CABED8}"/>
                </a:ext>
              </a:extLst>
            </p:cNvPr>
            <p:cNvPicPr>
              <a:picLocks noChangeAspect="1"/>
            </p:cNvPicPr>
            <p:nvPr/>
          </p:nvPicPr>
          <p:blipFill>
            <a:blip r:embed="rId3"/>
            <a:stretch>
              <a:fillRect/>
            </a:stretch>
          </p:blipFill>
          <p:spPr>
            <a:xfrm>
              <a:off x="8421080" y="6489666"/>
              <a:ext cx="473791" cy="480969"/>
            </a:xfrm>
            <a:prstGeom prst="rect">
              <a:avLst/>
            </a:prstGeom>
          </p:spPr>
        </p:pic>
        <p:pic>
          <p:nvPicPr>
            <p:cNvPr id="67" name="Imagen 66">
              <a:extLst>
                <a:ext uri="{FF2B5EF4-FFF2-40B4-BE49-F238E27FC236}">
                  <a16:creationId xmlns:a16="http://schemas.microsoft.com/office/drawing/2014/main" id="{D7606E85-337C-0BEB-7C9A-6CA8D8169494}"/>
                </a:ext>
              </a:extLst>
            </p:cNvPr>
            <p:cNvPicPr>
              <a:picLocks noChangeAspect="1"/>
            </p:cNvPicPr>
            <p:nvPr/>
          </p:nvPicPr>
          <p:blipFill>
            <a:blip r:embed="rId4"/>
            <a:stretch>
              <a:fillRect/>
            </a:stretch>
          </p:blipFill>
          <p:spPr>
            <a:xfrm>
              <a:off x="8421080" y="2492421"/>
              <a:ext cx="473791" cy="480969"/>
            </a:xfrm>
            <a:prstGeom prst="rect">
              <a:avLst/>
            </a:prstGeom>
          </p:spPr>
        </p:pic>
        <p:pic>
          <p:nvPicPr>
            <p:cNvPr id="68" name="Imagen 67">
              <a:extLst>
                <a:ext uri="{FF2B5EF4-FFF2-40B4-BE49-F238E27FC236}">
                  <a16:creationId xmlns:a16="http://schemas.microsoft.com/office/drawing/2014/main" id="{7C0CCCE6-5BD3-2181-9378-3E36DFC291FC}"/>
                </a:ext>
              </a:extLst>
            </p:cNvPr>
            <p:cNvPicPr>
              <a:picLocks noChangeAspect="1"/>
            </p:cNvPicPr>
            <p:nvPr/>
          </p:nvPicPr>
          <p:blipFill>
            <a:blip r:embed="rId5"/>
            <a:stretch>
              <a:fillRect/>
            </a:stretch>
          </p:blipFill>
          <p:spPr>
            <a:xfrm>
              <a:off x="8421080" y="3128326"/>
              <a:ext cx="473791" cy="480969"/>
            </a:xfrm>
            <a:prstGeom prst="rect">
              <a:avLst/>
            </a:prstGeom>
          </p:spPr>
        </p:pic>
        <p:pic>
          <p:nvPicPr>
            <p:cNvPr id="69" name="Imagen 68">
              <a:extLst>
                <a:ext uri="{FF2B5EF4-FFF2-40B4-BE49-F238E27FC236}">
                  <a16:creationId xmlns:a16="http://schemas.microsoft.com/office/drawing/2014/main" id="{74CEDB9D-58D2-A642-0D71-6B826EB6AB3C}"/>
                </a:ext>
              </a:extLst>
            </p:cNvPr>
            <p:cNvPicPr>
              <a:picLocks noChangeAspect="1"/>
            </p:cNvPicPr>
            <p:nvPr/>
          </p:nvPicPr>
          <p:blipFill>
            <a:blip r:embed="rId6"/>
            <a:stretch>
              <a:fillRect/>
            </a:stretch>
          </p:blipFill>
          <p:spPr>
            <a:xfrm>
              <a:off x="8442712" y="3890181"/>
              <a:ext cx="473791" cy="480969"/>
            </a:xfrm>
            <a:prstGeom prst="rect">
              <a:avLst/>
            </a:prstGeom>
          </p:spPr>
        </p:pic>
        <p:pic>
          <p:nvPicPr>
            <p:cNvPr id="70" name="Imagen 69">
              <a:extLst>
                <a:ext uri="{FF2B5EF4-FFF2-40B4-BE49-F238E27FC236}">
                  <a16:creationId xmlns:a16="http://schemas.microsoft.com/office/drawing/2014/main" id="{0664AA59-948E-B427-74E7-9EC989357A8C}"/>
                </a:ext>
              </a:extLst>
            </p:cNvPr>
            <p:cNvPicPr>
              <a:picLocks noChangeAspect="1"/>
            </p:cNvPicPr>
            <p:nvPr/>
          </p:nvPicPr>
          <p:blipFill>
            <a:blip r:embed="rId7"/>
            <a:stretch>
              <a:fillRect/>
            </a:stretch>
          </p:blipFill>
          <p:spPr>
            <a:xfrm>
              <a:off x="8421080" y="4762500"/>
              <a:ext cx="473791" cy="480969"/>
            </a:xfrm>
            <a:prstGeom prst="rect">
              <a:avLst/>
            </a:prstGeom>
          </p:spPr>
        </p:pic>
        <p:pic>
          <p:nvPicPr>
            <p:cNvPr id="71" name="Imagen 70">
              <a:extLst>
                <a:ext uri="{FF2B5EF4-FFF2-40B4-BE49-F238E27FC236}">
                  <a16:creationId xmlns:a16="http://schemas.microsoft.com/office/drawing/2014/main" id="{E9E289C2-9870-DBC5-AE5C-7DFD22CB4AE9}"/>
                </a:ext>
              </a:extLst>
            </p:cNvPr>
            <p:cNvPicPr>
              <a:picLocks noChangeAspect="1"/>
            </p:cNvPicPr>
            <p:nvPr/>
          </p:nvPicPr>
          <p:blipFill>
            <a:blip r:embed="rId3"/>
            <a:stretch>
              <a:fillRect/>
            </a:stretch>
          </p:blipFill>
          <p:spPr>
            <a:xfrm>
              <a:off x="8421080" y="5711477"/>
              <a:ext cx="473791" cy="480969"/>
            </a:xfrm>
            <a:prstGeom prst="rect">
              <a:avLst/>
            </a:prstGeom>
          </p:spPr>
        </p:pic>
        <p:pic>
          <p:nvPicPr>
            <p:cNvPr id="73" name="Imagen 72">
              <a:extLst>
                <a:ext uri="{FF2B5EF4-FFF2-40B4-BE49-F238E27FC236}">
                  <a16:creationId xmlns:a16="http://schemas.microsoft.com/office/drawing/2014/main" id="{C4B41A59-773A-3256-44A1-110D2B3D7A6D}"/>
                </a:ext>
              </a:extLst>
            </p:cNvPr>
            <p:cNvPicPr>
              <a:picLocks noChangeAspect="1"/>
            </p:cNvPicPr>
            <p:nvPr/>
          </p:nvPicPr>
          <p:blipFill>
            <a:blip r:embed="rId3"/>
            <a:stretch>
              <a:fillRect/>
            </a:stretch>
          </p:blipFill>
          <p:spPr>
            <a:xfrm>
              <a:off x="8421081" y="7213915"/>
              <a:ext cx="473791" cy="480969"/>
            </a:xfrm>
            <a:prstGeom prst="rect">
              <a:avLst/>
            </a:prstGeom>
          </p:spPr>
        </p:pic>
      </p:grpSp>
      <p:sp>
        <p:nvSpPr>
          <p:cNvPr id="2" name="CuadroTexto 1">
            <a:extLst>
              <a:ext uri="{FF2B5EF4-FFF2-40B4-BE49-F238E27FC236}">
                <a16:creationId xmlns:a16="http://schemas.microsoft.com/office/drawing/2014/main" id="{ECA0A9B3-DEC7-3217-6B13-9F48B282DEA8}"/>
              </a:ext>
            </a:extLst>
          </p:cNvPr>
          <p:cNvSpPr txBox="1"/>
          <p:nvPr/>
        </p:nvSpPr>
        <p:spPr>
          <a:xfrm>
            <a:off x="9144000" y="2255983"/>
            <a:ext cx="8315075" cy="5632311"/>
          </a:xfrm>
          <a:prstGeom prst="rect">
            <a:avLst/>
          </a:prstGeom>
          <a:noFill/>
        </p:spPr>
        <p:txBody>
          <a:bodyPr wrap="square">
            <a:spAutoFit/>
          </a:bodyPr>
          <a:lstStyle/>
          <a:p>
            <a:r>
              <a:rPr lang="es-ES" sz="2000" dirty="0">
                <a:latin typeface="Arial" panose="020B0604020202020204" pitchFamily="34" charset="0"/>
                <a:cs typeface="Arial" panose="020B0604020202020204" pitchFamily="34" charset="0"/>
              </a:rPr>
              <a:t> </a:t>
            </a:r>
          </a:p>
          <a:p>
            <a:pPr algn="just"/>
            <a:r>
              <a:rPr lang="es-ES" sz="2000" dirty="0">
                <a:latin typeface="Arial" panose="020B0604020202020204" pitchFamily="34" charset="0"/>
                <a:cs typeface="Arial" panose="020B0604020202020204" pitchFamily="34" charset="0"/>
              </a:rPr>
              <a:t>OE4R1. </a:t>
            </a:r>
            <a:r>
              <a:rPr lang="pt-BR" sz="2000" dirty="0" err="1">
                <a:latin typeface="Arial" panose="020B0604020202020204" pitchFamily="34" charset="0"/>
                <a:cs typeface="Arial" panose="020B0604020202020204" pitchFamily="34" charset="0"/>
              </a:rPr>
              <a:t>Catastro</a:t>
            </a:r>
            <a:r>
              <a:rPr lang="pt-BR" sz="2000" dirty="0">
                <a:latin typeface="Arial" panose="020B0604020202020204" pitchFamily="34" charset="0"/>
                <a:cs typeface="Arial" panose="020B0604020202020204" pitchFamily="34" charset="0"/>
              </a:rPr>
              <a:t> de </a:t>
            </a:r>
            <a:r>
              <a:rPr lang="pt-BR" sz="2000" dirty="0" err="1">
                <a:latin typeface="Arial" panose="020B0604020202020204" pitchFamily="34" charset="0"/>
                <a:cs typeface="Arial" panose="020B0604020202020204" pitchFamily="34" charset="0"/>
              </a:rPr>
              <a:t>actividades</a:t>
            </a:r>
            <a:r>
              <a:rPr lang="pt-BR" sz="2000" dirty="0">
                <a:latin typeface="Arial" panose="020B0604020202020204" pitchFamily="34" charset="0"/>
                <a:cs typeface="Arial" panose="020B0604020202020204" pitchFamily="34" charset="0"/>
              </a:rPr>
              <a:t> de </a:t>
            </a:r>
            <a:r>
              <a:rPr lang="pt-BR" sz="2000" dirty="0" err="1">
                <a:latin typeface="Arial" panose="020B0604020202020204" pitchFamily="34" charset="0"/>
                <a:cs typeface="Arial" panose="020B0604020202020204" pitchFamily="34" charset="0"/>
              </a:rPr>
              <a:t>I+D+i+e</a:t>
            </a:r>
            <a:r>
              <a:rPr lang="pt-BR" sz="2000" dirty="0">
                <a:latin typeface="Arial" panose="020B0604020202020204" pitchFamily="34" charset="0"/>
                <a:cs typeface="Arial" panose="020B0604020202020204" pitchFamily="34" charset="0"/>
              </a:rPr>
              <a:t>.</a:t>
            </a:r>
          </a:p>
          <a:p>
            <a:pPr algn="just"/>
            <a:endParaRPr lang="pt-BR" sz="2000" dirty="0">
              <a:latin typeface="Arial" panose="020B0604020202020204" pitchFamily="34" charset="0"/>
              <a:cs typeface="Arial" panose="020B0604020202020204" pitchFamily="34" charset="0"/>
            </a:endParaRPr>
          </a:p>
          <a:p>
            <a:pPr algn="just"/>
            <a:r>
              <a:rPr lang="es-ES" sz="2000" dirty="0">
                <a:latin typeface="Arial" panose="020B0604020202020204" pitchFamily="34" charset="0"/>
                <a:cs typeface="Arial" panose="020B0604020202020204" pitchFamily="34" charset="0"/>
              </a:rPr>
              <a:t>OE4R2. Página web que visibilice la Red de Sustentabilidad​.</a:t>
            </a:r>
          </a:p>
          <a:p>
            <a:pPr algn="just"/>
            <a:endParaRPr lang="es-ES" sz="2000" dirty="0">
              <a:latin typeface="Arial" panose="020B0604020202020204" pitchFamily="34" charset="0"/>
              <a:cs typeface="Arial" panose="020B0604020202020204" pitchFamily="34" charset="0"/>
            </a:endParaRPr>
          </a:p>
          <a:p>
            <a:pPr algn="just"/>
            <a:r>
              <a:rPr lang="es-ES" sz="2000" dirty="0">
                <a:latin typeface="Arial" panose="020B0604020202020204" pitchFamily="34" charset="0"/>
                <a:cs typeface="Arial" panose="020B0604020202020204" pitchFamily="34" charset="0"/>
              </a:rPr>
              <a:t>OE4R3. Estrategia para sistematizar, visualizar y posicionar los aportes en </a:t>
            </a:r>
            <a:r>
              <a:rPr lang="es-ES" sz="2000" dirty="0" err="1">
                <a:latin typeface="Arial" panose="020B0604020202020204" pitchFamily="34" charset="0"/>
                <a:cs typeface="Arial" panose="020B0604020202020204" pitchFamily="34" charset="0"/>
              </a:rPr>
              <a:t>I+D-i+e</a:t>
            </a:r>
            <a:r>
              <a:rPr lang="es-ES" sz="2000" dirty="0">
                <a:latin typeface="Arial" panose="020B0604020202020204" pitchFamily="34" charset="0"/>
                <a:cs typeface="Arial" panose="020B0604020202020204" pitchFamily="34" charset="0"/>
              </a:rPr>
              <a:t> en Desarrollo sostenible de las Universidades.</a:t>
            </a:r>
          </a:p>
          <a:p>
            <a:pPr algn="just"/>
            <a:endParaRPr lang="es-ES" sz="2000" dirty="0">
              <a:latin typeface="Arial" panose="020B0604020202020204" pitchFamily="34" charset="0"/>
              <a:cs typeface="Arial" panose="020B0604020202020204" pitchFamily="34" charset="0"/>
            </a:endParaRPr>
          </a:p>
          <a:p>
            <a:pPr algn="just"/>
            <a:r>
              <a:rPr lang="es-ES" sz="2000" dirty="0">
                <a:latin typeface="Arial" panose="020B0604020202020204" pitchFamily="34" charset="0"/>
                <a:cs typeface="Arial" panose="020B0604020202020204" pitchFamily="34" charset="0"/>
              </a:rPr>
              <a:t>OE4R4. Estrategia de vínculo de capacidades de las Universidades para </a:t>
            </a:r>
            <a:r>
              <a:rPr lang="es-ES" sz="2000" dirty="0" err="1">
                <a:latin typeface="Arial" panose="020B0604020202020204" pitchFamily="34" charset="0"/>
                <a:cs typeface="Arial" panose="020B0604020202020204" pitchFamily="34" charset="0"/>
              </a:rPr>
              <a:t>I+D+i+e</a:t>
            </a:r>
            <a:r>
              <a:rPr lang="es-ES" sz="2000" dirty="0">
                <a:latin typeface="Arial" panose="020B0604020202020204" pitchFamily="34" charset="0"/>
                <a:cs typeface="Arial" panose="020B0604020202020204" pitchFamily="34" charset="0"/>
              </a:rPr>
              <a:t>.</a:t>
            </a:r>
          </a:p>
          <a:p>
            <a:pPr algn="just"/>
            <a:endParaRPr lang="es-ES" sz="2000" dirty="0">
              <a:latin typeface="Arial" panose="020B0604020202020204" pitchFamily="34" charset="0"/>
              <a:cs typeface="Arial" panose="020B0604020202020204" pitchFamily="34" charset="0"/>
            </a:endParaRPr>
          </a:p>
          <a:p>
            <a:pPr algn="just"/>
            <a:r>
              <a:rPr lang="es-ES" sz="2000" dirty="0">
                <a:latin typeface="Arial" panose="020B0604020202020204" pitchFamily="34" charset="0"/>
                <a:cs typeface="Arial" panose="020B0604020202020204" pitchFamily="34" charset="0"/>
              </a:rPr>
              <a:t>OE4R5. Realización de proyectos o vinculaciones para el inicio de proyectos de </a:t>
            </a:r>
            <a:r>
              <a:rPr lang="es-ES" sz="2000" dirty="0" err="1">
                <a:latin typeface="Arial" panose="020B0604020202020204" pitchFamily="34" charset="0"/>
                <a:cs typeface="Arial" panose="020B0604020202020204" pitchFamily="34" charset="0"/>
              </a:rPr>
              <a:t>I+D+i+e</a:t>
            </a:r>
            <a:r>
              <a:rPr lang="es-ES" sz="2000" dirty="0">
                <a:latin typeface="Arial" panose="020B0604020202020204" pitchFamily="34" charset="0"/>
                <a:cs typeface="Arial" panose="020B0604020202020204" pitchFamily="34" charset="0"/>
              </a:rPr>
              <a:t> interinstitucional.</a:t>
            </a:r>
          </a:p>
          <a:p>
            <a:pPr algn="just"/>
            <a:endParaRPr lang="es-ES" sz="2000" dirty="0">
              <a:latin typeface="Arial" panose="020B0604020202020204" pitchFamily="34" charset="0"/>
              <a:cs typeface="Arial" panose="020B0604020202020204" pitchFamily="34" charset="0"/>
            </a:endParaRPr>
          </a:p>
          <a:p>
            <a:pPr algn="just"/>
            <a:r>
              <a:rPr lang="es-ES" sz="2000" dirty="0">
                <a:latin typeface="Arial" panose="020B0604020202020204" pitchFamily="34" charset="0"/>
                <a:cs typeface="Arial" panose="020B0604020202020204" pitchFamily="34" charset="0"/>
              </a:rPr>
              <a:t>OE4R6. Realización de Congreso internacional.</a:t>
            </a:r>
          </a:p>
          <a:p>
            <a:pPr algn="just"/>
            <a:endParaRPr lang="es-ES" sz="2000" dirty="0">
              <a:latin typeface="Arial" panose="020B0604020202020204" pitchFamily="34" charset="0"/>
              <a:cs typeface="Arial" panose="020B0604020202020204" pitchFamily="34" charset="0"/>
            </a:endParaRPr>
          </a:p>
          <a:p>
            <a:pPr algn="just"/>
            <a:r>
              <a:rPr lang="es-ES" sz="2000" dirty="0">
                <a:latin typeface="Arial" panose="020B0604020202020204" pitchFamily="34" charset="0"/>
                <a:cs typeface="Arial" panose="020B0604020202020204" pitchFamily="34" charset="0"/>
              </a:rPr>
              <a:t>OE4R7. Difusión en la página web, en las redes sociales de cada universidad participante y en los medios que se estimen oportunos.</a:t>
            </a:r>
          </a:p>
        </p:txBody>
      </p:sp>
    </p:spTree>
    <p:extLst>
      <p:ext uri="{BB962C8B-B14F-4D97-AF65-F5344CB8AC3E}">
        <p14:creationId xmlns:p14="http://schemas.microsoft.com/office/powerpoint/2010/main" val="21858707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2018" y="934619"/>
            <a:ext cx="1833363" cy="8842588"/>
            <a:chOff x="0" y="0"/>
            <a:chExt cx="2444484" cy="11790118"/>
          </a:xfrm>
        </p:grpSpPr>
        <p:sp>
          <p:nvSpPr>
            <p:cNvPr id="3" name="Freeform 3"/>
            <p:cNvSpPr/>
            <p:nvPr/>
          </p:nvSpPr>
          <p:spPr>
            <a:xfrm>
              <a:off x="0" y="0"/>
              <a:ext cx="2444484" cy="11790118"/>
            </a:xfrm>
            <a:custGeom>
              <a:avLst/>
              <a:gdLst/>
              <a:ahLst/>
              <a:cxnLst/>
              <a:rect l="l" t="t" r="r" b="b"/>
              <a:pathLst>
                <a:path w="2444484" h="11790118">
                  <a:moveTo>
                    <a:pt x="0" y="0"/>
                  </a:moveTo>
                  <a:lnTo>
                    <a:pt x="2444484" y="0"/>
                  </a:lnTo>
                  <a:lnTo>
                    <a:pt x="2444484" y="11790118"/>
                  </a:lnTo>
                  <a:lnTo>
                    <a:pt x="0" y="11790118"/>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txBody>
            <a:bodyPr/>
            <a:lstStyle/>
            <a:p>
              <a:endParaRPr lang="es-CL"/>
            </a:p>
          </p:txBody>
        </p:sp>
        <p:sp>
          <p:nvSpPr>
            <p:cNvPr id="4" name="Freeform 4"/>
            <p:cNvSpPr/>
            <p:nvPr/>
          </p:nvSpPr>
          <p:spPr>
            <a:xfrm>
              <a:off x="1281746" y="2984920"/>
              <a:ext cx="727011" cy="855307"/>
            </a:xfrm>
            <a:custGeom>
              <a:avLst/>
              <a:gdLst/>
              <a:ahLst/>
              <a:cxnLst/>
              <a:rect l="l" t="t" r="r" b="b"/>
              <a:pathLst>
                <a:path w="727011" h="855307">
                  <a:moveTo>
                    <a:pt x="0" y="0"/>
                  </a:moveTo>
                  <a:lnTo>
                    <a:pt x="727011" y="0"/>
                  </a:lnTo>
                  <a:lnTo>
                    <a:pt x="727011" y="855306"/>
                  </a:lnTo>
                  <a:lnTo>
                    <a:pt x="0" y="855306"/>
                  </a:lnTo>
                  <a:lnTo>
                    <a:pt x="0" y="0"/>
                  </a:lnTo>
                  <a:close/>
                </a:path>
              </a:pathLst>
            </a:custGeom>
            <a:blipFill>
              <a:blip r:embed="rId4">
                <a:alphaModFix amt="42000"/>
                <a:extLst>
                  <a:ext uri="{96DAC541-7B7A-43D3-8B79-37D633B846F1}">
                    <asvg:svgBlip xmlns:asvg="http://schemas.microsoft.com/office/drawing/2016/SVG/main" r:embed="rId5"/>
                  </a:ext>
                </a:extLst>
              </a:blip>
              <a:stretch>
                <a:fillRect/>
              </a:stretch>
            </a:blipFill>
          </p:spPr>
          <p:txBody>
            <a:bodyPr/>
            <a:lstStyle/>
            <a:p>
              <a:endParaRPr lang="es-CL"/>
            </a:p>
          </p:txBody>
        </p:sp>
        <p:sp>
          <p:nvSpPr>
            <p:cNvPr id="5" name="Freeform 5"/>
            <p:cNvSpPr/>
            <p:nvPr/>
          </p:nvSpPr>
          <p:spPr>
            <a:xfrm>
              <a:off x="1086490" y="125441"/>
              <a:ext cx="733472" cy="683046"/>
            </a:xfrm>
            <a:custGeom>
              <a:avLst/>
              <a:gdLst/>
              <a:ahLst/>
              <a:cxnLst/>
              <a:rect l="l" t="t" r="r" b="b"/>
              <a:pathLst>
                <a:path w="733472" h="683046">
                  <a:moveTo>
                    <a:pt x="0" y="0"/>
                  </a:moveTo>
                  <a:lnTo>
                    <a:pt x="733472" y="0"/>
                  </a:lnTo>
                  <a:lnTo>
                    <a:pt x="733472" y="683046"/>
                  </a:lnTo>
                  <a:lnTo>
                    <a:pt x="0" y="683046"/>
                  </a:lnTo>
                  <a:lnTo>
                    <a:pt x="0" y="0"/>
                  </a:lnTo>
                  <a:close/>
                </a:path>
              </a:pathLst>
            </a:custGeom>
            <a:blipFill>
              <a:blip r:embed="rId6">
                <a:alphaModFix amt="42000"/>
                <a:extLst>
                  <a:ext uri="{96DAC541-7B7A-43D3-8B79-37D633B846F1}">
                    <asvg:svgBlip xmlns:asvg="http://schemas.microsoft.com/office/drawing/2016/SVG/main" r:embed="rId7"/>
                  </a:ext>
                </a:extLst>
              </a:blip>
              <a:stretch>
                <a:fillRect/>
              </a:stretch>
            </a:blipFill>
          </p:spPr>
          <p:txBody>
            <a:bodyPr/>
            <a:lstStyle/>
            <a:p>
              <a:endParaRPr lang="es-CL"/>
            </a:p>
          </p:txBody>
        </p:sp>
        <p:sp>
          <p:nvSpPr>
            <p:cNvPr id="6" name="Freeform 6"/>
            <p:cNvSpPr/>
            <p:nvPr/>
          </p:nvSpPr>
          <p:spPr>
            <a:xfrm>
              <a:off x="225395" y="5611841"/>
              <a:ext cx="996847" cy="1703343"/>
            </a:xfrm>
            <a:custGeom>
              <a:avLst/>
              <a:gdLst/>
              <a:ahLst/>
              <a:cxnLst/>
              <a:rect l="l" t="t" r="r" b="b"/>
              <a:pathLst>
                <a:path w="996847" h="1703343">
                  <a:moveTo>
                    <a:pt x="0" y="0"/>
                  </a:moveTo>
                  <a:lnTo>
                    <a:pt x="996847" y="0"/>
                  </a:lnTo>
                  <a:lnTo>
                    <a:pt x="996847" y="1703343"/>
                  </a:lnTo>
                  <a:lnTo>
                    <a:pt x="0" y="1703343"/>
                  </a:lnTo>
                  <a:lnTo>
                    <a:pt x="0" y="0"/>
                  </a:lnTo>
                  <a:close/>
                </a:path>
              </a:pathLst>
            </a:custGeom>
            <a:blipFill>
              <a:blip r:embed="rId8">
                <a:alphaModFix amt="42000"/>
                <a:extLst>
                  <a:ext uri="{96DAC541-7B7A-43D3-8B79-37D633B846F1}">
                    <asvg:svgBlip xmlns:asvg="http://schemas.microsoft.com/office/drawing/2016/SVG/main" r:embed="rId9"/>
                  </a:ext>
                </a:extLst>
              </a:blip>
              <a:stretch>
                <a:fillRect r="-73036"/>
              </a:stretch>
            </a:blipFill>
          </p:spPr>
          <p:txBody>
            <a:bodyPr/>
            <a:lstStyle/>
            <a:p>
              <a:endParaRPr lang="es-CL"/>
            </a:p>
          </p:txBody>
        </p:sp>
        <p:sp>
          <p:nvSpPr>
            <p:cNvPr id="7" name="Freeform 7"/>
            <p:cNvSpPr/>
            <p:nvPr/>
          </p:nvSpPr>
          <p:spPr>
            <a:xfrm>
              <a:off x="1195440" y="10218189"/>
              <a:ext cx="1249045" cy="1256900"/>
            </a:xfrm>
            <a:custGeom>
              <a:avLst/>
              <a:gdLst/>
              <a:ahLst/>
              <a:cxnLst/>
              <a:rect l="l" t="t" r="r" b="b"/>
              <a:pathLst>
                <a:path w="1249045" h="1256900">
                  <a:moveTo>
                    <a:pt x="0" y="0"/>
                  </a:moveTo>
                  <a:lnTo>
                    <a:pt x="1249044" y="0"/>
                  </a:lnTo>
                  <a:lnTo>
                    <a:pt x="1249044" y="1256900"/>
                  </a:lnTo>
                  <a:lnTo>
                    <a:pt x="0" y="1256900"/>
                  </a:lnTo>
                  <a:lnTo>
                    <a:pt x="0" y="0"/>
                  </a:lnTo>
                  <a:close/>
                </a:path>
              </a:pathLst>
            </a:custGeom>
            <a:blipFill>
              <a:blip r:embed="rId10">
                <a:alphaModFix amt="42000"/>
                <a:extLst>
                  <a:ext uri="{96DAC541-7B7A-43D3-8B79-37D633B846F1}">
                    <asvg:svgBlip xmlns:asvg="http://schemas.microsoft.com/office/drawing/2016/SVG/main" r:embed="rId11"/>
                  </a:ext>
                </a:extLst>
              </a:blip>
              <a:stretch>
                <a:fillRect/>
              </a:stretch>
            </a:blipFill>
          </p:spPr>
          <p:txBody>
            <a:bodyPr/>
            <a:lstStyle/>
            <a:p>
              <a:endParaRPr lang="es-CL"/>
            </a:p>
          </p:txBody>
        </p:sp>
      </p:grpSp>
      <p:sp>
        <p:nvSpPr>
          <p:cNvPr id="8" name="Freeform 8"/>
          <p:cNvSpPr/>
          <p:nvPr/>
        </p:nvSpPr>
        <p:spPr>
          <a:xfrm>
            <a:off x="15910556" y="9267095"/>
            <a:ext cx="2377444" cy="697384"/>
          </a:xfrm>
          <a:custGeom>
            <a:avLst/>
            <a:gdLst/>
            <a:ahLst/>
            <a:cxnLst/>
            <a:rect l="l" t="t" r="r" b="b"/>
            <a:pathLst>
              <a:path w="2377444" h="697384">
                <a:moveTo>
                  <a:pt x="0" y="0"/>
                </a:moveTo>
                <a:lnTo>
                  <a:pt x="2377444" y="0"/>
                </a:lnTo>
                <a:lnTo>
                  <a:pt x="2377444" y="697383"/>
                </a:lnTo>
                <a:lnTo>
                  <a:pt x="0" y="697383"/>
                </a:lnTo>
                <a:lnTo>
                  <a:pt x="0" y="0"/>
                </a:lnTo>
                <a:close/>
              </a:path>
            </a:pathLst>
          </a:custGeom>
          <a:blipFill>
            <a:blip r:embed="rId12"/>
            <a:stretch>
              <a:fillRect/>
            </a:stretch>
          </a:blipFill>
        </p:spPr>
        <p:txBody>
          <a:bodyPr/>
          <a:lstStyle/>
          <a:p>
            <a:endParaRPr lang="es-CL"/>
          </a:p>
        </p:txBody>
      </p:sp>
      <p:sp>
        <p:nvSpPr>
          <p:cNvPr id="9" name="TextBox 9"/>
          <p:cNvSpPr txBox="1"/>
          <p:nvPr/>
        </p:nvSpPr>
        <p:spPr>
          <a:xfrm>
            <a:off x="4339802" y="953669"/>
            <a:ext cx="10378267" cy="588010"/>
          </a:xfrm>
          <a:prstGeom prst="rect">
            <a:avLst/>
          </a:prstGeom>
        </p:spPr>
        <p:txBody>
          <a:bodyPr lIns="0" tIns="0" rIns="0" bIns="0" rtlCol="0" anchor="t">
            <a:spAutoFit/>
          </a:bodyPr>
          <a:lstStyle/>
          <a:p>
            <a:pPr algn="ctr">
              <a:lnSpc>
                <a:spcPts val="4519"/>
              </a:lnSpc>
            </a:pPr>
            <a:r>
              <a:rPr lang="en-US" sz="3999" spc="-119" dirty="0" err="1">
                <a:solidFill>
                  <a:srgbClr val="82C89F"/>
                </a:solidFill>
                <a:latin typeface="Archivo Black"/>
              </a:rPr>
              <a:t>Avances</a:t>
            </a:r>
            <a:r>
              <a:rPr lang="en-US" sz="3999" spc="-119" dirty="0">
                <a:solidFill>
                  <a:srgbClr val="82C89F"/>
                </a:solidFill>
                <a:latin typeface="Archivo Black"/>
              </a:rPr>
              <a:t> </a:t>
            </a:r>
          </a:p>
        </p:txBody>
      </p:sp>
      <p:grpSp>
        <p:nvGrpSpPr>
          <p:cNvPr id="10" name="Group 10"/>
          <p:cNvGrpSpPr/>
          <p:nvPr/>
        </p:nvGrpSpPr>
        <p:grpSpPr>
          <a:xfrm>
            <a:off x="-1342907" y="9964478"/>
            <a:ext cx="20973813" cy="734301"/>
            <a:chOff x="0" y="0"/>
            <a:chExt cx="27965084" cy="979068"/>
          </a:xfrm>
        </p:grpSpPr>
        <p:grpSp>
          <p:nvGrpSpPr>
            <p:cNvPr id="11" name="Group 11"/>
            <p:cNvGrpSpPr/>
            <p:nvPr/>
          </p:nvGrpSpPr>
          <p:grpSpPr>
            <a:xfrm>
              <a:off x="0" y="0"/>
              <a:ext cx="27965084" cy="979068"/>
              <a:chOff x="0" y="0"/>
              <a:chExt cx="11607985" cy="406400"/>
            </a:xfrm>
          </p:grpSpPr>
          <p:sp>
            <p:nvSpPr>
              <p:cNvPr id="12" name="Freeform 12"/>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1C1C1B"/>
              </a:solidFill>
            </p:spPr>
            <p:txBody>
              <a:bodyPr/>
              <a:lstStyle/>
              <a:p>
                <a:endParaRPr lang="es-CL"/>
              </a:p>
            </p:txBody>
          </p:sp>
          <p:sp>
            <p:nvSpPr>
              <p:cNvPr id="13" name="TextBox 13"/>
              <p:cNvSpPr txBox="1"/>
              <p:nvPr/>
            </p:nvSpPr>
            <p:spPr>
              <a:xfrm>
                <a:off x="0" y="-57150"/>
                <a:ext cx="812800" cy="46355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5108707" y="0"/>
              <a:ext cx="17747669" cy="979068"/>
              <a:chOff x="0" y="0"/>
              <a:chExt cx="7366854" cy="406400"/>
            </a:xfrm>
          </p:grpSpPr>
          <p:sp>
            <p:nvSpPr>
              <p:cNvPr id="15" name="Freeform 15"/>
              <p:cNvSpPr/>
              <p:nvPr/>
            </p:nvSpPr>
            <p:spPr>
              <a:xfrm>
                <a:off x="0" y="0"/>
                <a:ext cx="7366853" cy="406400"/>
              </a:xfrm>
              <a:custGeom>
                <a:avLst/>
                <a:gdLst/>
                <a:ahLst/>
                <a:cxnLst/>
                <a:rect l="l" t="t" r="r" b="b"/>
                <a:pathLst>
                  <a:path w="7366853" h="406400">
                    <a:moveTo>
                      <a:pt x="7163653" y="0"/>
                    </a:moveTo>
                    <a:cubicBezTo>
                      <a:pt x="7275878" y="0"/>
                      <a:pt x="7366853" y="90976"/>
                      <a:pt x="7366853" y="203200"/>
                    </a:cubicBezTo>
                    <a:cubicBezTo>
                      <a:pt x="7366853" y="315424"/>
                      <a:pt x="7275878" y="406400"/>
                      <a:pt x="7163653" y="406400"/>
                    </a:cubicBezTo>
                    <a:lnTo>
                      <a:pt x="203200" y="406400"/>
                    </a:lnTo>
                    <a:cubicBezTo>
                      <a:pt x="90976" y="406400"/>
                      <a:pt x="0" y="315424"/>
                      <a:pt x="0" y="203200"/>
                    </a:cubicBezTo>
                    <a:cubicBezTo>
                      <a:pt x="0" y="90976"/>
                      <a:pt x="90976" y="0"/>
                      <a:pt x="203200" y="0"/>
                    </a:cubicBezTo>
                    <a:close/>
                  </a:path>
                </a:pathLst>
              </a:custGeom>
              <a:solidFill>
                <a:srgbClr val="93CCB5"/>
              </a:solidFill>
            </p:spPr>
            <p:txBody>
              <a:bodyPr/>
              <a:lstStyle/>
              <a:p>
                <a:endParaRPr lang="es-CL"/>
              </a:p>
            </p:txBody>
          </p:sp>
          <p:sp>
            <p:nvSpPr>
              <p:cNvPr id="16" name="TextBox 16"/>
              <p:cNvSpPr txBox="1"/>
              <p:nvPr/>
            </p:nvSpPr>
            <p:spPr>
              <a:xfrm>
                <a:off x="0" y="-57150"/>
                <a:ext cx="812800" cy="463550"/>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7299054" y="0"/>
              <a:ext cx="13366977" cy="979068"/>
              <a:chOff x="0" y="0"/>
              <a:chExt cx="5548478" cy="406400"/>
            </a:xfrm>
          </p:grpSpPr>
          <p:sp>
            <p:nvSpPr>
              <p:cNvPr id="18" name="Freeform 18"/>
              <p:cNvSpPr/>
              <p:nvPr/>
            </p:nvSpPr>
            <p:spPr>
              <a:xfrm>
                <a:off x="0" y="0"/>
                <a:ext cx="5548478" cy="406400"/>
              </a:xfrm>
              <a:custGeom>
                <a:avLst/>
                <a:gdLst/>
                <a:ahLst/>
                <a:cxnLst/>
                <a:rect l="l" t="t" r="r" b="b"/>
                <a:pathLst>
                  <a:path w="5548478" h="406400">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70827A"/>
              </a:solidFill>
            </p:spPr>
            <p:txBody>
              <a:bodyPr/>
              <a:lstStyle/>
              <a:p>
                <a:endParaRPr lang="es-CL"/>
              </a:p>
            </p:txBody>
          </p:sp>
          <p:sp>
            <p:nvSpPr>
              <p:cNvPr id="19" name="TextBox 19"/>
              <p:cNvSpPr txBox="1"/>
              <p:nvPr/>
            </p:nvSpPr>
            <p:spPr>
              <a:xfrm>
                <a:off x="0" y="-57150"/>
                <a:ext cx="812800" cy="463550"/>
              </a:xfrm>
              <a:prstGeom prst="rect">
                <a:avLst/>
              </a:prstGeom>
            </p:spPr>
            <p:txBody>
              <a:bodyPr lIns="50800" tIns="50800" rIns="50800" bIns="50800" rtlCol="0" anchor="ctr"/>
              <a:lstStyle/>
              <a:p>
                <a:pPr algn="ctr">
                  <a:lnSpc>
                    <a:spcPts val="2659"/>
                  </a:lnSpc>
                </a:pPr>
                <a:endParaRPr/>
              </a:p>
            </p:txBody>
          </p:sp>
        </p:grpSp>
      </p:grpSp>
      <p:grpSp>
        <p:nvGrpSpPr>
          <p:cNvPr id="20" name="Group 20"/>
          <p:cNvGrpSpPr/>
          <p:nvPr/>
        </p:nvGrpSpPr>
        <p:grpSpPr>
          <a:xfrm>
            <a:off x="-1342907" y="-493737"/>
            <a:ext cx="20973813" cy="734301"/>
            <a:chOff x="0" y="0"/>
            <a:chExt cx="27965084" cy="979068"/>
          </a:xfrm>
        </p:grpSpPr>
        <p:grpSp>
          <p:nvGrpSpPr>
            <p:cNvPr id="21" name="Group 21"/>
            <p:cNvGrpSpPr/>
            <p:nvPr/>
          </p:nvGrpSpPr>
          <p:grpSpPr>
            <a:xfrm>
              <a:off x="0" y="0"/>
              <a:ext cx="27965084" cy="979068"/>
              <a:chOff x="0" y="0"/>
              <a:chExt cx="11607985" cy="406400"/>
            </a:xfrm>
          </p:grpSpPr>
          <p:sp>
            <p:nvSpPr>
              <p:cNvPr id="22" name="Freeform 22"/>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1C1C1B"/>
              </a:solidFill>
            </p:spPr>
            <p:txBody>
              <a:bodyPr/>
              <a:lstStyle/>
              <a:p>
                <a:endParaRPr lang="es-CL"/>
              </a:p>
            </p:txBody>
          </p:sp>
          <p:sp>
            <p:nvSpPr>
              <p:cNvPr id="23" name="TextBox 23"/>
              <p:cNvSpPr txBox="1"/>
              <p:nvPr/>
            </p:nvSpPr>
            <p:spPr>
              <a:xfrm>
                <a:off x="0" y="-57150"/>
                <a:ext cx="812800" cy="463550"/>
              </a:xfrm>
              <a:prstGeom prst="rect">
                <a:avLst/>
              </a:prstGeom>
            </p:spPr>
            <p:txBody>
              <a:bodyPr lIns="50800" tIns="50800" rIns="50800" bIns="50800" rtlCol="0" anchor="ctr"/>
              <a:lstStyle/>
              <a:p>
                <a:pPr algn="ctr">
                  <a:lnSpc>
                    <a:spcPts val="2659"/>
                  </a:lnSpc>
                </a:pPr>
                <a:endParaRPr/>
              </a:p>
            </p:txBody>
          </p:sp>
        </p:grpSp>
        <p:grpSp>
          <p:nvGrpSpPr>
            <p:cNvPr id="24" name="Group 24"/>
            <p:cNvGrpSpPr/>
            <p:nvPr/>
          </p:nvGrpSpPr>
          <p:grpSpPr>
            <a:xfrm>
              <a:off x="5108707" y="0"/>
              <a:ext cx="17747669" cy="979068"/>
              <a:chOff x="0" y="0"/>
              <a:chExt cx="7366854" cy="406400"/>
            </a:xfrm>
          </p:grpSpPr>
          <p:sp>
            <p:nvSpPr>
              <p:cNvPr id="25" name="Freeform 25"/>
              <p:cNvSpPr/>
              <p:nvPr/>
            </p:nvSpPr>
            <p:spPr>
              <a:xfrm>
                <a:off x="0" y="0"/>
                <a:ext cx="7366853" cy="406400"/>
              </a:xfrm>
              <a:custGeom>
                <a:avLst/>
                <a:gdLst/>
                <a:ahLst/>
                <a:cxnLst/>
                <a:rect l="l" t="t" r="r" b="b"/>
                <a:pathLst>
                  <a:path w="7366853" h="406400">
                    <a:moveTo>
                      <a:pt x="7163653" y="0"/>
                    </a:moveTo>
                    <a:cubicBezTo>
                      <a:pt x="7275878" y="0"/>
                      <a:pt x="7366853" y="90976"/>
                      <a:pt x="7366853" y="203200"/>
                    </a:cubicBezTo>
                    <a:cubicBezTo>
                      <a:pt x="7366853" y="315424"/>
                      <a:pt x="7275878" y="406400"/>
                      <a:pt x="7163653" y="406400"/>
                    </a:cubicBezTo>
                    <a:lnTo>
                      <a:pt x="203200" y="406400"/>
                    </a:lnTo>
                    <a:cubicBezTo>
                      <a:pt x="90976" y="406400"/>
                      <a:pt x="0" y="315424"/>
                      <a:pt x="0" y="203200"/>
                    </a:cubicBezTo>
                    <a:cubicBezTo>
                      <a:pt x="0" y="90976"/>
                      <a:pt x="90976" y="0"/>
                      <a:pt x="203200" y="0"/>
                    </a:cubicBezTo>
                    <a:close/>
                  </a:path>
                </a:pathLst>
              </a:custGeom>
              <a:solidFill>
                <a:srgbClr val="93CCB5"/>
              </a:solidFill>
            </p:spPr>
            <p:txBody>
              <a:bodyPr/>
              <a:lstStyle/>
              <a:p>
                <a:endParaRPr lang="es-CL"/>
              </a:p>
            </p:txBody>
          </p:sp>
          <p:sp>
            <p:nvSpPr>
              <p:cNvPr id="26" name="TextBox 26"/>
              <p:cNvSpPr txBox="1"/>
              <p:nvPr/>
            </p:nvSpPr>
            <p:spPr>
              <a:xfrm>
                <a:off x="0" y="-57150"/>
                <a:ext cx="812800" cy="463550"/>
              </a:xfrm>
              <a:prstGeom prst="rect">
                <a:avLst/>
              </a:prstGeom>
            </p:spPr>
            <p:txBody>
              <a:bodyPr lIns="50800" tIns="50800" rIns="50800" bIns="50800" rtlCol="0" anchor="ctr"/>
              <a:lstStyle/>
              <a:p>
                <a:pPr algn="ctr">
                  <a:lnSpc>
                    <a:spcPts val="2659"/>
                  </a:lnSpc>
                </a:pPr>
                <a:endParaRPr/>
              </a:p>
            </p:txBody>
          </p:sp>
        </p:grpSp>
        <p:grpSp>
          <p:nvGrpSpPr>
            <p:cNvPr id="27" name="Group 27"/>
            <p:cNvGrpSpPr/>
            <p:nvPr/>
          </p:nvGrpSpPr>
          <p:grpSpPr>
            <a:xfrm>
              <a:off x="7299054" y="0"/>
              <a:ext cx="13366977" cy="979068"/>
              <a:chOff x="0" y="0"/>
              <a:chExt cx="5548478" cy="406400"/>
            </a:xfrm>
          </p:grpSpPr>
          <p:sp>
            <p:nvSpPr>
              <p:cNvPr id="28" name="Freeform 28"/>
              <p:cNvSpPr/>
              <p:nvPr/>
            </p:nvSpPr>
            <p:spPr>
              <a:xfrm>
                <a:off x="0" y="0"/>
                <a:ext cx="5548478" cy="406400"/>
              </a:xfrm>
              <a:custGeom>
                <a:avLst/>
                <a:gdLst/>
                <a:ahLst/>
                <a:cxnLst/>
                <a:rect l="l" t="t" r="r" b="b"/>
                <a:pathLst>
                  <a:path w="5548478" h="406400">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70827A"/>
              </a:solidFill>
            </p:spPr>
            <p:txBody>
              <a:bodyPr/>
              <a:lstStyle/>
              <a:p>
                <a:endParaRPr lang="es-CL"/>
              </a:p>
            </p:txBody>
          </p:sp>
          <p:sp>
            <p:nvSpPr>
              <p:cNvPr id="29" name="TextBox 29"/>
              <p:cNvSpPr txBox="1"/>
              <p:nvPr/>
            </p:nvSpPr>
            <p:spPr>
              <a:xfrm>
                <a:off x="0" y="-57150"/>
                <a:ext cx="812800" cy="463550"/>
              </a:xfrm>
              <a:prstGeom prst="rect">
                <a:avLst/>
              </a:prstGeom>
            </p:spPr>
            <p:txBody>
              <a:bodyPr lIns="50800" tIns="50800" rIns="50800" bIns="50800" rtlCol="0" anchor="ctr"/>
              <a:lstStyle/>
              <a:p>
                <a:pPr algn="ctr">
                  <a:lnSpc>
                    <a:spcPts val="2659"/>
                  </a:lnSpc>
                </a:pPr>
                <a:endParaRPr/>
              </a:p>
            </p:txBody>
          </p:sp>
        </p:grpSp>
      </p:grpSp>
      <p:grpSp>
        <p:nvGrpSpPr>
          <p:cNvPr id="34" name="Grupo 33">
            <a:extLst>
              <a:ext uri="{FF2B5EF4-FFF2-40B4-BE49-F238E27FC236}">
                <a16:creationId xmlns:a16="http://schemas.microsoft.com/office/drawing/2014/main" id="{E9CB2976-AD77-5EBC-5960-25EAE49FEFC1}"/>
              </a:ext>
            </a:extLst>
          </p:cNvPr>
          <p:cNvGrpSpPr/>
          <p:nvPr/>
        </p:nvGrpSpPr>
        <p:grpSpPr>
          <a:xfrm>
            <a:off x="3417965" y="2865722"/>
            <a:ext cx="12202891" cy="5102167"/>
            <a:chOff x="3417965" y="2865722"/>
            <a:chExt cx="12202891" cy="5102167"/>
          </a:xfrm>
        </p:grpSpPr>
        <p:sp>
          <p:nvSpPr>
            <p:cNvPr id="31" name="Freeform 31"/>
            <p:cNvSpPr/>
            <p:nvPr/>
          </p:nvSpPr>
          <p:spPr>
            <a:xfrm>
              <a:off x="3417965" y="2865722"/>
              <a:ext cx="12202891" cy="5102167"/>
            </a:xfrm>
            <a:custGeom>
              <a:avLst/>
              <a:gdLst/>
              <a:ahLst/>
              <a:cxnLst/>
              <a:rect l="l" t="t" r="r" b="b"/>
              <a:pathLst>
                <a:path w="3540329" h="1480252">
                  <a:moveTo>
                    <a:pt x="10151" y="0"/>
                  </a:moveTo>
                  <a:lnTo>
                    <a:pt x="3530178" y="0"/>
                  </a:lnTo>
                  <a:cubicBezTo>
                    <a:pt x="3535785" y="0"/>
                    <a:pt x="3540329" y="4545"/>
                    <a:pt x="3540329" y="10151"/>
                  </a:cubicBezTo>
                  <a:lnTo>
                    <a:pt x="3540329" y="1470101"/>
                  </a:lnTo>
                  <a:cubicBezTo>
                    <a:pt x="3540329" y="1475707"/>
                    <a:pt x="3535785" y="1480252"/>
                    <a:pt x="3530178" y="1480252"/>
                  </a:cubicBezTo>
                  <a:lnTo>
                    <a:pt x="10151" y="1480252"/>
                  </a:lnTo>
                  <a:cubicBezTo>
                    <a:pt x="4545" y="1480252"/>
                    <a:pt x="0" y="1475707"/>
                    <a:pt x="0" y="1470101"/>
                  </a:cubicBezTo>
                  <a:lnTo>
                    <a:pt x="0" y="10151"/>
                  </a:lnTo>
                  <a:cubicBezTo>
                    <a:pt x="0" y="4545"/>
                    <a:pt x="4545" y="0"/>
                    <a:pt x="10151" y="0"/>
                  </a:cubicBezTo>
                  <a:close/>
                </a:path>
              </a:pathLst>
            </a:custGeom>
            <a:solidFill>
              <a:srgbClr val="BEE6DC"/>
            </a:solidFill>
          </p:spPr>
          <p:txBody>
            <a:bodyPr/>
            <a:lstStyle/>
            <a:p>
              <a:pPr algn="just"/>
              <a:r>
                <a:rPr lang="es-CL" dirty="0"/>
                <a:t>R1, se ha avanzado en el catastro de las UES en actividades de </a:t>
              </a:r>
              <a:r>
                <a:rPr lang="es-CL" dirty="0" err="1"/>
                <a:t>I+D+i+e</a:t>
              </a:r>
              <a:r>
                <a:rPr lang="es-CL" dirty="0"/>
                <a:t>, para generar una web que permita visibilizar la red de Sustentabilidad y el catastro con un proceso actualización continua </a:t>
              </a:r>
            </a:p>
            <a:p>
              <a:endParaRPr lang="es-CL" dirty="0"/>
            </a:p>
          </p:txBody>
        </p:sp>
        <p:pic>
          <p:nvPicPr>
            <p:cNvPr id="33" name="Imagen 32">
              <a:extLst>
                <a:ext uri="{FF2B5EF4-FFF2-40B4-BE49-F238E27FC236}">
                  <a16:creationId xmlns:a16="http://schemas.microsoft.com/office/drawing/2014/main" id="{7D334749-AEB2-E1F5-CB11-7913855187FA}"/>
                </a:ext>
              </a:extLst>
            </p:cNvPr>
            <p:cNvPicPr>
              <a:picLocks noChangeAspect="1"/>
            </p:cNvPicPr>
            <p:nvPr/>
          </p:nvPicPr>
          <p:blipFill>
            <a:blip r:embed="rId13"/>
            <a:stretch>
              <a:fillRect/>
            </a:stretch>
          </p:blipFill>
          <p:spPr>
            <a:xfrm>
              <a:off x="4642654" y="3532454"/>
              <a:ext cx="9002692" cy="4435435"/>
            </a:xfrm>
            <a:prstGeom prst="rect">
              <a:avLst/>
            </a:prstGeom>
          </p:spPr>
        </p:pic>
      </p:grpSp>
    </p:spTree>
    <p:extLst>
      <p:ext uri="{BB962C8B-B14F-4D97-AF65-F5344CB8AC3E}">
        <p14:creationId xmlns:p14="http://schemas.microsoft.com/office/powerpoint/2010/main" val="38025346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42907" y="10016500"/>
            <a:ext cx="20973813" cy="734301"/>
            <a:chOff x="0" y="0"/>
            <a:chExt cx="27965084" cy="979068"/>
          </a:xfrm>
        </p:grpSpPr>
        <p:grpSp>
          <p:nvGrpSpPr>
            <p:cNvPr id="3" name="Group 3"/>
            <p:cNvGrpSpPr/>
            <p:nvPr/>
          </p:nvGrpSpPr>
          <p:grpSpPr>
            <a:xfrm>
              <a:off x="0" y="0"/>
              <a:ext cx="27965084" cy="979068"/>
              <a:chOff x="0" y="0"/>
              <a:chExt cx="11607985" cy="406400"/>
            </a:xfrm>
          </p:grpSpPr>
          <p:sp>
            <p:nvSpPr>
              <p:cNvPr id="4" name="Freeform 4"/>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1C1C1B"/>
              </a:solidFill>
            </p:spPr>
            <p:txBody>
              <a:bodyPr/>
              <a:lstStyle/>
              <a:p>
                <a:endParaRPr lang="es-CL"/>
              </a:p>
            </p:txBody>
          </p:sp>
          <p:sp>
            <p:nvSpPr>
              <p:cNvPr id="5" name="TextBox 5"/>
              <p:cNvSpPr txBox="1"/>
              <p:nvPr/>
            </p:nvSpPr>
            <p:spPr>
              <a:xfrm>
                <a:off x="0" y="-57150"/>
                <a:ext cx="812800" cy="46355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5108707" y="0"/>
              <a:ext cx="17747669" cy="979068"/>
              <a:chOff x="0" y="0"/>
              <a:chExt cx="7366854" cy="406400"/>
            </a:xfrm>
          </p:grpSpPr>
          <p:sp>
            <p:nvSpPr>
              <p:cNvPr id="7" name="Freeform 7"/>
              <p:cNvSpPr/>
              <p:nvPr/>
            </p:nvSpPr>
            <p:spPr>
              <a:xfrm>
                <a:off x="0" y="0"/>
                <a:ext cx="7366853" cy="406400"/>
              </a:xfrm>
              <a:custGeom>
                <a:avLst/>
                <a:gdLst/>
                <a:ahLst/>
                <a:cxnLst/>
                <a:rect l="l" t="t" r="r" b="b"/>
                <a:pathLst>
                  <a:path w="7366853" h="406400">
                    <a:moveTo>
                      <a:pt x="7163653" y="0"/>
                    </a:moveTo>
                    <a:cubicBezTo>
                      <a:pt x="7275878" y="0"/>
                      <a:pt x="7366853" y="90976"/>
                      <a:pt x="7366853" y="203200"/>
                    </a:cubicBezTo>
                    <a:cubicBezTo>
                      <a:pt x="7366853" y="315424"/>
                      <a:pt x="7275878" y="406400"/>
                      <a:pt x="7163653" y="406400"/>
                    </a:cubicBezTo>
                    <a:lnTo>
                      <a:pt x="203200" y="406400"/>
                    </a:lnTo>
                    <a:cubicBezTo>
                      <a:pt x="90976" y="406400"/>
                      <a:pt x="0" y="315424"/>
                      <a:pt x="0" y="203200"/>
                    </a:cubicBezTo>
                    <a:cubicBezTo>
                      <a:pt x="0" y="90976"/>
                      <a:pt x="90976" y="0"/>
                      <a:pt x="203200" y="0"/>
                    </a:cubicBezTo>
                    <a:close/>
                  </a:path>
                </a:pathLst>
              </a:custGeom>
              <a:solidFill>
                <a:srgbClr val="93CCB5"/>
              </a:solidFill>
            </p:spPr>
            <p:txBody>
              <a:bodyPr/>
              <a:lstStyle/>
              <a:p>
                <a:endParaRPr lang="es-CL"/>
              </a:p>
            </p:txBody>
          </p:sp>
          <p:sp>
            <p:nvSpPr>
              <p:cNvPr id="8" name="TextBox 8"/>
              <p:cNvSpPr txBox="1"/>
              <p:nvPr/>
            </p:nvSpPr>
            <p:spPr>
              <a:xfrm>
                <a:off x="0" y="-57150"/>
                <a:ext cx="812800" cy="46355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7299054" y="0"/>
              <a:ext cx="13366977" cy="979068"/>
              <a:chOff x="0" y="0"/>
              <a:chExt cx="5548478" cy="406400"/>
            </a:xfrm>
          </p:grpSpPr>
          <p:sp>
            <p:nvSpPr>
              <p:cNvPr id="10" name="Freeform 10"/>
              <p:cNvSpPr/>
              <p:nvPr/>
            </p:nvSpPr>
            <p:spPr>
              <a:xfrm>
                <a:off x="0" y="0"/>
                <a:ext cx="5548478" cy="406400"/>
              </a:xfrm>
              <a:custGeom>
                <a:avLst/>
                <a:gdLst/>
                <a:ahLst/>
                <a:cxnLst/>
                <a:rect l="l" t="t" r="r" b="b"/>
                <a:pathLst>
                  <a:path w="5548478" h="406400">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70827A"/>
              </a:solidFill>
            </p:spPr>
            <p:txBody>
              <a:bodyPr/>
              <a:lstStyle/>
              <a:p>
                <a:endParaRPr lang="es-CL"/>
              </a:p>
            </p:txBody>
          </p:sp>
          <p:sp>
            <p:nvSpPr>
              <p:cNvPr id="11" name="TextBox 11"/>
              <p:cNvSpPr txBox="1"/>
              <p:nvPr/>
            </p:nvSpPr>
            <p:spPr>
              <a:xfrm>
                <a:off x="0" y="-57150"/>
                <a:ext cx="812800" cy="463550"/>
              </a:xfrm>
              <a:prstGeom prst="rect">
                <a:avLst/>
              </a:prstGeom>
            </p:spPr>
            <p:txBody>
              <a:bodyPr lIns="50800" tIns="50800" rIns="50800" bIns="50800" rtlCol="0" anchor="ctr"/>
              <a:lstStyle/>
              <a:p>
                <a:pPr algn="ctr">
                  <a:lnSpc>
                    <a:spcPts val="2659"/>
                  </a:lnSpc>
                </a:pPr>
                <a:endParaRPr/>
              </a:p>
            </p:txBody>
          </p:sp>
        </p:grpSp>
      </p:grpSp>
      <p:sp>
        <p:nvSpPr>
          <p:cNvPr id="12" name="Freeform 12"/>
          <p:cNvSpPr/>
          <p:nvPr/>
        </p:nvSpPr>
        <p:spPr>
          <a:xfrm>
            <a:off x="15910556" y="9267095"/>
            <a:ext cx="2377444" cy="697384"/>
          </a:xfrm>
          <a:custGeom>
            <a:avLst/>
            <a:gdLst/>
            <a:ahLst/>
            <a:cxnLst/>
            <a:rect l="l" t="t" r="r" b="b"/>
            <a:pathLst>
              <a:path w="2377444" h="697384">
                <a:moveTo>
                  <a:pt x="0" y="0"/>
                </a:moveTo>
                <a:lnTo>
                  <a:pt x="2377444" y="0"/>
                </a:lnTo>
                <a:lnTo>
                  <a:pt x="2377444" y="697383"/>
                </a:lnTo>
                <a:lnTo>
                  <a:pt x="0" y="697383"/>
                </a:lnTo>
                <a:lnTo>
                  <a:pt x="0" y="0"/>
                </a:lnTo>
                <a:close/>
              </a:path>
            </a:pathLst>
          </a:custGeom>
          <a:blipFill>
            <a:blip r:embed="rId2"/>
            <a:stretch>
              <a:fillRect/>
            </a:stretch>
          </a:blipFill>
        </p:spPr>
        <p:txBody>
          <a:bodyPr/>
          <a:lstStyle/>
          <a:p>
            <a:endParaRPr lang="es-CL"/>
          </a:p>
        </p:txBody>
      </p:sp>
      <p:grpSp>
        <p:nvGrpSpPr>
          <p:cNvPr id="13" name="Group 13"/>
          <p:cNvGrpSpPr/>
          <p:nvPr/>
        </p:nvGrpSpPr>
        <p:grpSpPr>
          <a:xfrm>
            <a:off x="-1342907" y="-493737"/>
            <a:ext cx="20973813" cy="734301"/>
            <a:chOff x="0" y="0"/>
            <a:chExt cx="27965084" cy="979068"/>
          </a:xfrm>
        </p:grpSpPr>
        <p:grpSp>
          <p:nvGrpSpPr>
            <p:cNvPr id="14" name="Group 14"/>
            <p:cNvGrpSpPr/>
            <p:nvPr/>
          </p:nvGrpSpPr>
          <p:grpSpPr>
            <a:xfrm>
              <a:off x="0" y="0"/>
              <a:ext cx="27965084" cy="979068"/>
              <a:chOff x="0" y="0"/>
              <a:chExt cx="11607985" cy="406400"/>
            </a:xfrm>
          </p:grpSpPr>
          <p:sp>
            <p:nvSpPr>
              <p:cNvPr id="15" name="Freeform 15"/>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1C1C1B"/>
              </a:solidFill>
            </p:spPr>
            <p:txBody>
              <a:bodyPr/>
              <a:lstStyle/>
              <a:p>
                <a:endParaRPr lang="es-CL"/>
              </a:p>
            </p:txBody>
          </p:sp>
          <p:sp>
            <p:nvSpPr>
              <p:cNvPr id="16" name="TextBox 16"/>
              <p:cNvSpPr txBox="1"/>
              <p:nvPr/>
            </p:nvSpPr>
            <p:spPr>
              <a:xfrm>
                <a:off x="0" y="-57150"/>
                <a:ext cx="812800" cy="463550"/>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5108707" y="0"/>
              <a:ext cx="17747669" cy="979068"/>
              <a:chOff x="0" y="0"/>
              <a:chExt cx="7366854" cy="406400"/>
            </a:xfrm>
          </p:grpSpPr>
          <p:sp>
            <p:nvSpPr>
              <p:cNvPr id="18" name="Freeform 18"/>
              <p:cNvSpPr/>
              <p:nvPr/>
            </p:nvSpPr>
            <p:spPr>
              <a:xfrm>
                <a:off x="0" y="0"/>
                <a:ext cx="7366853" cy="406400"/>
              </a:xfrm>
              <a:custGeom>
                <a:avLst/>
                <a:gdLst/>
                <a:ahLst/>
                <a:cxnLst/>
                <a:rect l="l" t="t" r="r" b="b"/>
                <a:pathLst>
                  <a:path w="7366853" h="406400">
                    <a:moveTo>
                      <a:pt x="7163653" y="0"/>
                    </a:moveTo>
                    <a:cubicBezTo>
                      <a:pt x="7275878" y="0"/>
                      <a:pt x="7366853" y="90976"/>
                      <a:pt x="7366853" y="203200"/>
                    </a:cubicBezTo>
                    <a:cubicBezTo>
                      <a:pt x="7366853" y="315424"/>
                      <a:pt x="7275878" y="406400"/>
                      <a:pt x="7163653" y="406400"/>
                    </a:cubicBezTo>
                    <a:lnTo>
                      <a:pt x="203200" y="406400"/>
                    </a:lnTo>
                    <a:cubicBezTo>
                      <a:pt x="90976" y="406400"/>
                      <a:pt x="0" y="315424"/>
                      <a:pt x="0" y="203200"/>
                    </a:cubicBezTo>
                    <a:cubicBezTo>
                      <a:pt x="0" y="90976"/>
                      <a:pt x="90976" y="0"/>
                      <a:pt x="203200" y="0"/>
                    </a:cubicBezTo>
                    <a:close/>
                  </a:path>
                </a:pathLst>
              </a:custGeom>
              <a:solidFill>
                <a:srgbClr val="93CCB5"/>
              </a:solidFill>
            </p:spPr>
            <p:txBody>
              <a:bodyPr/>
              <a:lstStyle/>
              <a:p>
                <a:endParaRPr lang="es-CL"/>
              </a:p>
            </p:txBody>
          </p:sp>
          <p:sp>
            <p:nvSpPr>
              <p:cNvPr id="19" name="TextBox 19"/>
              <p:cNvSpPr txBox="1"/>
              <p:nvPr/>
            </p:nvSpPr>
            <p:spPr>
              <a:xfrm>
                <a:off x="0" y="-57150"/>
                <a:ext cx="812800" cy="463550"/>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a:off x="7299054" y="0"/>
              <a:ext cx="13366977" cy="979068"/>
              <a:chOff x="0" y="0"/>
              <a:chExt cx="5548478" cy="406400"/>
            </a:xfrm>
          </p:grpSpPr>
          <p:sp>
            <p:nvSpPr>
              <p:cNvPr id="21" name="Freeform 21"/>
              <p:cNvSpPr/>
              <p:nvPr/>
            </p:nvSpPr>
            <p:spPr>
              <a:xfrm>
                <a:off x="0" y="0"/>
                <a:ext cx="5548478" cy="406400"/>
              </a:xfrm>
              <a:custGeom>
                <a:avLst/>
                <a:gdLst/>
                <a:ahLst/>
                <a:cxnLst/>
                <a:rect l="l" t="t" r="r" b="b"/>
                <a:pathLst>
                  <a:path w="5548478" h="406400">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70827A"/>
              </a:solidFill>
            </p:spPr>
            <p:txBody>
              <a:bodyPr/>
              <a:lstStyle/>
              <a:p>
                <a:endParaRPr lang="es-CL"/>
              </a:p>
            </p:txBody>
          </p:sp>
          <p:sp>
            <p:nvSpPr>
              <p:cNvPr id="22" name="TextBox 22"/>
              <p:cNvSpPr txBox="1"/>
              <p:nvPr/>
            </p:nvSpPr>
            <p:spPr>
              <a:xfrm>
                <a:off x="0" y="-57150"/>
                <a:ext cx="812800" cy="463550"/>
              </a:xfrm>
              <a:prstGeom prst="rect">
                <a:avLst/>
              </a:prstGeom>
            </p:spPr>
            <p:txBody>
              <a:bodyPr lIns="50800" tIns="50800" rIns="50800" bIns="50800" rtlCol="0" anchor="ctr"/>
              <a:lstStyle/>
              <a:p>
                <a:pPr algn="ctr">
                  <a:lnSpc>
                    <a:spcPts val="2659"/>
                  </a:lnSpc>
                </a:pPr>
                <a:endParaRPr/>
              </a:p>
            </p:txBody>
          </p:sp>
        </p:grpSp>
      </p:grpSp>
      <p:sp>
        <p:nvSpPr>
          <p:cNvPr id="24" name="Freeform 24"/>
          <p:cNvSpPr/>
          <p:nvPr/>
        </p:nvSpPr>
        <p:spPr>
          <a:xfrm>
            <a:off x="7752979" y="4090797"/>
            <a:ext cx="614812" cy="600979"/>
          </a:xfrm>
          <a:custGeom>
            <a:avLst/>
            <a:gdLst/>
            <a:ahLst/>
            <a:cxnLst/>
            <a:rect l="l" t="t" r="r" b="b"/>
            <a:pathLst>
              <a:path w="614812" h="600979">
                <a:moveTo>
                  <a:pt x="0" y="0"/>
                </a:moveTo>
                <a:lnTo>
                  <a:pt x="614813" y="0"/>
                </a:lnTo>
                <a:lnTo>
                  <a:pt x="614813" y="600979"/>
                </a:lnTo>
                <a:lnTo>
                  <a:pt x="0" y="60097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CL"/>
          </a:p>
        </p:txBody>
      </p:sp>
      <p:sp>
        <p:nvSpPr>
          <p:cNvPr id="26" name="Freeform 26"/>
          <p:cNvSpPr/>
          <p:nvPr/>
        </p:nvSpPr>
        <p:spPr>
          <a:xfrm>
            <a:off x="7697328" y="2350134"/>
            <a:ext cx="726114" cy="571815"/>
          </a:xfrm>
          <a:custGeom>
            <a:avLst/>
            <a:gdLst/>
            <a:ahLst/>
            <a:cxnLst/>
            <a:rect l="l" t="t" r="r" b="b"/>
            <a:pathLst>
              <a:path w="726114" h="571815">
                <a:moveTo>
                  <a:pt x="0" y="0"/>
                </a:moveTo>
                <a:lnTo>
                  <a:pt x="726115" y="0"/>
                </a:lnTo>
                <a:lnTo>
                  <a:pt x="726115" y="571815"/>
                </a:lnTo>
                <a:lnTo>
                  <a:pt x="0" y="57181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s-CL"/>
          </a:p>
        </p:txBody>
      </p:sp>
      <p:sp>
        <p:nvSpPr>
          <p:cNvPr id="28" name="Freeform 28"/>
          <p:cNvSpPr/>
          <p:nvPr/>
        </p:nvSpPr>
        <p:spPr>
          <a:xfrm>
            <a:off x="7722792" y="5825389"/>
            <a:ext cx="675187" cy="675187"/>
          </a:xfrm>
          <a:custGeom>
            <a:avLst/>
            <a:gdLst/>
            <a:ahLst/>
            <a:cxnLst/>
            <a:rect l="l" t="t" r="r" b="b"/>
            <a:pathLst>
              <a:path w="675187" h="675187">
                <a:moveTo>
                  <a:pt x="0" y="0"/>
                </a:moveTo>
                <a:lnTo>
                  <a:pt x="675187" y="0"/>
                </a:lnTo>
                <a:lnTo>
                  <a:pt x="675187" y="675187"/>
                </a:lnTo>
                <a:lnTo>
                  <a:pt x="0" y="67518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s-CL"/>
          </a:p>
        </p:txBody>
      </p:sp>
      <p:sp>
        <p:nvSpPr>
          <p:cNvPr id="30" name="Freeform 30"/>
          <p:cNvSpPr/>
          <p:nvPr/>
        </p:nvSpPr>
        <p:spPr>
          <a:xfrm>
            <a:off x="7703904" y="7721876"/>
            <a:ext cx="712964" cy="712964"/>
          </a:xfrm>
          <a:custGeom>
            <a:avLst/>
            <a:gdLst/>
            <a:ahLst/>
            <a:cxnLst/>
            <a:rect l="l" t="t" r="r" b="b"/>
            <a:pathLst>
              <a:path w="712964" h="712964">
                <a:moveTo>
                  <a:pt x="0" y="0"/>
                </a:moveTo>
                <a:lnTo>
                  <a:pt x="712964" y="0"/>
                </a:lnTo>
                <a:lnTo>
                  <a:pt x="712964" y="712964"/>
                </a:lnTo>
                <a:lnTo>
                  <a:pt x="0" y="71296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s-CL"/>
          </a:p>
        </p:txBody>
      </p:sp>
      <p:sp>
        <p:nvSpPr>
          <p:cNvPr id="33" name="Freeform 33"/>
          <p:cNvSpPr/>
          <p:nvPr/>
        </p:nvSpPr>
        <p:spPr>
          <a:xfrm>
            <a:off x="12067349" y="2350134"/>
            <a:ext cx="637124" cy="629016"/>
          </a:xfrm>
          <a:custGeom>
            <a:avLst/>
            <a:gdLst/>
            <a:ahLst/>
            <a:cxnLst/>
            <a:rect l="l" t="t" r="r" b="b"/>
            <a:pathLst>
              <a:path w="637124" h="629016">
                <a:moveTo>
                  <a:pt x="0" y="0"/>
                </a:moveTo>
                <a:lnTo>
                  <a:pt x="637124" y="0"/>
                </a:lnTo>
                <a:lnTo>
                  <a:pt x="637124" y="629016"/>
                </a:lnTo>
                <a:lnTo>
                  <a:pt x="0" y="62901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s-CL"/>
          </a:p>
        </p:txBody>
      </p:sp>
      <p:sp>
        <p:nvSpPr>
          <p:cNvPr id="35" name="Freeform 35"/>
          <p:cNvSpPr/>
          <p:nvPr/>
        </p:nvSpPr>
        <p:spPr>
          <a:xfrm>
            <a:off x="12131538" y="4069174"/>
            <a:ext cx="577387" cy="644225"/>
          </a:xfrm>
          <a:custGeom>
            <a:avLst/>
            <a:gdLst/>
            <a:ahLst/>
            <a:cxnLst/>
            <a:rect l="l" t="t" r="r" b="b"/>
            <a:pathLst>
              <a:path w="577387" h="644225">
                <a:moveTo>
                  <a:pt x="0" y="0"/>
                </a:moveTo>
                <a:lnTo>
                  <a:pt x="577387" y="0"/>
                </a:lnTo>
                <a:lnTo>
                  <a:pt x="577387" y="644225"/>
                </a:lnTo>
                <a:lnTo>
                  <a:pt x="0" y="64422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s-CL"/>
          </a:p>
        </p:txBody>
      </p:sp>
      <p:sp>
        <p:nvSpPr>
          <p:cNvPr id="37" name="Freeform 37"/>
          <p:cNvSpPr/>
          <p:nvPr/>
        </p:nvSpPr>
        <p:spPr>
          <a:xfrm>
            <a:off x="11939491" y="5741167"/>
            <a:ext cx="884396" cy="780479"/>
          </a:xfrm>
          <a:custGeom>
            <a:avLst/>
            <a:gdLst/>
            <a:ahLst/>
            <a:cxnLst/>
            <a:rect l="l" t="t" r="r" b="b"/>
            <a:pathLst>
              <a:path w="884396" h="780479">
                <a:moveTo>
                  <a:pt x="0" y="0"/>
                </a:moveTo>
                <a:lnTo>
                  <a:pt x="884396" y="0"/>
                </a:lnTo>
                <a:lnTo>
                  <a:pt x="884396" y="780479"/>
                </a:lnTo>
                <a:lnTo>
                  <a:pt x="0" y="78047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s-CL"/>
          </a:p>
        </p:txBody>
      </p:sp>
      <p:sp>
        <p:nvSpPr>
          <p:cNvPr id="39" name="Freeform 39"/>
          <p:cNvSpPr/>
          <p:nvPr/>
        </p:nvSpPr>
        <p:spPr>
          <a:xfrm>
            <a:off x="12043728" y="7481908"/>
            <a:ext cx="744394" cy="744394"/>
          </a:xfrm>
          <a:custGeom>
            <a:avLst/>
            <a:gdLst/>
            <a:ahLst/>
            <a:cxnLst/>
            <a:rect l="l" t="t" r="r" b="b"/>
            <a:pathLst>
              <a:path w="744394" h="744394">
                <a:moveTo>
                  <a:pt x="0" y="0"/>
                </a:moveTo>
                <a:lnTo>
                  <a:pt x="744394" y="0"/>
                </a:lnTo>
                <a:lnTo>
                  <a:pt x="744394" y="744394"/>
                </a:lnTo>
                <a:lnTo>
                  <a:pt x="0" y="744394"/>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s-CL"/>
          </a:p>
        </p:txBody>
      </p:sp>
      <p:sp>
        <p:nvSpPr>
          <p:cNvPr id="40" name="Freeform 40"/>
          <p:cNvSpPr/>
          <p:nvPr/>
        </p:nvSpPr>
        <p:spPr>
          <a:xfrm>
            <a:off x="11025673" y="4602835"/>
            <a:ext cx="614812" cy="600979"/>
          </a:xfrm>
          <a:custGeom>
            <a:avLst/>
            <a:gdLst/>
            <a:ahLst/>
            <a:cxnLst/>
            <a:rect l="l" t="t" r="r" b="b"/>
            <a:pathLst>
              <a:path w="614812" h="600979">
                <a:moveTo>
                  <a:pt x="0" y="0"/>
                </a:moveTo>
                <a:lnTo>
                  <a:pt x="614812" y="0"/>
                </a:lnTo>
                <a:lnTo>
                  <a:pt x="614812" y="600979"/>
                </a:lnTo>
                <a:lnTo>
                  <a:pt x="0" y="60097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CL"/>
          </a:p>
        </p:txBody>
      </p:sp>
      <p:sp>
        <p:nvSpPr>
          <p:cNvPr id="41" name="Freeform 41"/>
          <p:cNvSpPr/>
          <p:nvPr/>
        </p:nvSpPr>
        <p:spPr>
          <a:xfrm>
            <a:off x="10970022" y="2862172"/>
            <a:ext cx="726114" cy="571815"/>
          </a:xfrm>
          <a:custGeom>
            <a:avLst/>
            <a:gdLst/>
            <a:ahLst/>
            <a:cxnLst/>
            <a:rect l="l" t="t" r="r" b="b"/>
            <a:pathLst>
              <a:path w="726114" h="571815">
                <a:moveTo>
                  <a:pt x="0" y="0"/>
                </a:moveTo>
                <a:lnTo>
                  <a:pt x="726114" y="0"/>
                </a:lnTo>
                <a:lnTo>
                  <a:pt x="726114" y="571815"/>
                </a:lnTo>
                <a:lnTo>
                  <a:pt x="0" y="57181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s-CL"/>
          </a:p>
        </p:txBody>
      </p:sp>
      <p:sp>
        <p:nvSpPr>
          <p:cNvPr id="42" name="Freeform 42"/>
          <p:cNvSpPr/>
          <p:nvPr/>
        </p:nvSpPr>
        <p:spPr>
          <a:xfrm>
            <a:off x="10995486" y="6337427"/>
            <a:ext cx="675187" cy="675187"/>
          </a:xfrm>
          <a:custGeom>
            <a:avLst/>
            <a:gdLst/>
            <a:ahLst/>
            <a:cxnLst/>
            <a:rect l="l" t="t" r="r" b="b"/>
            <a:pathLst>
              <a:path w="675187" h="675187">
                <a:moveTo>
                  <a:pt x="0" y="0"/>
                </a:moveTo>
                <a:lnTo>
                  <a:pt x="675186" y="0"/>
                </a:lnTo>
                <a:lnTo>
                  <a:pt x="675186" y="675187"/>
                </a:lnTo>
                <a:lnTo>
                  <a:pt x="0" y="67518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s-CL"/>
          </a:p>
        </p:txBody>
      </p:sp>
      <p:sp>
        <p:nvSpPr>
          <p:cNvPr id="43" name="Freeform 43"/>
          <p:cNvSpPr/>
          <p:nvPr/>
        </p:nvSpPr>
        <p:spPr>
          <a:xfrm>
            <a:off x="10976597" y="8025376"/>
            <a:ext cx="712964" cy="712964"/>
          </a:xfrm>
          <a:custGeom>
            <a:avLst/>
            <a:gdLst/>
            <a:ahLst/>
            <a:cxnLst/>
            <a:rect l="l" t="t" r="r" b="b"/>
            <a:pathLst>
              <a:path w="712964" h="712964">
                <a:moveTo>
                  <a:pt x="0" y="0"/>
                </a:moveTo>
                <a:lnTo>
                  <a:pt x="712964" y="0"/>
                </a:lnTo>
                <a:lnTo>
                  <a:pt x="712964" y="712964"/>
                </a:lnTo>
                <a:lnTo>
                  <a:pt x="0" y="71296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s-CL"/>
          </a:p>
        </p:txBody>
      </p:sp>
      <p:sp>
        <p:nvSpPr>
          <p:cNvPr id="47" name="TextBox 47"/>
          <p:cNvSpPr txBox="1"/>
          <p:nvPr/>
        </p:nvSpPr>
        <p:spPr>
          <a:xfrm>
            <a:off x="3427490" y="650139"/>
            <a:ext cx="10378267" cy="588010"/>
          </a:xfrm>
          <a:prstGeom prst="rect">
            <a:avLst/>
          </a:prstGeom>
        </p:spPr>
        <p:txBody>
          <a:bodyPr lIns="0" tIns="0" rIns="0" bIns="0" rtlCol="0" anchor="t">
            <a:spAutoFit/>
          </a:bodyPr>
          <a:lstStyle/>
          <a:p>
            <a:pPr algn="ctr">
              <a:lnSpc>
                <a:spcPts val="4519"/>
              </a:lnSpc>
            </a:pPr>
            <a:r>
              <a:rPr lang="en-US" sz="3999" spc="-119" dirty="0" err="1">
                <a:solidFill>
                  <a:srgbClr val="000000"/>
                </a:solidFill>
                <a:latin typeface="Archivo Black"/>
              </a:rPr>
              <a:t>Avance</a:t>
            </a:r>
            <a:r>
              <a:rPr lang="en-US" sz="3999" spc="-119" dirty="0">
                <a:solidFill>
                  <a:srgbClr val="000000"/>
                </a:solidFill>
                <a:latin typeface="Archivo Black"/>
              </a:rPr>
              <a:t> </a:t>
            </a:r>
            <a:r>
              <a:rPr lang="en-US" sz="3999" spc="-119" dirty="0" err="1">
                <a:solidFill>
                  <a:srgbClr val="000000"/>
                </a:solidFill>
                <a:latin typeface="Archivo Black"/>
              </a:rPr>
              <a:t>en</a:t>
            </a:r>
            <a:r>
              <a:rPr lang="en-US" sz="3999" spc="-119" dirty="0">
                <a:solidFill>
                  <a:srgbClr val="000000"/>
                </a:solidFill>
                <a:latin typeface="Archivo Black"/>
              </a:rPr>
              <a:t> </a:t>
            </a:r>
            <a:r>
              <a:rPr lang="en-US" sz="3999" spc="-119" dirty="0" err="1">
                <a:solidFill>
                  <a:srgbClr val="000000"/>
                </a:solidFill>
                <a:latin typeface="Archivo Black"/>
              </a:rPr>
              <a:t>Difusión</a:t>
            </a:r>
            <a:r>
              <a:rPr lang="en-US" sz="3999" spc="-119" dirty="0">
                <a:solidFill>
                  <a:srgbClr val="000000"/>
                </a:solidFill>
                <a:latin typeface="Archivo Black"/>
              </a:rPr>
              <a:t> del Proyecto</a:t>
            </a:r>
          </a:p>
        </p:txBody>
      </p:sp>
      <p:grpSp>
        <p:nvGrpSpPr>
          <p:cNvPr id="63" name="Grupo 62">
            <a:extLst>
              <a:ext uri="{FF2B5EF4-FFF2-40B4-BE49-F238E27FC236}">
                <a16:creationId xmlns:a16="http://schemas.microsoft.com/office/drawing/2014/main" id="{12E04B32-102D-A976-84F0-54BC4785CB24}"/>
              </a:ext>
            </a:extLst>
          </p:cNvPr>
          <p:cNvGrpSpPr/>
          <p:nvPr/>
        </p:nvGrpSpPr>
        <p:grpSpPr>
          <a:xfrm>
            <a:off x="1142998" y="1616556"/>
            <a:ext cx="16002000" cy="7299098"/>
            <a:chOff x="1142998" y="1616556"/>
            <a:chExt cx="16002000" cy="7299098"/>
          </a:xfrm>
        </p:grpSpPr>
        <p:grpSp>
          <p:nvGrpSpPr>
            <p:cNvPr id="44" name="Group 44"/>
            <p:cNvGrpSpPr>
              <a:grpSpLocks noChangeAspect="1"/>
            </p:cNvGrpSpPr>
            <p:nvPr/>
          </p:nvGrpSpPr>
          <p:grpSpPr>
            <a:xfrm>
              <a:off x="1142998" y="1616556"/>
              <a:ext cx="16002000" cy="7299098"/>
              <a:chOff x="0" y="0"/>
              <a:chExt cx="3663950" cy="4923790"/>
            </a:xfrm>
          </p:grpSpPr>
          <p:sp>
            <p:nvSpPr>
              <p:cNvPr id="45" name="Freeform 45"/>
              <p:cNvSpPr/>
              <p:nvPr/>
            </p:nvSpPr>
            <p:spPr>
              <a:xfrm>
                <a:off x="31750" y="31750"/>
                <a:ext cx="3600450" cy="4859020"/>
              </a:xfrm>
              <a:custGeom>
                <a:avLst/>
                <a:gdLst/>
                <a:ahLst/>
                <a:cxnLst/>
                <a:rect l="l" t="t" r="r" b="b"/>
                <a:pathLst>
                  <a:path w="3600450" h="4859020">
                    <a:moveTo>
                      <a:pt x="3600450" y="4499610"/>
                    </a:moveTo>
                    <a:cubicBezTo>
                      <a:pt x="3600450" y="4699000"/>
                      <a:pt x="3439160" y="4859020"/>
                      <a:pt x="3241040" y="4859020"/>
                    </a:cubicBezTo>
                    <a:lnTo>
                      <a:pt x="359410" y="4859020"/>
                    </a:lnTo>
                    <a:cubicBezTo>
                      <a:pt x="160020" y="4859020"/>
                      <a:pt x="0" y="4697730"/>
                      <a:pt x="0" y="4499610"/>
                    </a:cubicBezTo>
                    <a:lnTo>
                      <a:pt x="0" y="359410"/>
                    </a:lnTo>
                    <a:cubicBezTo>
                      <a:pt x="0" y="160020"/>
                      <a:pt x="161290" y="0"/>
                      <a:pt x="359410" y="0"/>
                    </a:cubicBezTo>
                    <a:lnTo>
                      <a:pt x="3239770" y="0"/>
                    </a:lnTo>
                    <a:cubicBezTo>
                      <a:pt x="3439160" y="0"/>
                      <a:pt x="3599180" y="161290"/>
                      <a:pt x="3599180" y="359410"/>
                    </a:cubicBezTo>
                    <a:lnTo>
                      <a:pt x="3600450" y="4499610"/>
                    </a:lnTo>
                    <a:close/>
                  </a:path>
                </a:pathLst>
              </a:custGeom>
              <a:solidFill>
                <a:srgbClr val="000000">
                  <a:alpha val="0"/>
                </a:srgbClr>
              </a:solidFill>
              <a:ln w="12700">
                <a:solidFill>
                  <a:srgbClr val="000000"/>
                </a:solidFill>
              </a:ln>
            </p:spPr>
            <p:txBody>
              <a:bodyPr/>
              <a:lstStyle/>
              <a:p>
                <a:endParaRPr lang="es-CL"/>
              </a:p>
            </p:txBody>
          </p:sp>
          <p:sp>
            <p:nvSpPr>
              <p:cNvPr id="46" name="Freeform 46"/>
              <p:cNvSpPr/>
              <p:nvPr/>
            </p:nvSpPr>
            <p:spPr>
              <a:xfrm>
                <a:off x="0" y="0"/>
                <a:ext cx="3663950" cy="4923790"/>
              </a:xfrm>
              <a:custGeom>
                <a:avLst/>
                <a:gdLst/>
                <a:ahLst/>
                <a:cxnLst/>
                <a:rect l="l" t="t" r="r" b="b"/>
                <a:pathLst>
                  <a:path w="3663950" h="492379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63686B"/>
              </a:solidFill>
            </p:spPr>
            <p:txBody>
              <a:bodyPr/>
              <a:lstStyle/>
              <a:p>
                <a:endParaRPr lang="es-CL"/>
              </a:p>
            </p:txBody>
          </p:sp>
        </p:grpSp>
        <p:pic>
          <p:nvPicPr>
            <p:cNvPr id="58" name="Imagen 57">
              <a:extLst>
                <a:ext uri="{FF2B5EF4-FFF2-40B4-BE49-F238E27FC236}">
                  <a16:creationId xmlns:a16="http://schemas.microsoft.com/office/drawing/2014/main" id="{58C2B11F-B5F4-E184-A99D-824540291560}"/>
                </a:ext>
              </a:extLst>
            </p:cNvPr>
            <p:cNvPicPr>
              <a:picLocks noChangeAspect="1"/>
            </p:cNvPicPr>
            <p:nvPr/>
          </p:nvPicPr>
          <p:blipFill rotWithShape="1">
            <a:blip r:embed="rId19"/>
            <a:srcRect t="4292"/>
            <a:stretch/>
          </p:blipFill>
          <p:spPr>
            <a:xfrm>
              <a:off x="11689561" y="1919099"/>
              <a:ext cx="4702171" cy="4535018"/>
            </a:xfrm>
            <a:prstGeom prst="rect">
              <a:avLst/>
            </a:prstGeom>
          </p:spPr>
        </p:pic>
        <p:pic>
          <p:nvPicPr>
            <p:cNvPr id="61" name="Imagen 60">
              <a:extLst>
                <a:ext uri="{FF2B5EF4-FFF2-40B4-BE49-F238E27FC236}">
                  <a16:creationId xmlns:a16="http://schemas.microsoft.com/office/drawing/2014/main" id="{5C4E8AA4-9D8F-F4DB-8DBB-4B68E12C4A24}"/>
                </a:ext>
              </a:extLst>
            </p:cNvPr>
            <p:cNvPicPr>
              <a:picLocks noChangeAspect="1"/>
            </p:cNvPicPr>
            <p:nvPr/>
          </p:nvPicPr>
          <p:blipFill>
            <a:blip r:embed="rId20"/>
            <a:stretch>
              <a:fillRect/>
            </a:stretch>
          </p:blipFill>
          <p:spPr>
            <a:xfrm>
              <a:off x="1504697" y="2145805"/>
              <a:ext cx="6792116" cy="3821358"/>
            </a:xfrm>
            <a:prstGeom prst="rect">
              <a:avLst/>
            </a:prstGeom>
          </p:spPr>
        </p:pic>
        <p:pic>
          <p:nvPicPr>
            <p:cNvPr id="60" name="Imagen 59">
              <a:extLst>
                <a:ext uri="{FF2B5EF4-FFF2-40B4-BE49-F238E27FC236}">
                  <a16:creationId xmlns:a16="http://schemas.microsoft.com/office/drawing/2014/main" id="{D02C5523-02A1-1883-5799-393AB0BAE72E}"/>
                </a:ext>
              </a:extLst>
            </p:cNvPr>
            <p:cNvPicPr>
              <a:picLocks noChangeAspect="1"/>
            </p:cNvPicPr>
            <p:nvPr/>
          </p:nvPicPr>
          <p:blipFill>
            <a:blip r:embed="rId21"/>
            <a:stretch>
              <a:fillRect/>
            </a:stretch>
          </p:blipFill>
          <p:spPr>
            <a:xfrm>
              <a:off x="7103952" y="4684598"/>
              <a:ext cx="5973925" cy="3821359"/>
            </a:xfrm>
            <a:prstGeom prst="rect">
              <a:avLst/>
            </a:prstGeom>
          </p:spPr>
        </p:pic>
        <p:pic>
          <p:nvPicPr>
            <p:cNvPr id="62" name="Imagen 61">
              <a:extLst>
                <a:ext uri="{FF2B5EF4-FFF2-40B4-BE49-F238E27FC236}">
                  <a16:creationId xmlns:a16="http://schemas.microsoft.com/office/drawing/2014/main" id="{C9B725C1-C3DC-9F6E-E794-AE53A12F32A8}"/>
                </a:ext>
              </a:extLst>
            </p:cNvPr>
            <p:cNvPicPr>
              <a:picLocks noChangeAspect="1"/>
            </p:cNvPicPr>
            <p:nvPr/>
          </p:nvPicPr>
          <p:blipFill>
            <a:blip r:embed="rId22"/>
            <a:stretch>
              <a:fillRect/>
            </a:stretch>
          </p:blipFill>
          <p:spPr>
            <a:xfrm>
              <a:off x="3286038" y="5910121"/>
              <a:ext cx="2313950" cy="2806792"/>
            </a:xfrm>
            <a:prstGeom prst="rect">
              <a:avLst/>
            </a:prstGeom>
          </p:spPr>
        </p:pic>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42907" y="10016500"/>
            <a:ext cx="20973813" cy="734301"/>
            <a:chOff x="0" y="0"/>
            <a:chExt cx="27965084" cy="979068"/>
          </a:xfrm>
        </p:grpSpPr>
        <p:grpSp>
          <p:nvGrpSpPr>
            <p:cNvPr id="3" name="Group 3"/>
            <p:cNvGrpSpPr/>
            <p:nvPr/>
          </p:nvGrpSpPr>
          <p:grpSpPr>
            <a:xfrm>
              <a:off x="0" y="0"/>
              <a:ext cx="27965084" cy="979068"/>
              <a:chOff x="0" y="0"/>
              <a:chExt cx="11607985" cy="406400"/>
            </a:xfrm>
          </p:grpSpPr>
          <p:sp>
            <p:nvSpPr>
              <p:cNvPr id="4" name="Freeform 4"/>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1C1C1B"/>
              </a:solidFill>
            </p:spPr>
            <p:txBody>
              <a:bodyPr/>
              <a:lstStyle/>
              <a:p>
                <a:endParaRPr lang="es-CL"/>
              </a:p>
            </p:txBody>
          </p:sp>
          <p:sp>
            <p:nvSpPr>
              <p:cNvPr id="5" name="TextBox 5"/>
              <p:cNvSpPr txBox="1"/>
              <p:nvPr/>
            </p:nvSpPr>
            <p:spPr>
              <a:xfrm>
                <a:off x="0" y="-57150"/>
                <a:ext cx="812800" cy="46355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5108707" y="0"/>
              <a:ext cx="17747669" cy="979068"/>
              <a:chOff x="0" y="0"/>
              <a:chExt cx="7366854" cy="406400"/>
            </a:xfrm>
          </p:grpSpPr>
          <p:sp>
            <p:nvSpPr>
              <p:cNvPr id="7" name="Freeform 7"/>
              <p:cNvSpPr/>
              <p:nvPr/>
            </p:nvSpPr>
            <p:spPr>
              <a:xfrm>
                <a:off x="0" y="0"/>
                <a:ext cx="7366853" cy="406400"/>
              </a:xfrm>
              <a:custGeom>
                <a:avLst/>
                <a:gdLst/>
                <a:ahLst/>
                <a:cxnLst/>
                <a:rect l="l" t="t" r="r" b="b"/>
                <a:pathLst>
                  <a:path w="7366853" h="406400">
                    <a:moveTo>
                      <a:pt x="7163653" y="0"/>
                    </a:moveTo>
                    <a:cubicBezTo>
                      <a:pt x="7275878" y="0"/>
                      <a:pt x="7366853" y="90976"/>
                      <a:pt x="7366853" y="203200"/>
                    </a:cubicBezTo>
                    <a:cubicBezTo>
                      <a:pt x="7366853" y="315424"/>
                      <a:pt x="7275878" y="406400"/>
                      <a:pt x="7163653" y="406400"/>
                    </a:cubicBezTo>
                    <a:lnTo>
                      <a:pt x="203200" y="406400"/>
                    </a:lnTo>
                    <a:cubicBezTo>
                      <a:pt x="90976" y="406400"/>
                      <a:pt x="0" y="315424"/>
                      <a:pt x="0" y="203200"/>
                    </a:cubicBezTo>
                    <a:cubicBezTo>
                      <a:pt x="0" y="90976"/>
                      <a:pt x="90976" y="0"/>
                      <a:pt x="203200" y="0"/>
                    </a:cubicBezTo>
                    <a:close/>
                  </a:path>
                </a:pathLst>
              </a:custGeom>
              <a:solidFill>
                <a:srgbClr val="93CCB5"/>
              </a:solidFill>
            </p:spPr>
            <p:txBody>
              <a:bodyPr/>
              <a:lstStyle/>
              <a:p>
                <a:endParaRPr lang="es-CL"/>
              </a:p>
            </p:txBody>
          </p:sp>
          <p:sp>
            <p:nvSpPr>
              <p:cNvPr id="8" name="TextBox 8"/>
              <p:cNvSpPr txBox="1"/>
              <p:nvPr/>
            </p:nvSpPr>
            <p:spPr>
              <a:xfrm>
                <a:off x="0" y="-57150"/>
                <a:ext cx="812800" cy="46355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7299054" y="0"/>
              <a:ext cx="13366977" cy="979068"/>
              <a:chOff x="0" y="0"/>
              <a:chExt cx="5548478" cy="406400"/>
            </a:xfrm>
          </p:grpSpPr>
          <p:sp>
            <p:nvSpPr>
              <p:cNvPr id="10" name="Freeform 10"/>
              <p:cNvSpPr/>
              <p:nvPr/>
            </p:nvSpPr>
            <p:spPr>
              <a:xfrm>
                <a:off x="0" y="0"/>
                <a:ext cx="5548478" cy="406400"/>
              </a:xfrm>
              <a:custGeom>
                <a:avLst/>
                <a:gdLst/>
                <a:ahLst/>
                <a:cxnLst/>
                <a:rect l="l" t="t" r="r" b="b"/>
                <a:pathLst>
                  <a:path w="5548478" h="406400">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70827A"/>
              </a:solidFill>
            </p:spPr>
            <p:txBody>
              <a:bodyPr/>
              <a:lstStyle/>
              <a:p>
                <a:endParaRPr lang="es-CL"/>
              </a:p>
            </p:txBody>
          </p:sp>
          <p:sp>
            <p:nvSpPr>
              <p:cNvPr id="11" name="TextBox 11"/>
              <p:cNvSpPr txBox="1"/>
              <p:nvPr/>
            </p:nvSpPr>
            <p:spPr>
              <a:xfrm>
                <a:off x="0" y="-57150"/>
                <a:ext cx="812800" cy="463550"/>
              </a:xfrm>
              <a:prstGeom prst="rect">
                <a:avLst/>
              </a:prstGeom>
            </p:spPr>
            <p:txBody>
              <a:bodyPr lIns="50800" tIns="50800" rIns="50800" bIns="50800" rtlCol="0" anchor="ctr"/>
              <a:lstStyle/>
              <a:p>
                <a:pPr algn="ctr">
                  <a:lnSpc>
                    <a:spcPts val="2659"/>
                  </a:lnSpc>
                </a:pPr>
                <a:endParaRPr/>
              </a:p>
            </p:txBody>
          </p:sp>
        </p:grpSp>
      </p:grpSp>
      <p:sp>
        <p:nvSpPr>
          <p:cNvPr id="12" name="Freeform 12"/>
          <p:cNvSpPr/>
          <p:nvPr/>
        </p:nvSpPr>
        <p:spPr>
          <a:xfrm>
            <a:off x="15910556" y="9267095"/>
            <a:ext cx="2377444" cy="697384"/>
          </a:xfrm>
          <a:custGeom>
            <a:avLst/>
            <a:gdLst/>
            <a:ahLst/>
            <a:cxnLst/>
            <a:rect l="l" t="t" r="r" b="b"/>
            <a:pathLst>
              <a:path w="2377444" h="697384">
                <a:moveTo>
                  <a:pt x="0" y="0"/>
                </a:moveTo>
                <a:lnTo>
                  <a:pt x="2377444" y="0"/>
                </a:lnTo>
                <a:lnTo>
                  <a:pt x="2377444" y="697383"/>
                </a:lnTo>
                <a:lnTo>
                  <a:pt x="0" y="697383"/>
                </a:lnTo>
                <a:lnTo>
                  <a:pt x="0" y="0"/>
                </a:lnTo>
                <a:close/>
              </a:path>
            </a:pathLst>
          </a:custGeom>
          <a:blipFill>
            <a:blip r:embed="rId2"/>
            <a:stretch>
              <a:fillRect/>
            </a:stretch>
          </a:blipFill>
        </p:spPr>
        <p:txBody>
          <a:bodyPr/>
          <a:lstStyle/>
          <a:p>
            <a:endParaRPr lang="es-CL"/>
          </a:p>
        </p:txBody>
      </p:sp>
      <p:grpSp>
        <p:nvGrpSpPr>
          <p:cNvPr id="13" name="Group 13"/>
          <p:cNvGrpSpPr/>
          <p:nvPr/>
        </p:nvGrpSpPr>
        <p:grpSpPr>
          <a:xfrm>
            <a:off x="-1342907" y="-493737"/>
            <a:ext cx="20973813" cy="734301"/>
            <a:chOff x="0" y="0"/>
            <a:chExt cx="27965084" cy="979068"/>
          </a:xfrm>
        </p:grpSpPr>
        <p:grpSp>
          <p:nvGrpSpPr>
            <p:cNvPr id="14" name="Group 14"/>
            <p:cNvGrpSpPr/>
            <p:nvPr/>
          </p:nvGrpSpPr>
          <p:grpSpPr>
            <a:xfrm>
              <a:off x="0" y="0"/>
              <a:ext cx="27965084" cy="979068"/>
              <a:chOff x="0" y="0"/>
              <a:chExt cx="11607985" cy="406400"/>
            </a:xfrm>
          </p:grpSpPr>
          <p:sp>
            <p:nvSpPr>
              <p:cNvPr id="15" name="Freeform 15"/>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1C1C1B"/>
              </a:solidFill>
            </p:spPr>
            <p:txBody>
              <a:bodyPr/>
              <a:lstStyle/>
              <a:p>
                <a:endParaRPr lang="es-CL"/>
              </a:p>
            </p:txBody>
          </p:sp>
          <p:sp>
            <p:nvSpPr>
              <p:cNvPr id="16" name="TextBox 16"/>
              <p:cNvSpPr txBox="1"/>
              <p:nvPr/>
            </p:nvSpPr>
            <p:spPr>
              <a:xfrm>
                <a:off x="0" y="-57150"/>
                <a:ext cx="812800" cy="463550"/>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5108707" y="0"/>
              <a:ext cx="17747669" cy="979068"/>
              <a:chOff x="0" y="0"/>
              <a:chExt cx="7366854" cy="406400"/>
            </a:xfrm>
          </p:grpSpPr>
          <p:sp>
            <p:nvSpPr>
              <p:cNvPr id="18" name="Freeform 18"/>
              <p:cNvSpPr/>
              <p:nvPr/>
            </p:nvSpPr>
            <p:spPr>
              <a:xfrm>
                <a:off x="0" y="0"/>
                <a:ext cx="7366853" cy="406400"/>
              </a:xfrm>
              <a:custGeom>
                <a:avLst/>
                <a:gdLst/>
                <a:ahLst/>
                <a:cxnLst/>
                <a:rect l="l" t="t" r="r" b="b"/>
                <a:pathLst>
                  <a:path w="7366853" h="406400">
                    <a:moveTo>
                      <a:pt x="7163653" y="0"/>
                    </a:moveTo>
                    <a:cubicBezTo>
                      <a:pt x="7275878" y="0"/>
                      <a:pt x="7366853" y="90976"/>
                      <a:pt x="7366853" y="203200"/>
                    </a:cubicBezTo>
                    <a:cubicBezTo>
                      <a:pt x="7366853" y="315424"/>
                      <a:pt x="7275878" y="406400"/>
                      <a:pt x="7163653" y="406400"/>
                    </a:cubicBezTo>
                    <a:lnTo>
                      <a:pt x="203200" y="406400"/>
                    </a:lnTo>
                    <a:cubicBezTo>
                      <a:pt x="90976" y="406400"/>
                      <a:pt x="0" y="315424"/>
                      <a:pt x="0" y="203200"/>
                    </a:cubicBezTo>
                    <a:cubicBezTo>
                      <a:pt x="0" y="90976"/>
                      <a:pt x="90976" y="0"/>
                      <a:pt x="203200" y="0"/>
                    </a:cubicBezTo>
                    <a:close/>
                  </a:path>
                </a:pathLst>
              </a:custGeom>
              <a:solidFill>
                <a:srgbClr val="93CCB5"/>
              </a:solidFill>
            </p:spPr>
            <p:txBody>
              <a:bodyPr/>
              <a:lstStyle/>
              <a:p>
                <a:endParaRPr lang="es-CL"/>
              </a:p>
            </p:txBody>
          </p:sp>
          <p:sp>
            <p:nvSpPr>
              <p:cNvPr id="19" name="TextBox 19"/>
              <p:cNvSpPr txBox="1"/>
              <p:nvPr/>
            </p:nvSpPr>
            <p:spPr>
              <a:xfrm>
                <a:off x="0" y="-57150"/>
                <a:ext cx="812800" cy="463550"/>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a:off x="7299054" y="0"/>
              <a:ext cx="13366977" cy="979068"/>
              <a:chOff x="0" y="0"/>
              <a:chExt cx="5548478" cy="406400"/>
            </a:xfrm>
          </p:grpSpPr>
          <p:sp>
            <p:nvSpPr>
              <p:cNvPr id="21" name="Freeform 21"/>
              <p:cNvSpPr/>
              <p:nvPr/>
            </p:nvSpPr>
            <p:spPr>
              <a:xfrm>
                <a:off x="0" y="0"/>
                <a:ext cx="5548478" cy="406400"/>
              </a:xfrm>
              <a:custGeom>
                <a:avLst/>
                <a:gdLst/>
                <a:ahLst/>
                <a:cxnLst/>
                <a:rect l="l" t="t" r="r" b="b"/>
                <a:pathLst>
                  <a:path w="5548478" h="406400">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70827A"/>
              </a:solidFill>
            </p:spPr>
            <p:txBody>
              <a:bodyPr/>
              <a:lstStyle/>
              <a:p>
                <a:endParaRPr lang="es-CL"/>
              </a:p>
            </p:txBody>
          </p:sp>
          <p:sp>
            <p:nvSpPr>
              <p:cNvPr id="22" name="TextBox 22"/>
              <p:cNvSpPr txBox="1"/>
              <p:nvPr/>
            </p:nvSpPr>
            <p:spPr>
              <a:xfrm>
                <a:off x="0" y="-57150"/>
                <a:ext cx="812800" cy="463550"/>
              </a:xfrm>
              <a:prstGeom prst="rect">
                <a:avLst/>
              </a:prstGeom>
            </p:spPr>
            <p:txBody>
              <a:bodyPr lIns="50800" tIns="50800" rIns="50800" bIns="50800" rtlCol="0" anchor="ctr"/>
              <a:lstStyle/>
              <a:p>
                <a:pPr algn="ctr">
                  <a:lnSpc>
                    <a:spcPts val="2659"/>
                  </a:lnSpc>
                </a:pPr>
                <a:endParaRPr/>
              </a:p>
            </p:txBody>
          </p:sp>
        </p:grpSp>
      </p:grpSp>
      <p:sp>
        <p:nvSpPr>
          <p:cNvPr id="24" name="Freeform 24"/>
          <p:cNvSpPr/>
          <p:nvPr/>
        </p:nvSpPr>
        <p:spPr>
          <a:xfrm>
            <a:off x="7752979" y="4090797"/>
            <a:ext cx="614812" cy="600979"/>
          </a:xfrm>
          <a:custGeom>
            <a:avLst/>
            <a:gdLst/>
            <a:ahLst/>
            <a:cxnLst/>
            <a:rect l="l" t="t" r="r" b="b"/>
            <a:pathLst>
              <a:path w="614812" h="600979">
                <a:moveTo>
                  <a:pt x="0" y="0"/>
                </a:moveTo>
                <a:lnTo>
                  <a:pt x="614813" y="0"/>
                </a:lnTo>
                <a:lnTo>
                  <a:pt x="614813" y="600979"/>
                </a:lnTo>
                <a:lnTo>
                  <a:pt x="0" y="60097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CL"/>
          </a:p>
        </p:txBody>
      </p:sp>
      <p:sp>
        <p:nvSpPr>
          <p:cNvPr id="26" name="Freeform 26"/>
          <p:cNvSpPr/>
          <p:nvPr/>
        </p:nvSpPr>
        <p:spPr>
          <a:xfrm>
            <a:off x="7697328" y="2350134"/>
            <a:ext cx="726114" cy="571815"/>
          </a:xfrm>
          <a:custGeom>
            <a:avLst/>
            <a:gdLst/>
            <a:ahLst/>
            <a:cxnLst/>
            <a:rect l="l" t="t" r="r" b="b"/>
            <a:pathLst>
              <a:path w="726114" h="571815">
                <a:moveTo>
                  <a:pt x="0" y="0"/>
                </a:moveTo>
                <a:lnTo>
                  <a:pt x="726115" y="0"/>
                </a:lnTo>
                <a:lnTo>
                  <a:pt x="726115" y="571815"/>
                </a:lnTo>
                <a:lnTo>
                  <a:pt x="0" y="57181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s-CL"/>
          </a:p>
        </p:txBody>
      </p:sp>
      <p:sp>
        <p:nvSpPr>
          <p:cNvPr id="28" name="Freeform 28"/>
          <p:cNvSpPr/>
          <p:nvPr/>
        </p:nvSpPr>
        <p:spPr>
          <a:xfrm>
            <a:off x="7722792" y="5825389"/>
            <a:ext cx="675187" cy="675187"/>
          </a:xfrm>
          <a:custGeom>
            <a:avLst/>
            <a:gdLst/>
            <a:ahLst/>
            <a:cxnLst/>
            <a:rect l="l" t="t" r="r" b="b"/>
            <a:pathLst>
              <a:path w="675187" h="675187">
                <a:moveTo>
                  <a:pt x="0" y="0"/>
                </a:moveTo>
                <a:lnTo>
                  <a:pt x="675187" y="0"/>
                </a:lnTo>
                <a:lnTo>
                  <a:pt x="675187" y="675187"/>
                </a:lnTo>
                <a:lnTo>
                  <a:pt x="0" y="67518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s-CL"/>
          </a:p>
        </p:txBody>
      </p:sp>
      <p:sp>
        <p:nvSpPr>
          <p:cNvPr id="30" name="Freeform 30"/>
          <p:cNvSpPr/>
          <p:nvPr/>
        </p:nvSpPr>
        <p:spPr>
          <a:xfrm>
            <a:off x="7703904" y="7721876"/>
            <a:ext cx="712964" cy="712964"/>
          </a:xfrm>
          <a:custGeom>
            <a:avLst/>
            <a:gdLst/>
            <a:ahLst/>
            <a:cxnLst/>
            <a:rect l="l" t="t" r="r" b="b"/>
            <a:pathLst>
              <a:path w="712964" h="712964">
                <a:moveTo>
                  <a:pt x="0" y="0"/>
                </a:moveTo>
                <a:lnTo>
                  <a:pt x="712964" y="0"/>
                </a:lnTo>
                <a:lnTo>
                  <a:pt x="712964" y="712964"/>
                </a:lnTo>
                <a:lnTo>
                  <a:pt x="0" y="71296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s-CL"/>
          </a:p>
        </p:txBody>
      </p:sp>
      <p:sp>
        <p:nvSpPr>
          <p:cNvPr id="33" name="Freeform 33"/>
          <p:cNvSpPr/>
          <p:nvPr/>
        </p:nvSpPr>
        <p:spPr>
          <a:xfrm>
            <a:off x="12067349" y="2350134"/>
            <a:ext cx="637124" cy="629016"/>
          </a:xfrm>
          <a:custGeom>
            <a:avLst/>
            <a:gdLst/>
            <a:ahLst/>
            <a:cxnLst/>
            <a:rect l="l" t="t" r="r" b="b"/>
            <a:pathLst>
              <a:path w="637124" h="629016">
                <a:moveTo>
                  <a:pt x="0" y="0"/>
                </a:moveTo>
                <a:lnTo>
                  <a:pt x="637124" y="0"/>
                </a:lnTo>
                <a:lnTo>
                  <a:pt x="637124" y="629016"/>
                </a:lnTo>
                <a:lnTo>
                  <a:pt x="0" y="62901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s-CL"/>
          </a:p>
        </p:txBody>
      </p:sp>
      <p:sp>
        <p:nvSpPr>
          <p:cNvPr id="35" name="Freeform 35"/>
          <p:cNvSpPr/>
          <p:nvPr/>
        </p:nvSpPr>
        <p:spPr>
          <a:xfrm>
            <a:off x="12131538" y="4069174"/>
            <a:ext cx="577387" cy="644225"/>
          </a:xfrm>
          <a:custGeom>
            <a:avLst/>
            <a:gdLst/>
            <a:ahLst/>
            <a:cxnLst/>
            <a:rect l="l" t="t" r="r" b="b"/>
            <a:pathLst>
              <a:path w="577387" h="644225">
                <a:moveTo>
                  <a:pt x="0" y="0"/>
                </a:moveTo>
                <a:lnTo>
                  <a:pt x="577387" y="0"/>
                </a:lnTo>
                <a:lnTo>
                  <a:pt x="577387" y="644225"/>
                </a:lnTo>
                <a:lnTo>
                  <a:pt x="0" y="64422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s-CL"/>
          </a:p>
        </p:txBody>
      </p:sp>
      <p:sp>
        <p:nvSpPr>
          <p:cNvPr id="37" name="Freeform 37"/>
          <p:cNvSpPr/>
          <p:nvPr/>
        </p:nvSpPr>
        <p:spPr>
          <a:xfrm>
            <a:off x="11939491" y="5741167"/>
            <a:ext cx="884396" cy="780479"/>
          </a:xfrm>
          <a:custGeom>
            <a:avLst/>
            <a:gdLst/>
            <a:ahLst/>
            <a:cxnLst/>
            <a:rect l="l" t="t" r="r" b="b"/>
            <a:pathLst>
              <a:path w="884396" h="780479">
                <a:moveTo>
                  <a:pt x="0" y="0"/>
                </a:moveTo>
                <a:lnTo>
                  <a:pt x="884396" y="0"/>
                </a:lnTo>
                <a:lnTo>
                  <a:pt x="884396" y="780479"/>
                </a:lnTo>
                <a:lnTo>
                  <a:pt x="0" y="78047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s-CL"/>
          </a:p>
        </p:txBody>
      </p:sp>
      <p:sp>
        <p:nvSpPr>
          <p:cNvPr id="39" name="Freeform 39"/>
          <p:cNvSpPr/>
          <p:nvPr/>
        </p:nvSpPr>
        <p:spPr>
          <a:xfrm>
            <a:off x="12043728" y="7481908"/>
            <a:ext cx="744394" cy="744394"/>
          </a:xfrm>
          <a:custGeom>
            <a:avLst/>
            <a:gdLst/>
            <a:ahLst/>
            <a:cxnLst/>
            <a:rect l="l" t="t" r="r" b="b"/>
            <a:pathLst>
              <a:path w="744394" h="744394">
                <a:moveTo>
                  <a:pt x="0" y="0"/>
                </a:moveTo>
                <a:lnTo>
                  <a:pt x="744394" y="0"/>
                </a:lnTo>
                <a:lnTo>
                  <a:pt x="744394" y="744394"/>
                </a:lnTo>
                <a:lnTo>
                  <a:pt x="0" y="744394"/>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s-CL"/>
          </a:p>
        </p:txBody>
      </p:sp>
      <p:sp>
        <p:nvSpPr>
          <p:cNvPr id="40" name="Freeform 40"/>
          <p:cNvSpPr/>
          <p:nvPr/>
        </p:nvSpPr>
        <p:spPr>
          <a:xfrm>
            <a:off x="11025673" y="4602835"/>
            <a:ext cx="614812" cy="600979"/>
          </a:xfrm>
          <a:custGeom>
            <a:avLst/>
            <a:gdLst/>
            <a:ahLst/>
            <a:cxnLst/>
            <a:rect l="l" t="t" r="r" b="b"/>
            <a:pathLst>
              <a:path w="614812" h="600979">
                <a:moveTo>
                  <a:pt x="0" y="0"/>
                </a:moveTo>
                <a:lnTo>
                  <a:pt x="614812" y="0"/>
                </a:lnTo>
                <a:lnTo>
                  <a:pt x="614812" y="600979"/>
                </a:lnTo>
                <a:lnTo>
                  <a:pt x="0" y="60097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CL"/>
          </a:p>
        </p:txBody>
      </p:sp>
      <p:sp>
        <p:nvSpPr>
          <p:cNvPr id="41" name="Freeform 41"/>
          <p:cNvSpPr/>
          <p:nvPr/>
        </p:nvSpPr>
        <p:spPr>
          <a:xfrm>
            <a:off x="10970022" y="2862172"/>
            <a:ext cx="726114" cy="571815"/>
          </a:xfrm>
          <a:custGeom>
            <a:avLst/>
            <a:gdLst/>
            <a:ahLst/>
            <a:cxnLst/>
            <a:rect l="l" t="t" r="r" b="b"/>
            <a:pathLst>
              <a:path w="726114" h="571815">
                <a:moveTo>
                  <a:pt x="0" y="0"/>
                </a:moveTo>
                <a:lnTo>
                  <a:pt x="726114" y="0"/>
                </a:lnTo>
                <a:lnTo>
                  <a:pt x="726114" y="571815"/>
                </a:lnTo>
                <a:lnTo>
                  <a:pt x="0" y="57181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s-CL"/>
          </a:p>
        </p:txBody>
      </p:sp>
      <p:sp>
        <p:nvSpPr>
          <p:cNvPr id="42" name="Freeform 42"/>
          <p:cNvSpPr/>
          <p:nvPr/>
        </p:nvSpPr>
        <p:spPr>
          <a:xfrm>
            <a:off x="10995486" y="6337427"/>
            <a:ext cx="675187" cy="675187"/>
          </a:xfrm>
          <a:custGeom>
            <a:avLst/>
            <a:gdLst/>
            <a:ahLst/>
            <a:cxnLst/>
            <a:rect l="l" t="t" r="r" b="b"/>
            <a:pathLst>
              <a:path w="675187" h="675187">
                <a:moveTo>
                  <a:pt x="0" y="0"/>
                </a:moveTo>
                <a:lnTo>
                  <a:pt x="675186" y="0"/>
                </a:lnTo>
                <a:lnTo>
                  <a:pt x="675186" y="675187"/>
                </a:lnTo>
                <a:lnTo>
                  <a:pt x="0" y="67518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s-CL"/>
          </a:p>
        </p:txBody>
      </p:sp>
      <p:sp>
        <p:nvSpPr>
          <p:cNvPr id="43" name="Freeform 43"/>
          <p:cNvSpPr/>
          <p:nvPr/>
        </p:nvSpPr>
        <p:spPr>
          <a:xfrm>
            <a:off x="10976597" y="8025376"/>
            <a:ext cx="712964" cy="712964"/>
          </a:xfrm>
          <a:custGeom>
            <a:avLst/>
            <a:gdLst/>
            <a:ahLst/>
            <a:cxnLst/>
            <a:rect l="l" t="t" r="r" b="b"/>
            <a:pathLst>
              <a:path w="712964" h="712964">
                <a:moveTo>
                  <a:pt x="0" y="0"/>
                </a:moveTo>
                <a:lnTo>
                  <a:pt x="712964" y="0"/>
                </a:lnTo>
                <a:lnTo>
                  <a:pt x="712964" y="712964"/>
                </a:lnTo>
                <a:lnTo>
                  <a:pt x="0" y="71296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s-CL"/>
          </a:p>
        </p:txBody>
      </p:sp>
      <p:sp>
        <p:nvSpPr>
          <p:cNvPr id="47" name="TextBox 47"/>
          <p:cNvSpPr txBox="1"/>
          <p:nvPr/>
        </p:nvSpPr>
        <p:spPr>
          <a:xfrm>
            <a:off x="3427490" y="650139"/>
            <a:ext cx="10378267" cy="588010"/>
          </a:xfrm>
          <a:prstGeom prst="rect">
            <a:avLst/>
          </a:prstGeom>
        </p:spPr>
        <p:txBody>
          <a:bodyPr lIns="0" tIns="0" rIns="0" bIns="0" rtlCol="0" anchor="t">
            <a:spAutoFit/>
          </a:bodyPr>
          <a:lstStyle/>
          <a:p>
            <a:pPr algn="ctr">
              <a:lnSpc>
                <a:spcPts val="4519"/>
              </a:lnSpc>
            </a:pPr>
            <a:r>
              <a:rPr lang="en-US" sz="3999" spc="-119" dirty="0" err="1">
                <a:solidFill>
                  <a:srgbClr val="000000"/>
                </a:solidFill>
                <a:latin typeface="Archivo Black"/>
              </a:rPr>
              <a:t>Avance</a:t>
            </a:r>
            <a:r>
              <a:rPr lang="en-US" sz="3999" spc="-119" dirty="0">
                <a:solidFill>
                  <a:srgbClr val="000000"/>
                </a:solidFill>
                <a:latin typeface="Archivo Black"/>
              </a:rPr>
              <a:t> </a:t>
            </a:r>
            <a:r>
              <a:rPr lang="en-US" sz="3999" spc="-119" dirty="0" err="1">
                <a:solidFill>
                  <a:srgbClr val="000000"/>
                </a:solidFill>
                <a:latin typeface="Archivo Black"/>
              </a:rPr>
              <a:t>en</a:t>
            </a:r>
            <a:r>
              <a:rPr lang="en-US" sz="3999" spc="-119" dirty="0">
                <a:solidFill>
                  <a:srgbClr val="000000"/>
                </a:solidFill>
                <a:latin typeface="Archivo Black"/>
              </a:rPr>
              <a:t> </a:t>
            </a:r>
            <a:r>
              <a:rPr lang="en-US" sz="3999" spc="-119" dirty="0" err="1">
                <a:solidFill>
                  <a:srgbClr val="000000"/>
                </a:solidFill>
                <a:latin typeface="Archivo Black"/>
              </a:rPr>
              <a:t>Difusión</a:t>
            </a:r>
            <a:r>
              <a:rPr lang="en-US" sz="3999" spc="-119" dirty="0">
                <a:solidFill>
                  <a:srgbClr val="000000"/>
                </a:solidFill>
                <a:latin typeface="Archivo Black"/>
              </a:rPr>
              <a:t> del Proyecto</a:t>
            </a:r>
          </a:p>
        </p:txBody>
      </p:sp>
      <p:grpSp>
        <p:nvGrpSpPr>
          <p:cNvPr id="32" name="Grupo 31">
            <a:extLst>
              <a:ext uri="{FF2B5EF4-FFF2-40B4-BE49-F238E27FC236}">
                <a16:creationId xmlns:a16="http://schemas.microsoft.com/office/drawing/2014/main" id="{C43050E9-C3FF-D038-4361-6D1573906CB6}"/>
              </a:ext>
            </a:extLst>
          </p:cNvPr>
          <p:cNvGrpSpPr/>
          <p:nvPr/>
        </p:nvGrpSpPr>
        <p:grpSpPr>
          <a:xfrm>
            <a:off x="1371600" y="1647803"/>
            <a:ext cx="16002000" cy="7299098"/>
            <a:chOff x="1371600" y="1647803"/>
            <a:chExt cx="16002000" cy="7299098"/>
          </a:xfrm>
        </p:grpSpPr>
        <p:grpSp>
          <p:nvGrpSpPr>
            <p:cNvPr id="44" name="Group 44"/>
            <p:cNvGrpSpPr>
              <a:grpSpLocks noChangeAspect="1"/>
            </p:cNvGrpSpPr>
            <p:nvPr/>
          </p:nvGrpSpPr>
          <p:grpSpPr>
            <a:xfrm>
              <a:off x="1371600" y="1647803"/>
              <a:ext cx="16002000" cy="7299098"/>
              <a:chOff x="0" y="0"/>
              <a:chExt cx="3663950" cy="4923790"/>
            </a:xfrm>
          </p:grpSpPr>
          <p:sp>
            <p:nvSpPr>
              <p:cNvPr id="45" name="Freeform 45"/>
              <p:cNvSpPr/>
              <p:nvPr/>
            </p:nvSpPr>
            <p:spPr>
              <a:xfrm>
                <a:off x="10368" y="32385"/>
                <a:ext cx="3600450" cy="4859020"/>
              </a:xfrm>
              <a:custGeom>
                <a:avLst/>
                <a:gdLst/>
                <a:ahLst/>
                <a:cxnLst/>
                <a:rect l="l" t="t" r="r" b="b"/>
                <a:pathLst>
                  <a:path w="3600450" h="4859020">
                    <a:moveTo>
                      <a:pt x="3600450" y="4499610"/>
                    </a:moveTo>
                    <a:cubicBezTo>
                      <a:pt x="3600450" y="4699000"/>
                      <a:pt x="3439160" y="4859020"/>
                      <a:pt x="3241040" y="4859020"/>
                    </a:cubicBezTo>
                    <a:lnTo>
                      <a:pt x="359410" y="4859020"/>
                    </a:lnTo>
                    <a:cubicBezTo>
                      <a:pt x="160020" y="4859020"/>
                      <a:pt x="0" y="4697730"/>
                      <a:pt x="0" y="4499610"/>
                    </a:cubicBezTo>
                    <a:lnTo>
                      <a:pt x="0" y="359410"/>
                    </a:lnTo>
                    <a:cubicBezTo>
                      <a:pt x="0" y="160020"/>
                      <a:pt x="161290" y="0"/>
                      <a:pt x="359410" y="0"/>
                    </a:cubicBezTo>
                    <a:lnTo>
                      <a:pt x="3239770" y="0"/>
                    </a:lnTo>
                    <a:cubicBezTo>
                      <a:pt x="3439160" y="0"/>
                      <a:pt x="3599180" y="161290"/>
                      <a:pt x="3599180" y="359410"/>
                    </a:cubicBezTo>
                    <a:lnTo>
                      <a:pt x="3600450" y="4499610"/>
                    </a:lnTo>
                    <a:close/>
                  </a:path>
                </a:pathLst>
              </a:custGeom>
              <a:solidFill>
                <a:srgbClr val="000000">
                  <a:alpha val="0"/>
                </a:srgbClr>
              </a:solidFill>
              <a:ln w="12700">
                <a:solidFill>
                  <a:srgbClr val="000000"/>
                </a:solidFill>
              </a:ln>
            </p:spPr>
            <p:txBody>
              <a:bodyPr/>
              <a:lstStyle/>
              <a:p>
                <a:r>
                  <a:rPr lang="es-CL" dirty="0"/>
                  <a:t>					Actividad desarrollada en USACH, donde se dio a conocer el proyecto</a:t>
                </a:r>
              </a:p>
            </p:txBody>
          </p:sp>
          <p:sp>
            <p:nvSpPr>
              <p:cNvPr id="46" name="Freeform 46"/>
              <p:cNvSpPr/>
              <p:nvPr/>
            </p:nvSpPr>
            <p:spPr>
              <a:xfrm>
                <a:off x="0" y="0"/>
                <a:ext cx="3663950" cy="4923790"/>
              </a:xfrm>
              <a:custGeom>
                <a:avLst/>
                <a:gdLst/>
                <a:ahLst/>
                <a:cxnLst/>
                <a:rect l="l" t="t" r="r" b="b"/>
                <a:pathLst>
                  <a:path w="3663950" h="492379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63686B"/>
              </a:solidFill>
            </p:spPr>
            <p:txBody>
              <a:bodyPr/>
              <a:lstStyle/>
              <a:p>
                <a:endParaRPr lang="es-CL"/>
              </a:p>
            </p:txBody>
          </p:sp>
        </p:grpSp>
        <p:pic>
          <p:nvPicPr>
            <p:cNvPr id="23" name="Imagen 22">
              <a:extLst>
                <a:ext uri="{FF2B5EF4-FFF2-40B4-BE49-F238E27FC236}">
                  <a16:creationId xmlns:a16="http://schemas.microsoft.com/office/drawing/2014/main" id="{7BF86C66-2814-8924-A9D9-A0A64B798853}"/>
                </a:ext>
              </a:extLst>
            </p:cNvPr>
            <p:cNvPicPr>
              <a:picLocks noChangeAspect="1"/>
            </p:cNvPicPr>
            <p:nvPr/>
          </p:nvPicPr>
          <p:blipFill>
            <a:blip r:embed="rId19"/>
            <a:stretch>
              <a:fillRect/>
            </a:stretch>
          </p:blipFill>
          <p:spPr>
            <a:xfrm>
              <a:off x="2099715" y="2082161"/>
              <a:ext cx="4488186" cy="3366140"/>
            </a:xfrm>
            <a:prstGeom prst="rect">
              <a:avLst/>
            </a:prstGeom>
          </p:spPr>
        </p:pic>
        <p:pic>
          <p:nvPicPr>
            <p:cNvPr id="27" name="Imagen 26">
              <a:extLst>
                <a:ext uri="{FF2B5EF4-FFF2-40B4-BE49-F238E27FC236}">
                  <a16:creationId xmlns:a16="http://schemas.microsoft.com/office/drawing/2014/main" id="{EF06646F-F501-7B01-DFFD-2984B87F6739}"/>
                </a:ext>
              </a:extLst>
            </p:cNvPr>
            <p:cNvPicPr>
              <a:picLocks noChangeAspect="1"/>
            </p:cNvPicPr>
            <p:nvPr/>
          </p:nvPicPr>
          <p:blipFill rotWithShape="1">
            <a:blip r:embed="rId20"/>
            <a:srcRect r="6824"/>
            <a:stretch/>
          </p:blipFill>
          <p:spPr>
            <a:xfrm>
              <a:off x="11541871" y="2062376"/>
              <a:ext cx="5229491" cy="3366140"/>
            </a:xfrm>
            <a:prstGeom prst="rect">
              <a:avLst/>
            </a:prstGeom>
          </p:spPr>
        </p:pic>
        <p:pic>
          <p:nvPicPr>
            <p:cNvPr id="31" name="Imagen 30">
              <a:extLst>
                <a:ext uri="{FF2B5EF4-FFF2-40B4-BE49-F238E27FC236}">
                  <a16:creationId xmlns:a16="http://schemas.microsoft.com/office/drawing/2014/main" id="{CEF866B6-0E50-2B30-6CDA-2F7050BFC07E}"/>
                </a:ext>
              </a:extLst>
            </p:cNvPr>
            <p:cNvPicPr>
              <a:picLocks noChangeAspect="1"/>
            </p:cNvPicPr>
            <p:nvPr/>
          </p:nvPicPr>
          <p:blipFill>
            <a:blip r:embed="rId21"/>
            <a:stretch>
              <a:fillRect/>
            </a:stretch>
          </p:blipFill>
          <p:spPr>
            <a:xfrm>
              <a:off x="6481035" y="5210524"/>
              <a:ext cx="5139160" cy="3685240"/>
            </a:xfrm>
            <a:prstGeom prst="rect">
              <a:avLst/>
            </a:prstGeom>
          </p:spPr>
        </p:pic>
      </p:grpSp>
    </p:spTree>
    <p:extLst>
      <p:ext uri="{BB962C8B-B14F-4D97-AF65-F5344CB8AC3E}">
        <p14:creationId xmlns:p14="http://schemas.microsoft.com/office/powerpoint/2010/main" val="11411907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42907" y="10016500"/>
            <a:ext cx="20973813" cy="734301"/>
            <a:chOff x="0" y="0"/>
            <a:chExt cx="27965084" cy="979068"/>
          </a:xfrm>
        </p:grpSpPr>
        <p:grpSp>
          <p:nvGrpSpPr>
            <p:cNvPr id="3" name="Group 3"/>
            <p:cNvGrpSpPr/>
            <p:nvPr/>
          </p:nvGrpSpPr>
          <p:grpSpPr>
            <a:xfrm>
              <a:off x="0" y="0"/>
              <a:ext cx="27965084" cy="979068"/>
              <a:chOff x="0" y="0"/>
              <a:chExt cx="11607985" cy="406400"/>
            </a:xfrm>
          </p:grpSpPr>
          <p:sp>
            <p:nvSpPr>
              <p:cNvPr id="4" name="Freeform 4"/>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1C1C1B"/>
              </a:solidFill>
            </p:spPr>
            <p:txBody>
              <a:bodyPr/>
              <a:lstStyle/>
              <a:p>
                <a:endParaRPr lang="es-CL"/>
              </a:p>
            </p:txBody>
          </p:sp>
          <p:sp>
            <p:nvSpPr>
              <p:cNvPr id="5" name="TextBox 5"/>
              <p:cNvSpPr txBox="1"/>
              <p:nvPr/>
            </p:nvSpPr>
            <p:spPr>
              <a:xfrm>
                <a:off x="0" y="-57150"/>
                <a:ext cx="812800" cy="46355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5108707" y="0"/>
              <a:ext cx="17747669" cy="979068"/>
              <a:chOff x="0" y="0"/>
              <a:chExt cx="7366854" cy="406400"/>
            </a:xfrm>
          </p:grpSpPr>
          <p:sp>
            <p:nvSpPr>
              <p:cNvPr id="7" name="Freeform 7"/>
              <p:cNvSpPr/>
              <p:nvPr/>
            </p:nvSpPr>
            <p:spPr>
              <a:xfrm>
                <a:off x="0" y="0"/>
                <a:ext cx="7366853" cy="406400"/>
              </a:xfrm>
              <a:custGeom>
                <a:avLst/>
                <a:gdLst/>
                <a:ahLst/>
                <a:cxnLst/>
                <a:rect l="l" t="t" r="r" b="b"/>
                <a:pathLst>
                  <a:path w="7366853" h="406400">
                    <a:moveTo>
                      <a:pt x="7163653" y="0"/>
                    </a:moveTo>
                    <a:cubicBezTo>
                      <a:pt x="7275878" y="0"/>
                      <a:pt x="7366853" y="90976"/>
                      <a:pt x="7366853" y="203200"/>
                    </a:cubicBezTo>
                    <a:cubicBezTo>
                      <a:pt x="7366853" y="315424"/>
                      <a:pt x="7275878" y="406400"/>
                      <a:pt x="7163653" y="406400"/>
                    </a:cubicBezTo>
                    <a:lnTo>
                      <a:pt x="203200" y="406400"/>
                    </a:lnTo>
                    <a:cubicBezTo>
                      <a:pt x="90976" y="406400"/>
                      <a:pt x="0" y="315424"/>
                      <a:pt x="0" y="203200"/>
                    </a:cubicBezTo>
                    <a:cubicBezTo>
                      <a:pt x="0" y="90976"/>
                      <a:pt x="90976" y="0"/>
                      <a:pt x="203200" y="0"/>
                    </a:cubicBezTo>
                    <a:close/>
                  </a:path>
                </a:pathLst>
              </a:custGeom>
              <a:solidFill>
                <a:srgbClr val="93CCB5"/>
              </a:solidFill>
            </p:spPr>
            <p:txBody>
              <a:bodyPr/>
              <a:lstStyle/>
              <a:p>
                <a:endParaRPr lang="es-CL"/>
              </a:p>
            </p:txBody>
          </p:sp>
          <p:sp>
            <p:nvSpPr>
              <p:cNvPr id="8" name="TextBox 8"/>
              <p:cNvSpPr txBox="1"/>
              <p:nvPr/>
            </p:nvSpPr>
            <p:spPr>
              <a:xfrm>
                <a:off x="0" y="-57150"/>
                <a:ext cx="812800" cy="46355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7299054" y="0"/>
              <a:ext cx="13366977" cy="979068"/>
              <a:chOff x="0" y="0"/>
              <a:chExt cx="5548478" cy="406400"/>
            </a:xfrm>
          </p:grpSpPr>
          <p:sp>
            <p:nvSpPr>
              <p:cNvPr id="10" name="Freeform 10"/>
              <p:cNvSpPr/>
              <p:nvPr/>
            </p:nvSpPr>
            <p:spPr>
              <a:xfrm>
                <a:off x="0" y="0"/>
                <a:ext cx="5548478" cy="406400"/>
              </a:xfrm>
              <a:custGeom>
                <a:avLst/>
                <a:gdLst/>
                <a:ahLst/>
                <a:cxnLst/>
                <a:rect l="l" t="t" r="r" b="b"/>
                <a:pathLst>
                  <a:path w="5548478" h="406400">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70827A"/>
              </a:solidFill>
            </p:spPr>
            <p:txBody>
              <a:bodyPr/>
              <a:lstStyle/>
              <a:p>
                <a:endParaRPr lang="es-CL"/>
              </a:p>
            </p:txBody>
          </p:sp>
          <p:sp>
            <p:nvSpPr>
              <p:cNvPr id="11" name="TextBox 11"/>
              <p:cNvSpPr txBox="1"/>
              <p:nvPr/>
            </p:nvSpPr>
            <p:spPr>
              <a:xfrm>
                <a:off x="0" y="-57150"/>
                <a:ext cx="812800" cy="463550"/>
              </a:xfrm>
              <a:prstGeom prst="rect">
                <a:avLst/>
              </a:prstGeom>
            </p:spPr>
            <p:txBody>
              <a:bodyPr lIns="50800" tIns="50800" rIns="50800" bIns="50800" rtlCol="0" anchor="ctr"/>
              <a:lstStyle/>
              <a:p>
                <a:pPr algn="ctr">
                  <a:lnSpc>
                    <a:spcPts val="2659"/>
                  </a:lnSpc>
                </a:pPr>
                <a:endParaRPr/>
              </a:p>
            </p:txBody>
          </p:sp>
        </p:grpSp>
      </p:grpSp>
      <p:sp>
        <p:nvSpPr>
          <p:cNvPr id="12" name="Freeform 12"/>
          <p:cNvSpPr/>
          <p:nvPr/>
        </p:nvSpPr>
        <p:spPr>
          <a:xfrm>
            <a:off x="15910556" y="9267095"/>
            <a:ext cx="2377444" cy="697384"/>
          </a:xfrm>
          <a:custGeom>
            <a:avLst/>
            <a:gdLst/>
            <a:ahLst/>
            <a:cxnLst/>
            <a:rect l="l" t="t" r="r" b="b"/>
            <a:pathLst>
              <a:path w="2377444" h="697384">
                <a:moveTo>
                  <a:pt x="0" y="0"/>
                </a:moveTo>
                <a:lnTo>
                  <a:pt x="2377444" y="0"/>
                </a:lnTo>
                <a:lnTo>
                  <a:pt x="2377444" y="697383"/>
                </a:lnTo>
                <a:lnTo>
                  <a:pt x="0" y="697383"/>
                </a:lnTo>
                <a:lnTo>
                  <a:pt x="0" y="0"/>
                </a:lnTo>
                <a:close/>
              </a:path>
            </a:pathLst>
          </a:custGeom>
          <a:blipFill>
            <a:blip r:embed="rId2"/>
            <a:stretch>
              <a:fillRect/>
            </a:stretch>
          </a:blipFill>
        </p:spPr>
        <p:txBody>
          <a:bodyPr/>
          <a:lstStyle/>
          <a:p>
            <a:endParaRPr lang="es-CL"/>
          </a:p>
        </p:txBody>
      </p:sp>
      <p:grpSp>
        <p:nvGrpSpPr>
          <p:cNvPr id="13" name="Group 13"/>
          <p:cNvGrpSpPr/>
          <p:nvPr/>
        </p:nvGrpSpPr>
        <p:grpSpPr>
          <a:xfrm>
            <a:off x="-1342907" y="-493737"/>
            <a:ext cx="20973813" cy="734301"/>
            <a:chOff x="0" y="0"/>
            <a:chExt cx="27965084" cy="979068"/>
          </a:xfrm>
        </p:grpSpPr>
        <p:grpSp>
          <p:nvGrpSpPr>
            <p:cNvPr id="14" name="Group 14"/>
            <p:cNvGrpSpPr/>
            <p:nvPr/>
          </p:nvGrpSpPr>
          <p:grpSpPr>
            <a:xfrm>
              <a:off x="0" y="0"/>
              <a:ext cx="27965084" cy="979068"/>
              <a:chOff x="0" y="0"/>
              <a:chExt cx="11607985" cy="406400"/>
            </a:xfrm>
          </p:grpSpPr>
          <p:sp>
            <p:nvSpPr>
              <p:cNvPr id="15" name="Freeform 15"/>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1C1C1B"/>
              </a:solidFill>
            </p:spPr>
            <p:txBody>
              <a:bodyPr/>
              <a:lstStyle/>
              <a:p>
                <a:endParaRPr lang="es-CL"/>
              </a:p>
            </p:txBody>
          </p:sp>
          <p:sp>
            <p:nvSpPr>
              <p:cNvPr id="16" name="TextBox 16"/>
              <p:cNvSpPr txBox="1"/>
              <p:nvPr/>
            </p:nvSpPr>
            <p:spPr>
              <a:xfrm>
                <a:off x="0" y="-57150"/>
                <a:ext cx="812800" cy="463550"/>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5108707" y="0"/>
              <a:ext cx="17747669" cy="979068"/>
              <a:chOff x="0" y="0"/>
              <a:chExt cx="7366854" cy="406400"/>
            </a:xfrm>
          </p:grpSpPr>
          <p:sp>
            <p:nvSpPr>
              <p:cNvPr id="18" name="Freeform 18"/>
              <p:cNvSpPr/>
              <p:nvPr/>
            </p:nvSpPr>
            <p:spPr>
              <a:xfrm>
                <a:off x="0" y="0"/>
                <a:ext cx="7366853" cy="406400"/>
              </a:xfrm>
              <a:custGeom>
                <a:avLst/>
                <a:gdLst/>
                <a:ahLst/>
                <a:cxnLst/>
                <a:rect l="l" t="t" r="r" b="b"/>
                <a:pathLst>
                  <a:path w="7366853" h="406400">
                    <a:moveTo>
                      <a:pt x="7163653" y="0"/>
                    </a:moveTo>
                    <a:cubicBezTo>
                      <a:pt x="7275878" y="0"/>
                      <a:pt x="7366853" y="90976"/>
                      <a:pt x="7366853" y="203200"/>
                    </a:cubicBezTo>
                    <a:cubicBezTo>
                      <a:pt x="7366853" y="315424"/>
                      <a:pt x="7275878" y="406400"/>
                      <a:pt x="7163653" y="406400"/>
                    </a:cubicBezTo>
                    <a:lnTo>
                      <a:pt x="203200" y="406400"/>
                    </a:lnTo>
                    <a:cubicBezTo>
                      <a:pt x="90976" y="406400"/>
                      <a:pt x="0" y="315424"/>
                      <a:pt x="0" y="203200"/>
                    </a:cubicBezTo>
                    <a:cubicBezTo>
                      <a:pt x="0" y="90976"/>
                      <a:pt x="90976" y="0"/>
                      <a:pt x="203200" y="0"/>
                    </a:cubicBezTo>
                    <a:close/>
                  </a:path>
                </a:pathLst>
              </a:custGeom>
              <a:solidFill>
                <a:srgbClr val="93CCB5"/>
              </a:solidFill>
            </p:spPr>
            <p:txBody>
              <a:bodyPr/>
              <a:lstStyle/>
              <a:p>
                <a:endParaRPr lang="es-CL"/>
              </a:p>
            </p:txBody>
          </p:sp>
          <p:sp>
            <p:nvSpPr>
              <p:cNvPr id="19" name="TextBox 19"/>
              <p:cNvSpPr txBox="1"/>
              <p:nvPr/>
            </p:nvSpPr>
            <p:spPr>
              <a:xfrm>
                <a:off x="0" y="-57150"/>
                <a:ext cx="812800" cy="463550"/>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a:off x="7299054" y="0"/>
              <a:ext cx="13366977" cy="979068"/>
              <a:chOff x="0" y="0"/>
              <a:chExt cx="5548478" cy="406400"/>
            </a:xfrm>
          </p:grpSpPr>
          <p:sp>
            <p:nvSpPr>
              <p:cNvPr id="21" name="Freeform 21"/>
              <p:cNvSpPr/>
              <p:nvPr/>
            </p:nvSpPr>
            <p:spPr>
              <a:xfrm>
                <a:off x="0" y="0"/>
                <a:ext cx="5548478" cy="406400"/>
              </a:xfrm>
              <a:custGeom>
                <a:avLst/>
                <a:gdLst/>
                <a:ahLst/>
                <a:cxnLst/>
                <a:rect l="l" t="t" r="r" b="b"/>
                <a:pathLst>
                  <a:path w="5548478" h="406400">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70827A"/>
              </a:solidFill>
            </p:spPr>
            <p:txBody>
              <a:bodyPr/>
              <a:lstStyle/>
              <a:p>
                <a:endParaRPr lang="es-CL"/>
              </a:p>
            </p:txBody>
          </p:sp>
          <p:sp>
            <p:nvSpPr>
              <p:cNvPr id="22" name="TextBox 22"/>
              <p:cNvSpPr txBox="1"/>
              <p:nvPr/>
            </p:nvSpPr>
            <p:spPr>
              <a:xfrm>
                <a:off x="0" y="-57150"/>
                <a:ext cx="812800" cy="463550"/>
              </a:xfrm>
              <a:prstGeom prst="rect">
                <a:avLst/>
              </a:prstGeom>
            </p:spPr>
            <p:txBody>
              <a:bodyPr lIns="50800" tIns="50800" rIns="50800" bIns="50800" rtlCol="0" anchor="ctr"/>
              <a:lstStyle/>
              <a:p>
                <a:pPr algn="ctr">
                  <a:lnSpc>
                    <a:spcPts val="2659"/>
                  </a:lnSpc>
                </a:pPr>
                <a:endParaRPr/>
              </a:p>
            </p:txBody>
          </p:sp>
        </p:grpSp>
      </p:grpSp>
      <p:sp>
        <p:nvSpPr>
          <p:cNvPr id="24" name="Freeform 24"/>
          <p:cNvSpPr/>
          <p:nvPr/>
        </p:nvSpPr>
        <p:spPr>
          <a:xfrm>
            <a:off x="7752979" y="4090797"/>
            <a:ext cx="614812" cy="600979"/>
          </a:xfrm>
          <a:custGeom>
            <a:avLst/>
            <a:gdLst/>
            <a:ahLst/>
            <a:cxnLst/>
            <a:rect l="l" t="t" r="r" b="b"/>
            <a:pathLst>
              <a:path w="614812" h="600979">
                <a:moveTo>
                  <a:pt x="0" y="0"/>
                </a:moveTo>
                <a:lnTo>
                  <a:pt x="614813" y="0"/>
                </a:lnTo>
                <a:lnTo>
                  <a:pt x="614813" y="600979"/>
                </a:lnTo>
                <a:lnTo>
                  <a:pt x="0" y="60097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CL"/>
          </a:p>
        </p:txBody>
      </p:sp>
      <p:sp>
        <p:nvSpPr>
          <p:cNvPr id="26" name="Freeform 26"/>
          <p:cNvSpPr/>
          <p:nvPr/>
        </p:nvSpPr>
        <p:spPr>
          <a:xfrm>
            <a:off x="7697328" y="2350134"/>
            <a:ext cx="726114" cy="571815"/>
          </a:xfrm>
          <a:custGeom>
            <a:avLst/>
            <a:gdLst/>
            <a:ahLst/>
            <a:cxnLst/>
            <a:rect l="l" t="t" r="r" b="b"/>
            <a:pathLst>
              <a:path w="726114" h="571815">
                <a:moveTo>
                  <a:pt x="0" y="0"/>
                </a:moveTo>
                <a:lnTo>
                  <a:pt x="726115" y="0"/>
                </a:lnTo>
                <a:lnTo>
                  <a:pt x="726115" y="571815"/>
                </a:lnTo>
                <a:lnTo>
                  <a:pt x="0" y="57181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s-CL"/>
          </a:p>
        </p:txBody>
      </p:sp>
      <p:sp>
        <p:nvSpPr>
          <p:cNvPr id="28" name="Freeform 28"/>
          <p:cNvSpPr/>
          <p:nvPr/>
        </p:nvSpPr>
        <p:spPr>
          <a:xfrm>
            <a:off x="7722792" y="5825389"/>
            <a:ext cx="675187" cy="675187"/>
          </a:xfrm>
          <a:custGeom>
            <a:avLst/>
            <a:gdLst/>
            <a:ahLst/>
            <a:cxnLst/>
            <a:rect l="l" t="t" r="r" b="b"/>
            <a:pathLst>
              <a:path w="675187" h="675187">
                <a:moveTo>
                  <a:pt x="0" y="0"/>
                </a:moveTo>
                <a:lnTo>
                  <a:pt x="675187" y="0"/>
                </a:lnTo>
                <a:lnTo>
                  <a:pt x="675187" y="675187"/>
                </a:lnTo>
                <a:lnTo>
                  <a:pt x="0" y="67518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s-CL"/>
          </a:p>
        </p:txBody>
      </p:sp>
      <p:sp>
        <p:nvSpPr>
          <p:cNvPr id="30" name="Freeform 30"/>
          <p:cNvSpPr/>
          <p:nvPr/>
        </p:nvSpPr>
        <p:spPr>
          <a:xfrm>
            <a:off x="7703904" y="7721876"/>
            <a:ext cx="712964" cy="712964"/>
          </a:xfrm>
          <a:custGeom>
            <a:avLst/>
            <a:gdLst/>
            <a:ahLst/>
            <a:cxnLst/>
            <a:rect l="l" t="t" r="r" b="b"/>
            <a:pathLst>
              <a:path w="712964" h="712964">
                <a:moveTo>
                  <a:pt x="0" y="0"/>
                </a:moveTo>
                <a:lnTo>
                  <a:pt x="712964" y="0"/>
                </a:lnTo>
                <a:lnTo>
                  <a:pt x="712964" y="712964"/>
                </a:lnTo>
                <a:lnTo>
                  <a:pt x="0" y="71296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s-CL"/>
          </a:p>
        </p:txBody>
      </p:sp>
      <p:sp>
        <p:nvSpPr>
          <p:cNvPr id="33" name="Freeform 33"/>
          <p:cNvSpPr/>
          <p:nvPr/>
        </p:nvSpPr>
        <p:spPr>
          <a:xfrm>
            <a:off x="12067349" y="2350134"/>
            <a:ext cx="637124" cy="629016"/>
          </a:xfrm>
          <a:custGeom>
            <a:avLst/>
            <a:gdLst/>
            <a:ahLst/>
            <a:cxnLst/>
            <a:rect l="l" t="t" r="r" b="b"/>
            <a:pathLst>
              <a:path w="637124" h="629016">
                <a:moveTo>
                  <a:pt x="0" y="0"/>
                </a:moveTo>
                <a:lnTo>
                  <a:pt x="637124" y="0"/>
                </a:lnTo>
                <a:lnTo>
                  <a:pt x="637124" y="629016"/>
                </a:lnTo>
                <a:lnTo>
                  <a:pt x="0" y="62901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s-CL"/>
          </a:p>
        </p:txBody>
      </p:sp>
      <p:sp>
        <p:nvSpPr>
          <p:cNvPr id="35" name="Freeform 35"/>
          <p:cNvSpPr/>
          <p:nvPr/>
        </p:nvSpPr>
        <p:spPr>
          <a:xfrm>
            <a:off x="12131538" y="4069174"/>
            <a:ext cx="577387" cy="644225"/>
          </a:xfrm>
          <a:custGeom>
            <a:avLst/>
            <a:gdLst/>
            <a:ahLst/>
            <a:cxnLst/>
            <a:rect l="l" t="t" r="r" b="b"/>
            <a:pathLst>
              <a:path w="577387" h="644225">
                <a:moveTo>
                  <a:pt x="0" y="0"/>
                </a:moveTo>
                <a:lnTo>
                  <a:pt x="577387" y="0"/>
                </a:lnTo>
                <a:lnTo>
                  <a:pt x="577387" y="644225"/>
                </a:lnTo>
                <a:lnTo>
                  <a:pt x="0" y="64422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s-CL"/>
          </a:p>
        </p:txBody>
      </p:sp>
      <p:sp>
        <p:nvSpPr>
          <p:cNvPr id="37" name="Freeform 37"/>
          <p:cNvSpPr/>
          <p:nvPr/>
        </p:nvSpPr>
        <p:spPr>
          <a:xfrm>
            <a:off x="11939491" y="5741167"/>
            <a:ext cx="884396" cy="780479"/>
          </a:xfrm>
          <a:custGeom>
            <a:avLst/>
            <a:gdLst/>
            <a:ahLst/>
            <a:cxnLst/>
            <a:rect l="l" t="t" r="r" b="b"/>
            <a:pathLst>
              <a:path w="884396" h="780479">
                <a:moveTo>
                  <a:pt x="0" y="0"/>
                </a:moveTo>
                <a:lnTo>
                  <a:pt x="884396" y="0"/>
                </a:lnTo>
                <a:lnTo>
                  <a:pt x="884396" y="780479"/>
                </a:lnTo>
                <a:lnTo>
                  <a:pt x="0" y="78047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s-CL"/>
          </a:p>
        </p:txBody>
      </p:sp>
      <p:sp>
        <p:nvSpPr>
          <p:cNvPr id="39" name="Freeform 39"/>
          <p:cNvSpPr/>
          <p:nvPr/>
        </p:nvSpPr>
        <p:spPr>
          <a:xfrm>
            <a:off x="12043728" y="7481908"/>
            <a:ext cx="744394" cy="744394"/>
          </a:xfrm>
          <a:custGeom>
            <a:avLst/>
            <a:gdLst/>
            <a:ahLst/>
            <a:cxnLst/>
            <a:rect l="l" t="t" r="r" b="b"/>
            <a:pathLst>
              <a:path w="744394" h="744394">
                <a:moveTo>
                  <a:pt x="0" y="0"/>
                </a:moveTo>
                <a:lnTo>
                  <a:pt x="744394" y="0"/>
                </a:lnTo>
                <a:lnTo>
                  <a:pt x="744394" y="744394"/>
                </a:lnTo>
                <a:lnTo>
                  <a:pt x="0" y="744394"/>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s-CL"/>
          </a:p>
        </p:txBody>
      </p:sp>
      <p:sp>
        <p:nvSpPr>
          <p:cNvPr id="40" name="Freeform 40"/>
          <p:cNvSpPr/>
          <p:nvPr/>
        </p:nvSpPr>
        <p:spPr>
          <a:xfrm>
            <a:off x="11025673" y="4602835"/>
            <a:ext cx="614812" cy="600979"/>
          </a:xfrm>
          <a:custGeom>
            <a:avLst/>
            <a:gdLst/>
            <a:ahLst/>
            <a:cxnLst/>
            <a:rect l="l" t="t" r="r" b="b"/>
            <a:pathLst>
              <a:path w="614812" h="600979">
                <a:moveTo>
                  <a:pt x="0" y="0"/>
                </a:moveTo>
                <a:lnTo>
                  <a:pt x="614812" y="0"/>
                </a:lnTo>
                <a:lnTo>
                  <a:pt x="614812" y="600979"/>
                </a:lnTo>
                <a:lnTo>
                  <a:pt x="0" y="60097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CL"/>
          </a:p>
        </p:txBody>
      </p:sp>
      <p:sp>
        <p:nvSpPr>
          <p:cNvPr id="41" name="Freeform 41"/>
          <p:cNvSpPr/>
          <p:nvPr/>
        </p:nvSpPr>
        <p:spPr>
          <a:xfrm>
            <a:off x="10970022" y="2862172"/>
            <a:ext cx="726114" cy="571815"/>
          </a:xfrm>
          <a:custGeom>
            <a:avLst/>
            <a:gdLst/>
            <a:ahLst/>
            <a:cxnLst/>
            <a:rect l="l" t="t" r="r" b="b"/>
            <a:pathLst>
              <a:path w="726114" h="571815">
                <a:moveTo>
                  <a:pt x="0" y="0"/>
                </a:moveTo>
                <a:lnTo>
                  <a:pt x="726114" y="0"/>
                </a:lnTo>
                <a:lnTo>
                  <a:pt x="726114" y="571815"/>
                </a:lnTo>
                <a:lnTo>
                  <a:pt x="0" y="57181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s-CL"/>
          </a:p>
        </p:txBody>
      </p:sp>
      <p:sp>
        <p:nvSpPr>
          <p:cNvPr id="42" name="Freeform 42"/>
          <p:cNvSpPr/>
          <p:nvPr/>
        </p:nvSpPr>
        <p:spPr>
          <a:xfrm>
            <a:off x="10995486" y="6337427"/>
            <a:ext cx="675187" cy="675187"/>
          </a:xfrm>
          <a:custGeom>
            <a:avLst/>
            <a:gdLst/>
            <a:ahLst/>
            <a:cxnLst/>
            <a:rect l="l" t="t" r="r" b="b"/>
            <a:pathLst>
              <a:path w="675187" h="675187">
                <a:moveTo>
                  <a:pt x="0" y="0"/>
                </a:moveTo>
                <a:lnTo>
                  <a:pt x="675186" y="0"/>
                </a:lnTo>
                <a:lnTo>
                  <a:pt x="675186" y="675187"/>
                </a:lnTo>
                <a:lnTo>
                  <a:pt x="0" y="67518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s-CL"/>
          </a:p>
        </p:txBody>
      </p:sp>
      <p:sp>
        <p:nvSpPr>
          <p:cNvPr id="43" name="Freeform 43"/>
          <p:cNvSpPr/>
          <p:nvPr/>
        </p:nvSpPr>
        <p:spPr>
          <a:xfrm>
            <a:off x="10976597" y="8025376"/>
            <a:ext cx="712964" cy="712964"/>
          </a:xfrm>
          <a:custGeom>
            <a:avLst/>
            <a:gdLst/>
            <a:ahLst/>
            <a:cxnLst/>
            <a:rect l="l" t="t" r="r" b="b"/>
            <a:pathLst>
              <a:path w="712964" h="712964">
                <a:moveTo>
                  <a:pt x="0" y="0"/>
                </a:moveTo>
                <a:lnTo>
                  <a:pt x="712964" y="0"/>
                </a:lnTo>
                <a:lnTo>
                  <a:pt x="712964" y="712964"/>
                </a:lnTo>
                <a:lnTo>
                  <a:pt x="0" y="71296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s-CL"/>
          </a:p>
        </p:txBody>
      </p:sp>
      <p:sp>
        <p:nvSpPr>
          <p:cNvPr id="47" name="TextBox 47"/>
          <p:cNvSpPr txBox="1"/>
          <p:nvPr/>
        </p:nvSpPr>
        <p:spPr>
          <a:xfrm>
            <a:off x="3427490" y="650139"/>
            <a:ext cx="10378267" cy="588010"/>
          </a:xfrm>
          <a:prstGeom prst="rect">
            <a:avLst/>
          </a:prstGeom>
        </p:spPr>
        <p:txBody>
          <a:bodyPr lIns="0" tIns="0" rIns="0" bIns="0" rtlCol="0" anchor="t">
            <a:spAutoFit/>
          </a:bodyPr>
          <a:lstStyle/>
          <a:p>
            <a:pPr algn="ctr">
              <a:lnSpc>
                <a:spcPts val="4519"/>
              </a:lnSpc>
            </a:pPr>
            <a:r>
              <a:rPr lang="en-US" sz="3999" spc="-119" dirty="0" err="1">
                <a:solidFill>
                  <a:srgbClr val="000000"/>
                </a:solidFill>
                <a:latin typeface="Archivo Black"/>
              </a:rPr>
              <a:t>Emblema</a:t>
            </a:r>
            <a:r>
              <a:rPr lang="en-US" sz="3999" spc="-119" dirty="0">
                <a:solidFill>
                  <a:srgbClr val="000000"/>
                </a:solidFill>
                <a:latin typeface="Archivo Black"/>
              </a:rPr>
              <a:t> del Proyecto RED22993</a:t>
            </a:r>
          </a:p>
        </p:txBody>
      </p:sp>
      <p:grpSp>
        <p:nvGrpSpPr>
          <p:cNvPr id="32" name="Grupo 31">
            <a:extLst>
              <a:ext uri="{FF2B5EF4-FFF2-40B4-BE49-F238E27FC236}">
                <a16:creationId xmlns:a16="http://schemas.microsoft.com/office/drawing/2014/main" id="{C43050E9-C3FF-D038-4361-6D1573906CB6}"/>
              </a:ext>
            </a:extLst>
          </p:cNvPr>
          <p:cNvGrpSpPr/>
          <p:nvPr/>
        </p:nvGrpSpPr>
        <p:grpSpPr>
          <a:xfrm>
            <a:off x="1371600" y="1647803"/>
            <a:ext cx="16002000" cy="7299098"/>
            <a:chOff x="1371600" y="1647803"/>
            <a:chExt cx="16002000" cy="7299098"/>
          </a:xfrm>
        </p:grpSpPr>
        <p:grpSp>
          <p:nvGrpSpPr>
            <p:cNvPr id="44" name="Group 44"/>
            <p:cNvGrpSpPr>
              <a:grpSpLocks noChangeAspect="1"/>
            </p:cNvGrpSpPr>
            <p:nvPr/>
          </p:nvGrpSpPr>
          <p:grpSpPr>
            <a:xfrm>
              <a:off x="1371600" y="1647803"/>
              <a:ext cx="16002000" cy="7299098"/>
              <a:chOff x="0" y="0"/>
              <a:chExt cx="3663950" cy="4923790"/>
            </a:xfrm>
          </p:grpSpPr>
          <p:sp>
            <p:nvSpPr>
              <p:cNvPr id="45" name="Freeform 45"/>
              <p:cNvSpPr/>
              <p:nvPr/>
            </p:nvSpPr>
            <p:spPr>
              <a:xfrm>
                <a:off x="10368" y="32385"/>
                <a:ext cx="3600450" cy="4859020"/>
              </a:xfrm>
              <a:custGeom>
                <a:avLst/>
                <a:gdLst/>
                <a:ahLst/>
                <a:cxnLst/>
                <a:rect l="l" t="t" r="r" b="b"/>
                <a:pathLst>
                  <a:path w="3600450" h="4859020">
                    <a:moveTo>
                      <a:pt x="3600450" y="4499610"/>
                    </a:moveTo>
                    <a:cubicBezTo>
                      <a:pt x="3600450" y="4699000"/>
                      <a:pt x="3439160" y="4859020"/>
                      <a:pt x="3241040" y="4859020"/>
                    </a:cubicBezTo>
                    <a:lnTo>
                      <a:pt x="359410" y="4859020"/>
                    </a:lnTo>
                    <a:cubicBezTo>
                      <a:pt x="160020" y="4859020"/>
                      <a:pt x="0" y="4697730"/>
                      <a:pt x="0" y="4499610"/>
                    </a:cubicBezTo>
                    <a:lnTo>
                      <a:pt x="0" y="359410"/>
                    </a:lnTo>
                    <a:cubicBezTo>
                      <a:pt x="0" y="160020"/>
                      <a:pt x="161290" y="0"/>
                      <a:pt x="359410" y="0"/>
                    </a:cubicBezTo>
                    <a:lnTo>
                      <a:pt x="3239770" y="0"/>
                    </a:lnTo>
                    <a:cubicBezTo>
                      <a:pt x="3439160" y="0"/>
                      <a:pt x="3599180" y="161290"/>
                      <a:pt x="3599180" y="359410"/>
                    </a:cubicBezTo>
                    <a:lnTo>
                      <a:pt x="3600450" y="4499610"/>
                    </a:lnTo>
                    <a:close/>
                  </a:path>
                </a:pathLst>
              </a:custGeom>
              <a:solidFill>
                <a:srgbClr val="000000">
                  <a:alpha val="0"/>
                </a:srgbClr>
              </a:solidFill>
              <a:ln w="12700">
                <a:solidFill>
                  <a:srgbClr val="000000"/>
                </a:solidFill>
              </a:ln>
            </p:spPr>
            <p:txBody>
              <a:bodyPr/>
              <a:lstStyle/>
              <a:p>
                <a:r>
                  <a:rPr lang="es-CL" dirty="0"/>
                  <a:t>					</a:t>
                </a:r>
              </a:p>
            </p:txBody>
          </p:sp>
          <p:sp>
            <p:nvSpPr>
              <p:cNvPr id="46" name="Freeform 46"/>
              <p:cNvSpPr/>
              <p:nvPr/>
            </p:nvSpPr>
            <p:spPr>
              <a:xfrm>
                <a:off x="0" y="0"/>
                <a:ext cx="3663950" cy="4923790"/>
              </a:xfrm>
              <a:custGeom>
                <a:avLst/>
                <a:gdLst/>
                <a:ahLst/>
                <a:cxnLst/>
                <a:rect l="l" t="t" r="r" b="b"/>
                <a:pathLst>
                  <a:path w="3663950" h="492379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63686B"/>
              </a:solidFill>
            </p:spPr>
            <p:txBody>
              <a:bodyPr/>
              <a:lstStyle/>
              <a:p>
                <a:endParaRPr lang="es-CL"/>
              </a:p>
            </p:txBody>
          </p:sp>
        </p:grpSp>
        <p:pic>
          <p:nvPicPr>
            <p:cNvPr id="23" name="Imagen 22">
              <a:extLst>
                <a:ext uri="{FF2B5EF4-FFF2-40B4-BE49-F238E27FC236}">
                  <a16:creationId xmlns:a16="http://schemas.microsoft.com/office/drawing/2014/main" id="{7BF86C66-2814-8924-A9D9-A0A64B798853}"/>
                </a:ext>
              </a:extLst>
            </p:cNvPr>
            <p:cNvPicPr>
              <a:picLocks noChangeAspect="1"/>
            </p:cNvPicPr>
            <p:nvPr/>
          </p:nvPicPr>
          <p:blipFill>
            <a:blip r:embed="rId19"/>
            <a:stretch>
              <a:fillRect/>
            </a:stretch>
          </p:blipFill>
          <p:spPr>
            <a:xfrm>
              <a:off x="2099715" y="2082161"/>
              <a:ext cx="4488186" cy="3366140"/>
            </a:xfrm>
            <a:prstGeom prst="rect">
              <a:avLst/>
            </a:prstGeom>
          </p:spPr>
        </p:pic>
        <p:pic>
          <p:nvPicPr>
            <p:cNvPr id="27" name="Imagen 26">
              <a:extLst>
                <a:ext uri="{FF2B5EF4-FFF2-40B4-BE49-F238E27FC236}">
                  <a16:creationId xmlns:a16="http://schemas.microsoft.com/office/drawing/2014/main" id="{EF06646F-F501-7B01-DFFD-2984B87F6739}"/>
                </a:ext>
              </a:extLst>
            </p:cNvPr>
            <p:cNvPicPr>
              <a:picLocks noChangeAspect="1"/>
            </p:cNvPicPr>
            <p:nvPr/>
          </p:nvPicPr>
          <p:blipFill rotWithShape="1">
            <a:blip r:embed="rId20"/>
            <a:srcRect r="6824"/>
            <a:stretch/>
          </p:blipFill>
          <p:spPr>
            <a:xfrm>
              <a:off x="11541871" y="2062376"/>
              <a:ext cx="5229491" cy="3366140"/>
            </a:xfrm>
            <a:prstGeom prst="rect">
              <a:avLst/>
            </a:prstGeom>
          </p:spPr>
        </p:pic>
        <p:pic>
          <p:nvPicPr>
            <p:cNvPr id="31" name="Imagen 30">
              <a:extLst>
                <a:ext uri="{FF2B5EF4-FFF2-40B4-BE49-F238E27FC236}">
                  <a16:creationId xmlns:a16="http://schemas.microsoft.com/office/drawing/2014/main" id="{CEF866B6-0E50-2B30-6CDA-2F7050BFC07E}"/>
                </a:ext>
              </a:extLst>
            </p:cNvPr>
            <p:cNvPicPr>
              <a:picLocks noChangeAspect="1"/>
            </p:cNvPicPr>
            <p:nvPr/>
          </p:nvPicPr>
          <p:blipFill>
            <a:blip r:embed="rId21"/>
            <a:stretch>
              <a:fillRect/>
            </a:stretch>
          </p:blipFill>
          <p:spPr>
            <a:xfrm>
              <a:off x="6481035" y="5210524"/>
              <a:ext cx="5139160" cy="3685240"/>
            </a:xfrm>
            <a:prstGeom prst="rect">
              <a:avLst/>
            </a:prstGeom>
          </p:spPr>
        </p:pic>
      </p:grpSp>
      <p:pic>
        <p:nvPicPr>
          <p:cNvPr id="25" name="Imagen 24">
            <a:extLst>
              <a:ext uri="{FF2B5EF4-FFF2-40B4-BE49-F238E27FC236}">
                <a16:creationId xmlns:a16="http://schemas.microsoft.com/office/drawing/2014/main" id="{EE6B5F2B-A487-7770-E229-1E9830F6332C}"/>
              </a:ext>
            </a:extLst>
          </p:cNvPr>
          <p:cNvPicPr>
            <a:picLocks noChangeAspect="1"/>
          </p:cNvPicPr>
          <p:nvPr/>
        </p:nvPicPr>
        <p:blipFill>
          <a:blip r:embed="rId22"/>
          <a:stretch>
            <a:fillRect/>
          </a:stretch>
        </p:blipFill>
        <p:spPr>
          <a:xfrm>
            <a:off x="2033874" y="2020753"/>
            <a:ext cx="4671726" cy="3503794"/>
          </a:xfrm>
          <a:prstGeom prst="rect">
            <a:avLst/>
          </a:prstGeom>
        </p:spPr>
      </p:pic>
      <p:pic>
        <p:nvPicPr>
          <p:cNvPr id="29" name="Imagen 28">
            <a:extLst>
              <a:ext uri="{FF2B5EF4-FFF2-40B4-BE49-F238E27FC236}">
                <a16:creationId xmlns:a16="http://schemas.microsoft.com/office/drawing/2014/main" id="{62580910-39E8-0F7D-2DF8-FE0BD4FF23F5}"/>
              </a:ext>
            </a:extLst>
          </p:cNvPr>
          <p:cNvPicPr>
            <a:picLocks noChangeAspect="1"/>
          </p:cNvPicPr>
          <p:nvPr/>
        </p:nvPicPr>
        <p:blipFill>
          <a:blip r:embed="rId23"/>
          <a:stretch>
            <a:fillRect/>
          </a:stretch>
        </p:blipFill>
        <p:spPr>
          <a:xfrm>
            <a:off x="11353800" y="2029711"/>
            <a:ext cx="5524489" cy="5524489"/>
          </a:xfrm>
          <a:prstGeom prst="rect">
            <a:avLst/>
          </a:prstGeom>
        </p:spPr>
      </p:pic>
      <p:pic>
        <p:nvPicPr>
          <p:cNvPr id="34" name="Imagen 33">
            <a:extLst>
              <a:ext uri="{FF2B5EF4-FFF2-40B4-BE49-F238E27FC236}">
                <a16:creationId xmlns:a16="http://schemas.microsoft.com/office/drawing/2014/main" id="{25C62128-0F18-BCE1-AD1C-C51002C462AF}"/>
              </a:ext>
            </a:extLst>
          </p:cNvPr>
          <p:cNvPicPr>
            <a:picLocks noChangeAspect="1"/>
          </p:cNvPicPr>
          <p:nvPr/>
        </p:nvPicPr>
        <p:blipFill>
          <a:blip r:embed="rId24"/>
          <a:stretch>
            <a:fillRect/>
          </a:stretch>
        </p:blipFill>
        <p:spPr>
          <a:xfrm>
            <a:off x="6481035" y="3839704"/>
            <a:ext cx="5151314" cy="5113796"/>
          </a:xfrm>
          <a:prstGeom prst="rect">
            <a:avLst/>
          </a:prstGeom>
        </p:spPr>
      </p:pic>
    </p:spTree>
    <p:extLst>
      <p:ext uri="{BB962C8B-B14F-4D97-AF65-F5344CB8AC3E}">
        <p14:creationId xmlns:p14="http://schemas.microsoft.com/office/powerpoint/2010/main" val="16327604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9258688" y="0"/>
            <a:ext cx="9029312" cy="10287000"/>
            <a:chOff x="0" y="0"/>
            <a:chExt cx="30044136" cy="35114649"/>
          </a:xfrm>
        </p:grpSpPr>
        <p:sp>
          <p:nvSpPr>
            <p:cNvPr id="3" name="Freeform 3"/>
            <p:cNvSpPr/>
            <p:nvPr/>
          </p:nvSpPr>
          <p:spPr>
            <a:xfrm>
              <a:off x="-4965573" y="0"/>
              <a:ext cx="35009708" cy="35114610"/>
            </a:xfrm>
            <a:custGeom>
              <a:avLst/>
              <a:gdLst/>
              <a:ahLst/>
              <a:cxnLst/>
              <a:rect l="l" t="t" r="r" b="b"/>
              <a:pathLst>
                <a:path w="35009708" h="35114610">
                  <a:moveTo>
                    <a:pt x="8982837" y="0"/>
                  </a:moveTo>
                  <a:cubicBezTo>
                    <a:pt x="8963152" y="20066"/>
                    <a:pt x="0" y="9140444"/>
                    <a:pt x="8913622" y="25620472"/>
                  </a:cubicBezTo>
                  <a:cubicBezTo>
                    <a:pt x="8913622" y="25620472"/>
                    <a:pt x="13064109" y="31742379"/>
                    <a:pt x="13505053" y="35114610"/>
                  </a:cubicBezTo>
                  <a:lnTo>
                    <a:pt x="35009708" y="35114610"/>
                  </a:lnTo>
                  <a:lnTo>
                    <a:pt x="35009708" y="0"/>
                  </a:lnTo>
                  <a:close/>
                </a:path>
              </a:pathLst>
            </a:custGeom>
            <a:blipFill>
              <a:blip r:embed="rId2"/>
              <a:stretch>
                <a:fillRect l="-37548" r="-37548"/>
              </a:stretch>
            </a:blipFill>
          </p:spPr>
          <p:txBody>
            <a:bodyPr/>
            <a:lstStyle/>
            <a:p>
              <a:endParaRPr lang="es-CL"/>
            </a:p>
          </p:txBody>
        </p:sp>
      </p:grpSp>
      <p:sp>
        <p:nvSpPr>
          <p:cNvPr id="4" name="Freeform 4"/>
          <p:cNvSpPr/>
          <p:nvPr/>
        </p:nvSpPr>
        <p:spPr>
          <a:xfrm>
            <a:off x="7391400" y="12"/>
            <a:ext cx="7658859" cy="10286988"/>
          </a:xfrm>
          <a:custGeom>
            <a:avLst/>
            <a:gdLst/>
            <a:ahLst/>
            <a:cxnLst/>
            <a:rect l="l" t="t" r="r" b="b"/>
            <a:pathLst>
              <a:path w="7658859" h="15054268">
                <a:moveTo>
                  <a:pt x="0" y="0"/>
                </a:moveTo>
                <a:lnTo>
                  <a:pt x="7658858" y="0"/>
                </a:lnTo>
                <a:lnTo>
                  <a:pt x="7658858" y="15054268"/>
                </a:lnTo>
                <a:lnTo>
                  <a:pt x="0" y="150542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CL"/>
          </a:p>
        </p:txBody>
      </p:sp>
      <p:sp>
        <p:nvSpPr>
          <p:cNvPr id="5" name="Freeform 5"/>
          <p:cNvSpPr/>
          <p:nvPr/>
        </p:nvSpPr>
        <p:spPr>
          <a:xfrm>
            <a:off x="1028700" y="1649887"/>
            <a:ext cx="5492664" cy="3493613"/>
          </a:xfrm>
          <a:custGeom>
            <a:avLst/>
            <a:gdLst/>
            <a:ahLst/>
            <a:cxnLst/>
            <a:rect l="l" t="t" r="r" b="b"/>
            <a:pathLst>
              <a:path w="5492664" h="3493613">
                <a:moveTo>
                  <a:pt x="0" y="0"/>
                </a:moveTo>
                <a:lnTo>
                  <a:pt x="5492664" y="0"/>
                </a:lnTo>
                <a:lnTo>
                  <a:pt x="5492664" y="3493613"/>
                </a:lnTo>
                <a:lnTo>
                  <a:pt x="0" y="3493613"/>
                </a:lnTo>
                <a:lnTo>
                  <a:pt x="0" y="0"/>
                </a:lnTo>
                <a:close/>
              </a:path>
            </a:pathLst>
          </a:custGeom>
          <a:blipFill>
            <a:blip r:embed="rId5"/>
            <a:stretch>
              <a:fillRect l="-6303"/>
            </a:stretch>
          </a:blipFill>
        </p:spPr>
        <p:txBody>
          <a:bodyPr/>
          <a:lstStyle/>
          <a:p>
            <a:endParaRPr lang="es-CL"/>
          </a:p>
        </p:txBody>
      </p:sp>
      <p:sp>
        <p:nvSpPr>
          <p:cNvPr id="6" name="TextBox 6"/>
          <p:cNvSpPr txBox="1"/>
          <p:nvPr/>
        </p:nvSpPr>
        <p:spPr>
          <a:xfrm>
            <a:off x="1028700" y="5667642"/>
            <a:ext cx="5492664" cy="758329"/>
          </a:xfrm>
          <a:prstGeom prst="rect">
            <a:avLst/>
          </a:prstGeom>
        </p:spPr>
        <p:txBody>
          <a:bodyPr lIns="0" tIns="0" rIns="0" bIns="0" rtlCol="0" anchor="t">
            <a:spAutoFit/>
          </a:bodyPr>
          <a:lstStyle/>
          <a:p>
            <a:pPr>
              <a:lnSpc>
                <a:spcPts val="5865"/>
              </a:lnSpc>
            </a:pPr>
            <a:r>
              <a:rPr lang="en-US" sz="5144">
                <a:solidFill>
                  <a:srgbClr val="82C89F"/>
                </a:solidFill>
                <a:latin typeface="Archivo Black"/>
              </a:rPr>
              <a:t>Gracias</a:t>
            </a:r>
            <a:r>
              <a:rPr lang="en-US" sz="5144">
                <a:solidFill>
                  <a:srgbClr val="000000"/>
                </a:solidFill>
                <a:latin typeface="Archivo Black"/>
              </a:rPr>
              <a:t>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2018" y="934619"/>
            <a:ext cx="1833363" cy="8842588"/>
            <a:chOff x="0" y="0"/>
            <a:chExt cx="2444484" cy="11790118"/>
          </a:xfrm>
        </p:grpSpPr>
        <p:sp>
          <p:nvSpPr>
            <p:cNvPr id="3" name="Freeform 3"/>
            <p:cNvSpPr/>
            <p:nvPr/>
          </p:nvSpPr>
          <p:spPr>
            <a:xfrm>
              <a:off x="0" y="0"/>
              <a:ext cx="2444484" cy="11790118"/>
            </a:xfrm>
            <a:custGeom>
              <a:avLst/>
              <a:gdLst/>
              <a:ahLst/>
              <a:cxnLst/>
              <a:rect l="l" t="t" r="r" b="b"/>
              <a:pathLst>
                <a:path w="2444484" h="11790118">
                  <a:moveTo>
                    <a:pt x="0" y="0"/>
                  </a:moveTo>
                  <a:lnTo>
                    <a:pt x="2444484" y="0"/>
                  </a:lnTo>
                  <a:lnTo>
                    <a:pt x="2444484" y="11790118"/>
                  </a:lnTo>
                  <a:lnTo>
                    <a:pt x="0" y="11790118"/>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txBody>
            <a:bodyPr/>
            <a:lstStyle/>
            <a:p>
              <a:endParaRPr lang="es-CL"/>
            </a:p>
          </p:txBody>
        </p:sp>
        <p:sp>
          <p:nvSpPr>
            <p:cNvPr id="4" name="Freeform 4"/>
            <p:cNvSpPr/>
            <p:nvPr/>
          </p:nvSpPr>
          <p:spPr>
            <a:xfrm>
              <a:off x="1281746" y="2984920"/>
              <a:ext cx="727011" cy="855307"/>
            </a:xfrm>
            <a:custGeom>
              <a:avLst/>
              <a:gdLst/>
              <a:ahLst/>
              <a:cxnLst/>
              <a:rect l="l" t="t" r="r" b="b"/>
              <a:pathLst>
                <a:path w="727011" h="855307">
                  <a:moveTo>
                    <a:pt x="0" y="0"/>
                  </a:moveTo>
                  <a:lnTo>
                    <a:pt x="727011" y="0"/>
                  </a:lnTo>
                  <a:lnTo>
                    <a:pt x="727011" y="855306"/>
                  </a:lnTo>
                  <a:lnTo>
                    <a:pt x="0" y="855306"/>
                  </a:lnTo>
                  <a:lnTo>
                    <a:pt x="0" y="0"/>
                  </a:lnTo>
                  <a:close/>
                </a:path>
              </a:pathLst>
            </a:custGeom>
            <a:blipFill>
              <a:blip r:embed="rId4">
                <a:alphaModFix amt="42000"/>
                <a:extLst>
                  <a:ext uri="{96DAC541-7B7A-43D3-8B79-37D633B846F1}">
                    <asvg:svgBlip xmlns:asvg="http://schemas.microsoft.com/office/drawing/2016/SVG/main" r:embed="rId5"/>
                  </a:ext>
                </a:extLst>
              </a:blip>
              <a:stretch>
                <a:fillRect/>
              </a:stretch>
            </a:blipFill>
          </p:spPr>
          <p:txBody>
            <a:bodyPr/>
            <a:lstStyle/>
            <a:p>
              <a:endParaRPr lang="es-CL"/>
            </a:p>
          </p:txBody>
        </p:sp>
        <p:sp>
          <p:nvSpPr>
            <p:cNvPr id="5" name="Freeform 5"/>
            <p:cNvSpPr/>
            <p:nvPr/>
          </p:nvSpPr>
          <p:spPr>
            <a:xfrm>
              <a:off x="1086490" y="125441"/>
              <a:ext cx="733472" cy="683046"/>
            </a:xfrm>
            <a:custGeom>
              <a:avLst/>
              <a:gdLst/>
              <a:ahLst/>
              <a:cxnLst/>
              <a:rect l="l" t="t" r="r" b="b"/>
              <a:pathLst>
                <a:path w="733472" h="683046">
                  <a:moveTo>
                    <a:pt x="0" y="0"/>
                  </a:moveTo>
                  <a:lnTo>
                    <a:pt x="733472" y="0"/>
                  </a:lnTo>
                  <a:lnTo>
                    <a:pt x="733472" y="683046"/>
                  </a:lnTo>
                  <a:lnTo>
                    <a:pt x="0" y="683046"/>
                  </a:lnTo>
                  <a:lnTo>
                    <a:pt x="0" y="0"/>
                  </a:lnTo>
                  <a:close/>
                </a:path>
              </a:pathLst>
            </a:custGeom>
            <a:blipFill>
              <a:blip r:embed="rId6">
                <a:alphaModFix amt="42000"/>
                <a:extLst>
                  <a:ext uri="{96DAC541-7B7A-43D3-8B79-37D633B846F1}">
                    <asvg:svgBlip xmlns:asvg="http://schemas.microsoft.com/office/drawing/2016/SVG/main" r:embed="rId7"/>
                  </a:ext>
                </a:extLst>
              </a:blip>
              <a:stretch>
                <a:fillRect/>
              </a:stretch>
            </a:blipFill>
          </p:spPr>
          <p:txBody>
            <a:bodyPr/>
            <a:lstStyle/>
            <a:p>
              <a:endParaRPr lang="es-CL"/>
            </a:p>
          </p:txBody>
        </p:sp>
        <p:sp>
          <p:nvSpPr>
            <p:cNvPr id="6" name="Freeform 6"/>
            <p:cNvSpPr/>
            <p:nvPr/>
          </p:nvSpPr>
          <p:spPr>
            <a:xfrm>
              <a:off x="225395" y="5611841"/>
              <a:ext cx="996847" cy="1703343"/>
            </a:xfrm>
            <a:custGeom>
              <a:avLst/>
              <a:gdLst/>
              <a:ahLst/>
              <a:cxnLst/>
              <a:rect l="l" t="t" r="r" b="b"/>
              <a:pathLst>
                <a:path w="996847" h="1703343">
                  <a:moveTo>
                    <a:pt x="0" y="0"/>
                  </a:moveTo>
                  <a:lnTo>
                    <a:pt x="996847" y="0"/>
                  </a:lnTo>
                  <a:lnTo>
                    <a:pt x="996847" y="1703343"/>
                  </a:lnTo>
                  <a:lnTo>
                    <a:pt x="0" y="1703343"/>
                  </a:lnTo>
                  <a:lnTo>
                    <a:pt x="0" y="0"/>
                  </a:lnTo>
                  <a:close/>
                </a:path>
              </a:pathLst>
            </a:custGeom>
            <a:blipFill>
              <a:blip r:embed="rId8">
                <a:alphaModFix amt="42000"/>
                <a:extLst>
                  <a:ext uri="{96DAC541-7B7A-43D3-8B79-37D633B846F1}">
                    <asvg:svgBlip xmlns:asvg="http://schemas.microsoft.com/office/drawing/2016/SVG/main" r:embed="rId9"/>
                  </a:ext>
                </a:extLst>
              </a:blip>
              <a:stretch>
                <a:fillRect r="-73036"/>
              </a:stretch>
            </a:blipFill>
          </p:spPr>
          <p:txBody>
            <a:bodyPr/>
            <a:lstStyle/>
            <a:p>
              <a:endParaRPr lang="es-CL"/>
            </a:p>
          </p:txBody>
        </p:sp>
        <p:sp>
          <p:nvSpPr>
            <p:cNvPr id="7" name="Freeform 7"/>
            <p:cNvSpPr/>
            <p:nvPr/>
          </p:nvSpPr>
          <p:spPr>
            <a:xfrm>
              <a:off x="1195440" y="10218189"/>
              <a:ext cx="1249045" cy="1256900"/>
            </a:xfrm>
            <a:custGeom>
              <a:avLst/>
              <a:gdLst/>
              <a:ahLst/>
              <a:cxnLst/>
              <a:rect l="l" t="t" r="r" b="b"/>
              <a:pathLst>
                <a:path w="1249045" h="1256900">
                  <a:moveTo>
                    <a:pt x="0" y="0"/>
                  </a:moveTo>
                  <a:lnTo>
                    <a:pt x="1249044" y="0"/>
                  </a:lnTo>
                  <a:lnTo>
                    <a:pt x="1249044" y="1256900"/>
                  </a:lnTo>
                  <a:lnTo>
                    <a:pt x="0" y="1256900"/>
                  </a:lnTo>
                  <a:lnTo>
                    <a:pt x="0" y="0"/>
                  </a:lnTo>
                  <a:close/>
                </a:path>
              </a:pathLst>
            </a:custGeom>
            <a:blipFill>
              <a:blip r:embed="rId10">
                <a:alphaModFix amt="42000"/>
                <a:extLst>
                  <a:ext uri="{96DAC541-7B7A-43D3-8B79-37D633B846F1}">
                    <asvg:svgBlip xmlns:asvg="http://schemas.microsoft.com/office/drawing/2016/SVG/main" r:embed="rId11"/>
                  </a:ext>
                </a:extLst>
              </a:blip>
              <a:stretch>
                <a:fillRect/>
              </a:stretch>
            </a:blipFill>
          </p:spPr>
          <p:txBody>
            <a:bodyPr/>
            <a:lstStyle/>
            <a:p>
              <a:endParaRPr lang="es-CL"/>
            </a:p>
          </p:txBody>
        </p:sp>
      </p:grpSp>
      <p:sp>
        <p:nvSpPr>
          <p:cNvPr id="8" name="Freeform 8"/>
          <p:cNvSpPr/>
          <p:nvPr/>
        </p:nvSpPr>
        <p:spPr>
          <a:xfrm>
            <a:off x="15910556" y="9267095"/>
            <a:ext cx="2377444" cy="697384"/>
          </a:xfrm>
          <a:custGeom>
            <a:avLst/>
            <a:gdLst/>
            <a:ahLst/>
            <a:cxnLst/>
            <a:rect l="l" t="t" r="r" b="b"/>
            <a:pathLst>
              <a:path w="2377444" h="697384">
                <a:moveTo>
                  <a:pt x="0" y="0"/>
                </a:moveTo>
                <a:lnTo>
                  <a:pt x="2377444" y="0"/>
                </a:lnTo>
                <a:lnTo>
                  <a:pt x="2377444" y="697383"/>
                </a:lnTo>
                <a:lnTo>
                  <a:pt x="0" y="697383"/>
                </a:lnTo>
                <a:lnTo>
                  <a:pt x="0" y="0"/>
                </a:lnTo>
                <a:close/>
              </a:path>
            </a:pathLst>
          </a:custGeom>
          <a:blipFill>
            <a:blip r:embed="rId12"/>
            <a:stretch>
              <a:fillRect/>
            </a:stretch>
          </a:blipFill>
        </p:spPr>
        <p:txBody>
          <a:bodyPr/>
          <a:lstStyle/>
          <a:p>
            <a:endParaRPr lang="es-CL"/>
          </a:p>
        </p:txBody>
      </p:sp>
      <p:grpSp>
        <p:nvGrpSpPr>
          <p:cNvPr id="9" name="Group 9"/>
          <p:cNvGrpSpPr/>
          <p:nvPr/>
        </p:nvGrpSpPr>
        <p:grpSpPr>
          <a:xfrm>
            <a:off x="2895600" y="4978034"/>
            <a:ext cx="5627954" cy="1067580"/>
            <a:chOff x="0" y="0"/>
            <a:chExt cx="2225402" cy="309729"/>
          </a:xfrm>
        </p:grpSpPr>
        <p:sp>
          <p:nvSpPr>
            <p:cNvPr id="10" name="Freeform 10"/>
            <p:cNvSpPr/>
            <p:nvPr/>
          </p:nvSpPr>
          <p:spPr>
            <a:xfrm>
              <a:off x="0" y="0"/>
              <a:ext cx="2225402" cy="309729"/>
            </a:xfrm>
            <a:custGeom>
              <a:avLst/>
              <a:gdLst/>
              <a:ahLst/>
              <a:cxnLst/>
              <a:rect l="l" t="t" r="r" b="b"/>
              <a:pathLst>
                <a:path w="2225402" h="309729">
                  <a:moveTo>
                    <a:pt x="16149" y="0"/>
                  </a:moveTo>
                  <a:lnTo>
                    <a:pt x="2209254" y="0"/>
                  </a:lnTo>
                  <a:cubicBezTo>
                    <a:pt x="2218172" y="0"/>
                    <a:pt x="2225402" y="7230"/>
                    <a:pt x="2225402" y="16149"/>
                  </a:cubicBezTo>
                  <a:lnTo>
                    <a:pt x="2225402" y="293580"/>
                  </a:lnTo>
                  <a:cubicBezTo>
                    <a:pt x="2225402" y="297863"/>
                    <a:pt x="2223701" y="301970"/>
                    <a:pt x="2220672" y="304999"/>
                  </a:cubicBezTo>
                  <a:cubicBezTo>
                    <a:pt x="2217644" y="308027"/>
                    <a:pt x="2213536" y="309729"/>
                    <a:pt x="2209254" y="309729"/>
                  </a:cubicBezTo>
                  <a:lnTo>
                    <a:pt x="16149" y="309729"/>
                  </a:lnTo>
                  <a:cubicBezTo>
                    <a:pt x="11866" y="309729"/>
                    <a:pt x="7758" y="308027"/>
                    <a:pt x="4730" y="304999"/>
                  </a:cubicBezTo>
                  <a:cubicBezTo>
                    <a:pt x="1701" y="301970"/>
                    <a:pt x="0" y="297863"/>
                    <a:pt x="0" y="293580"/>
                  </a:cubicBezTo>
                  <a:lnTo>
                    <a:pt x="0" y="16149"/>
                  </a:lnTo>
                  <a:cubicBezTo>
                    <a:pt x="0" y="7230"/>
                    <a:pt x="7230" y="0"/>
                    <a:pt x="16149" y="0"/>
                  </a:cubicBezTo>
                  <a:close/>
                </a:path>
              </a:pathLst>
            </a:custGeom>
            <a:solidFill>
              <a:srgbClr val="BEE6DC"/>
            </a:solidFill>
          </p:spPr>
          <p:txBody>
            <a:bodyPr/>
            <a:lstStyle/>
            <a:p>
              <a:pPr algn="ctr"/>
              <a:r>
                <a:rPr lang="es-CL" sz="2400" b="1" dirty="0"/>
                <a:t>Duración del Proyecto:</a:t>
              </a:r>
            </a:p>
            <a:p>
              <a:pPr algn="ctr"/>
              <a:r>
                <a:rPr lang="es-CL" sz="2400" b="1" dirty="0"/>
                <a:t>36 meses</a:t>
              </a:r>
            </a:p>
          </p:txBody>
        </p:sp>
        <p:sp>
          <p:nvSpPr>
            <p:cNvPr id="11" name="TextBox 11"/>
            <p:cNvSpPr txBox="1"/>
            <p:nvPr/>
          </p:nvSpPr>
          <p:spPr>
            <a:xfrm>
              <a:off x="0" y="-47625"/>
              <a:ext cx="812800" cy="860425"/>
            </a:xfrm>
            <a:prstGeom prst="rect">
              <a:avLst/>
            </a:prstGeom>
          </p:spPr>
          <p:txBody>
            <a:bodyPr lIns="46117" tIns="46117" rIns="46117" bIns="46117" rtlCol="0" anchor="ctr"/>
            <a:lstStyle/>
            <a:p>
              <a:endParaRPr lang="es-CL" sz="2400" dirty="0"/>
            </a:p>
          </p:txBody>
        </p:sp>
      </p:grpSp>
      <p:sp>
        <p:nvSpPr>
          <p:cNvPr id="13" name="Freeform 13"/>
          <p:cNvSpPr/>
          <p:nvPr/>
        </p:nvSpPr>
        <p:spPr>
          <a:xfrm>
            <a:off x="9599957" y="1562945"/>
            <a:ext cx="5969573" cy="1067580"/>
          </a:xfrm>
          <a:custGeom>
            <a:avLst/>
            <a:gdLst/>
            <a:ahLst/>
            <a:cxnLst/>
            <a:rect l="l" t="t" r="r" b="b"/>
            <a:pathLst>
              <a:path w="2225402" h="309729">
                <a:moveTo>
                  <a:pt x="16149" y="0"/>
                </a:moveTo>
                <a:lnTo>
                  <a:pt x="2209254" y="0"/>
                </a:lnTo>
                <a:cubicBezTo>
                  <a:pt x="2218172" y="0"/>
                  <a:pt x="2225402" y="7230"/>
                  <a:pt x="2225402" y="16149"/>
                </a:cubicBezTo>
                <a:lnTo>
                  <a:pt x="2225402" y="293580"/>
                </a:lnTo>
                <a:cubicBezTo>
                  <a:pt x="2225402" y="297863"/>
                  <a:pt x="2223701" y="301970"/>
                  <a:pt x="2220672" y="304999"/>
                </a:cubicBezTo>
                <a:cubicBezTo>
                  <a:pt x="2217644" y="308027"/>
                  <a:pt x="2213536" y="309729"/>
                  <a:pt x="2209254" y="309729"/>
                </a:cubicBezTo>
                <a:lnTo>
                  <a:pt x="16149" y="309729"/>
                </a:lnTo>
                <a:cubicBezTo>
                  <a:pt x="11866" y="309729"/>
                  <a:pt x="7758" y="308027"/>
                  <a:pt x="4730" y="304999"/>
                </a:cubicBezTo>
                <a:cubicBezTo>
                  <a:pt x="1701" y="301970"/>
                  <a:pt x="0" y="297863"/>
                  <a:pt x="0" y="293580"/>
                </a:cubicBezTo>
                <a:lnTo>
                  <a:pt x="0" y="16149"/>
                </a:lnTo>
                <a:cubicBezTo>
                  <a:pt x="0" y="7230"/>
                  <a:pt x="7230" y="0"/>
                  <a:pt x="16149" y="0"/>
                </a:cubicBezTo>
                <a:close/>
              </a:path>
            </a:pathLst>
          </a:custGeom>
          <a:solidFill>
            <a:srgbClr val="BEE6DC"/>
          </a:solidFill>
        </p:spPr>
        <p:txBody>
          <a:bodyPr anchor="ctr"/>
          <a:lstStyle/>
          <a:p>
            <a:pPr algn="ctr"/>
            <a:r>
              <a:rPr lang="es-CL" sz="2400" b="1" dirty="0"/>
              <a:t>Instituciones Participantes</a:t>
            </a:r>
          </a:p>
        </p:txBody>
      </p:sp>
      <p:grpSp>
        <p:nvGrpSpPr>
          <p:cNvPr id="15" name="Group 15"/>
          <p:cNvGrpSpPr/>
          <p:nvPr/>
        </p:nvGrpSpPr>
        <p:grpSpPr>
          <a:xfrm>
            <a:off x="-1342907" y="9964478"/>
            <a:ext cx="20973813" cy="734301"/>
            <a:chOff x="0" y="0"/>
            <a:chExt cx="27965084" cy="979068"/>
          </a:xfrm>
        </p:grpSpPr>
        <p:grpSp>
          <p:nvGrpSpPr>
            <p:cNvPr id="16" name="Group 16"/>
            <p:cNvGrpSpPr/>
            <p:nvPr/>
          </p:nvGrpSpPr>
          <p:grpSpPr>
            <a:xfrm>
              <a:off x="0" y="0"/>
              <a:ext cx="27965084" cy="979068"/>
              <a:chOff x="0" y="0"/>
              <a:chExt cx="11607985" cy="406400"/>
            </a:xfrm>
          </p:grpSpPr>
          <p:sp>
            <p:nvSpPr>
              <p:cNvPr id="17" name="Freeform 17"/>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1C1C1B"/>
              </a:solidFill>
            </p:spPr>
            <p:txBody>
              <a:bodyPr/>
              <a:lstStyle/>
              <a:p>
                <a:endParaRPr lang="es-CL"/>
              </a:p>
            </p:txBody>
          </p:sp>
          <p:sp>
            <p:nvSpPr>
              <p:cNvPr id="18" name="TextBox 18"/>
              <p:cNvSpPr txBox="1"/>
              <p:nvPr/>
            </p:nvSpPr>
            <p:spPr>
              <a:xfrm>
                <a:off x="0" y="-57150"/>
                <a:ext cx="812800" cy="463550"/>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a:off x="5108707" y="0"/>
              <a:ext cx="17747669" cy="979068"/>
              <a:chOff x="0" y="0"/>
              <a:chExt cx="7366854" cy="406400"/>
            </a:xfrm>
          </p:grpSpPr>
          <p:sp>
            <p:nvSpPr>
              <p:cNvPr id="20" name="Freeform 20"/>
              <p:cNvSpPr/>
              <p:nvPr/>
            </p:nvSpPr>
            <p:spPr>
              <a:xfrm>
                <a:off x="0" y="0"/>
                <a:ext cx="7366853" cy="406400"/>
              </a:xfrm>
              <a:custGeom>
                <a:avLst/>
                <a:gdLst/>
                <a:ahLst/>
                <a:cxnLst/>
                <a:rect l="l" t="t" r="r" b="b"/>
                <a:pathLst>
                  <a:path w="7366853" h="406400">
                    <a:moveTo>
                      <a:pt x="7163653" y="0"/>
                    </a:moveTo>
                    <a:cubicBezTo>
                      <a:pt x="7275878" y="0"/>
                      <a:pt x="7366853" y="90976"/>
                      <a:pt x="7366853" y="203200"/>
                    </a:cubicBezTo>
                    <a:cubicBezTo>
                      <a:pt x="7366853" y="315424"/>
                      <a:pt x="7275878" y="406400"/>
                      <a:pt x="7163653" y="406400"/>
                    </a:cubicBezTo>
                    <a:lnTo>
                      <a:pt x="203200" y="406400"/>
                    </a:lnTo>
                    <a:cubicBezTo>
                      <a:pt x="90976" y="406400"/>
                      <a:pt x="0" y="315424"/>
                      <a:pt x="0" y="203200"/>
                    </a:cubicBezTo>
                    <a:cubicBezTo>
                      <a:pt x="0" y="90976"/>
                      <a:pt x="90976" y="0"/>
                      <a:pt x="203200" y="0"/>
                    </a:cubicBezTo>
                    <a:close/>
                  </a:path>
                </a:pathLst>
              </a:custGeom>
              <a:solidFill>
                <a:srgbClr val="93CCB5"/>
              </a:solidFill>
            </p:spPr>
            <p:txBody>
              <a:bodyPr/>
              <a:lstStyle/>
              <a:p>
                <a:endParaRPr lang="es-CL"/>
              </a:p>
            </p:txBody>
          </p:sp>
          <p:sp>
            <p:nvSpPr>
              <p:cNvPr id="21" name="TextBox 21"/>
              <p:cNvSpPr txBox="1"/>
              <p:nvPr/>
            </p:nvSpPr>
            <p:spPr>
              <a:xfrm>
                <a:off x="0" y="-57150"/>
                <a:ext cx="812800" cy="463550"/>
              </a:xfrm>
              <a:prstGeom prst="rect">
                <a:avLst/>
              </a:prstGeom>
            </p:spPr>
            <p:txBody>
              <a:bodyPr lIns="50800" tIns="50800" rIns="50800" bIns="50800" rtlCol="0" anchor="ctr"/>
              <a:lstStyle/>
              <a:p>
                <a:pPr algn="ctr">
                  <a:lnSpc>
                    <a:spcPts val="2659"/>
                  </a:lnSpc>
                </a:pPr>
                <a:endParaRPr/>
              </a:p>
            </p:txBody>
          </p:sp>
        </p:grpSp>
        <p:grpSp>
          <p:nvGrpSpPr>
            <p:cNvPr id="22" name="Group 22"/>
            <p:cNvGrpSpPr/>
            <p:nvPr/>
          </p:nvGrpSpPr>
          <p:grpSpPr>
            <a:xfrm>
              <a:off x="7299054" y="0"/>
              <a:ext cx="13366977" cy="979068"/>
              <a:chOff x="0" y="0"/>
              <a:chExt cx="5548478" cy="406400"/>
            </a:xfrm>
          </p:grpSpPr>
          <p:sp>
            <p:nvSpPr>
              <p:cNvPr id="23" name="Freeform 23"/>
              <p:cNvSpPr/>
              <p:nvPr/>
            </p:nvSpPr>
            <p:spPr>
              <a:xfrm>
                <a:off x="0" y="0"/>
                <a:ext cx="5548478" cy="406400"/>
              </a:xfrm>
              <a:custGeom>
                <a:avLst/>
                <a:gdLst/>
                <a:ahLst/>
                <a:cxnLst/>
                <a:rect l="l" t="t" r="r" b="b"/>
                <a:pathLst>
                  <a:path w="5548478" h="406400">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70827A"/>
              </a:solidFill>
            </p:spPr>
            <p:txBody>
              <a:bodyPr/>
              <a:lstStyle/>
              <a:p>
                <a:endParaRPr lang="es-CL"/>
              </a:p>
            </p:txBody>
          </p:sp>
          <p:sp>
            <p:nvSpPr>
              <p:cNvPr id="24" name="TextBox 24"/>
              <p:cNvSpPr txBox="1"/>
              <p:nvPr/>
            </p:nvSpPr>
            <p:spPr>
              <a:xfrm>
                <a:off x="0" y="-57150"/>
                <a:ext cx="812800" cy="463550"/>
              </a:xfrm>
              <a:prstGeom prst="rect">
                <a:avLst/>
              </a:prstGeom>
            </p:spPr>
            <p:txBody>
              <a:bodyPr lIns="50800" tIns="50800" rIns="50800" bIns="50800" rtlCol="0" anchor="ctr"/>
              <a:lstStyle/>
              <a:p>
                <a:pPr algn="ctr">
                  <a:lnSpc>
                    <a:spcPts val="2659"/>
                  </a:lnSpc>
                </a:pPr>
                <a:endParaRPr/>
              </a:p>
            </p:txBody>
          </p:sp>
        </p:grpSp>
      </p:grpSp>
      <p:grpSp>
        <p:nvGrpSpPr>
          <p:cNvPr id="25" name="Group 25"/>
          <p:cNvGrpSpPr/>
          <p:nvPr/>
        </p:nvGrpSpPr>
        <p:grpSpPr>
          <a:xfrm>
            <a:off x="-1342907" y="-493737"/>
            <a:ext cx="20973813" cy="734301"/>
            <a:chOff x="0" y="0"/>
            <a:chExt cx="27965084" cy="979068"/>
          </a:xfrm>
        </p:grpSpPr>
        <p:grpSp>
          <p:nvGrpSpPr>
            <p:cNvPr id="26" name="Group 26"/>
            <p:cNvGrpSpPr/>
            <p:nvPr/>
          </p:nvGrpSpPr>
          <p:grpSpPr>
            <a:xfrm>
              <a:off x="0" y="0"/>
              <a:ext cx="27965084" cy="979068"/>
              <a:chOff x="0" y="0"/>
              <a:chExt cx="11607985" cy="406400"/>
            </a:xfrm>
          </p:grpSpPr>
          <p:sp>
            <p:nvSpPr>
              <p:cNvPr id="27" name="Freeform 27"/>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1C1C1B"/>
              </a:solidFill>
            </p:spPr>
            <p:txBody>
              <a:bodyPr/>
              <a:lstStyle/>
              <a:p>
                <a:endParaRPr lang="es-CL"/>
              </a:p>
            </p:txBody>
          </p:sp>
          <p:sp>
            <p:nvSpPr>
              <p:cNvPr id="28" name="TextBox 28"/>
              <p:cNvSpPr txBox="1"/>
              <p:nvPr/>
            </p:nvSpPr>
            <p:spPr>
              <a:xfrm>
                <a:off x="0" y="-57150"/>
                <a:ext cx="812800" cy="463550"/>
              </a:xfrm>
              <a:prstGeom prst="rect">
                <a:avLst/>
              </a:prstGeom>
            </p:spPr>
            <p:txBody>
              <a:bodyPr lIns="50800" tIns="50800" rIns="50800" bIns="50800" rtlCol="0" anchor="ctr"/>
              <a:lstStyle/>
              <a:p>
                <a:pPr algn="ctr">
                  <a:lnSpc>
                    <a:spcPts val="2659"/>
                  </a:lnSpc>
                </a:pPr>
                <a:endParaRPr/>
              </a:p>
            </p:txBody>
          </p:sp>
        </p:grpSp>
        <p:grpSp>
          <p:nvGrpSpPr>
            <p:cNvPr id="29" name="Group 29"/>
            <p:cNvGrpSpPr/>
            <p:nvPr/>
          </p:nvGrpSpPr>
          <p:grpSpPr>
            <a:xfrm>
              <a:off x="5108707" y="0"/>
              <a:ext cx="17747669" cy="979068"/>
              <a:chOff x="0" y="0"/>
              <a:chExt cx="7366854" cy="406400"/>
            </a:xfrm>
          </p:grpSpPr>
          <p:sp>
            <p:nvSpPr>
              <p:cNvPr id="30" name="Freeform 30"/>
              <p:cNvSpPr/>
              <p:nvPr/>
            </p:nvSpPr>
            <p:spPr>
              <a:xfrm>
                <a:off x="0" y="0"/>
                <a:ext cx="7366853" cy="406400"/>
              </a:xfrm>
              <a:custGeom>
                <a:avLst/>
                <a:gdLst/>
                <a:ahLst/>
                <a:cxnLst/>
                <a:rect l="l" t="t" r="r" b="b"/>
                <a:pathLst>
                  <a:path w="7366853" h="406400">
                    <a:moveTo>
                      <a:pt x="7163653" y="0"/>
                    </a:moveTo>
                    <a:cubicBezTo>
                      <a:pt x="7275878" y="0"/>
                      <a:pt x="7366853" y="90976"/>
                      <a:pt x="7366853" y="203200"/>
                    </a:cubicBezTo>
                    <a:cubicBezTo>
                      <a:pt x="7366853" y="315424"/>
                      <a:pt x="7275878" y="406400"/>
                      <a:pt x="7163653" y="406400"/>
                    </a:cubicBezTo>
                    <a:lnTo>
                      <a:pt x="203200" y="406400"/>
                    </a:lnTo>
                    <a:cubicBezTo>
                      <a:pt x="90976" y="406400"/>
                      <a:pt x="0" y="315424"/>
                      <a:pt x="0" y="203200"/>
                    </a:cubicBezTo>
                    <a:cubicBezTo>
                      <a:pt x="0" y="90976"/>
                      <a:pt x="90976" y="0"/>
                      <a:pt x="203200" y="0"/>
                    </a:cubicBezTo>
                    <a:close/>
                  </a:path>
                </a:pathLst>
              </a:custGeom>
              <a:solidFill>
                <a:srgbClr val="93CCB5"/>
              </a:solidFill>
            </p:spPr>
            <p:txBody>
              <a:bodyPr/>
              <a:lstStyle/>
              <a:p>
                <a:endParaRPr lang="es-CL"/>
              </a:p>
            </p:txBody>
          </p:sp>
          <p:sp>
            <p:nvSpPr>
              <p:cNvPr id="31" name="TextBox 31"/>
              <p:cNvSpPr txBox="1"/>
              <p:nvPr/>
            </p:nvSpPr>
            <p:spPr>
              <a:xfrm>
                <a:off x="0" y="-57150"/>
                <a:ext cx="812800" cy="463550"/>
              </a:xfrm>
              <a:prstGeom prst="rect">
                <a:avLst/>
              </a:prstGeom>
            </p:spPr>
            <p:txBody>
              <a:bodyPr lIns="50800" tIns="50800" rIns="50800" bIns="50800" rtlCol="0" anchor="ctr"/>
              <a:lstStyle/>
              <a:p>
                <a:pPr algn="ctr">
                  <a:lnSpc>
                    <a:spcPts val="2659"/>
                  </a:lnSpc>
                </a:pPr>
                <a:endParaRPr/>
              </a:p>
            </p:txBody>
          </p:sp>
        </p:grpSp>
        <p:grpSp>
          <p:nvGrpSpPr>
            <p:cNvPr id="32" name="Group 32"/>
            <p:cNvGrpSpPr/>
            <p:nvPr/>
          </p:nvGrpSpPr>
          <p:grpSpPr>
            <a:xfrm>
              <a:off x="7299054" y="0"/>
              <a:ext cx="13366977" cy="979068"/>
              <a:chOff x="0" y="0"/>
              <a:chExt cx="5548478" cy="406400"/>
            </a:xfrm>
          </p:grpSpPr>
          <p:sp>
            <p:nvSpPr>
              <p:cNvPr id="33" name="Freeform 33"/>
              <p:cNvSpPr/>
              <p:nvPr/>
            </p:nvSpPr>
            <p:spPr>
              <a:xfrm>
                <a:off x="0" y="0"/>
                <a:ext cx="5548478" cy="406400"/>
              </a:xfrm>
              <a:custGeom>
                <a:avLst/>
                <a:gdLst/>
                <a:ahLst/>
                <a:cxnLst/>
                <a:rect l="l" t="t" r="r" b="b"/>
                <a:pathLst>
                  <a:path w="5548478" h="406400">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70827A"/>
              </a:solidFill>
            </p:spPr>
            <p:txBody>
              <a:bodyPr/>
              <a:lstStyle/>
              <a:p>
                <a:endParaRPr lang="es-CL"/>
              </a:p>
            </p:txBody>
          </p:sp>
          <p:sp>
            <p:nvSpPr>
              <p:cNvPr id="34" name="TextBox 34"/>
              <p:cNvSpPr txBox="1"/>
              <p:nvPr/>
            </p:nvSpPr>
            <p:spPr>
              <a:xfrm>
                <a:off x="0" y="-57150"/>
                <a:ext cx="812800" cy="463550"/>
              </a:xfrm>
              <a:prstGeom prst="rect">
                <a:avLst/>
              </a:prstGeom>
            </p:spPr>
            <p:txBody>
              <a:bodyPr lIns="50800" tIns="50800" rIns="50800" bIns="50800" rtlCol="0" anchor="ctr"/>
              <a:lstStyle/>
              <a:p>
                <a:pPr algn="ctr">
                  <a:lnSpc>
                    <a:spcPts val="2659"/>
                  </a:lnSpc>
                </a:pPr>
                <a:endParaRPr/>
              </a:p>
            </p:txBody>
          </p:sp>
        </p:grpSp>
      </p:grpSp>
      <p:sp>
        <p:nvSpPr>
          <p:cNvPr id="38" name="TextBox 38"/>
          <p:cNvSpPr txBox="1"/>
          <p:nvPr/>
        </p:nvSpPr>
        <p:spPr>
          <a:xfrm>
            <a:off x="3427490" y="650139"/>
            <a:ext cx="11964910" cy="615553"/>
          </a:xfrm>
          <a:prstGeom prst="rect">
            <a:avLst/>
          </a:prstGeom>
        </p:spPr>
        <p:txBody>
          <a:bodyPr wrap="square" lIns="0" tIns="0" rIns="0" bIns="0" rtlCol="0" anchor="t">
            <a:spAutoFit/>
          </a:bodyPr>
          <a:lstStyle/>
          <a:p>
            <a:r>
              <a:rPr lang="es-CL" sz="4000" b="1" dirty="0">
                <a:effectLst/>
                <a:latin typeface="Arial" panose="020B0604020202020204" pitchFamily="34" charset="0"/>
                <a:ea typeface="Times New Roman" panose="02020603050405020304" pitchFamily="18" charset="0"/>
              </a:rPr>
              <a:t>Proyecto Red Estructural:</a:t>
            </a:r>
            <a:r>
              <a:rPr lang="es-CL" sz="4000" dirty="0">
                <a:solidFill>
                  <a:srgbClr val="808080"/>
                </a:solidFill>
                <a:effectLst/>
                <a:latin typeface="Arial" panose="020B0604020202020204" pitchFamily="34" charset="0"/>
                <a:ea typeface="Times New Roman" panose="02020603050405020304" pitchFamily="18" charset="0"/>
              </a:rPr>
              <a:t> </a:t>
            </a:r>
            <a:r>
              <a:rPr lang="es-CL" sz="4000" b="1" dirty="0">
                <a:effectLst/>
                <a:latin typeface="Arial" panose="020B0604020202020204" pitchFamily="34" charset="0"/>
                <a:ea typeface="Times New Roman" panose="02020603050405020304" pitchFamily="18" charset="0"/>
              </a:rPr>
              <a:t>Desarrollo sustentable</a:t>
            </a:r>
            <a:endParaRPr lang="es-CL" sz="4000" dirty="0"/>
          </a:p>
        </p:txBody>
      </p:sp>
      <p:grpSp>
        <p:nvGrpSpPr>
          <p:cNvPr id="39" name="Group 39"/>
          <p:cNvGrpSpPr>
            <a:grpSpLocks noChangeAspect="1"/>
          </p:cNvGrpSpPr>
          <p:nvPr/>
        </p:nvGrpSpPr>
        <p:grpSpPr>
          <a:xfrm>
            <a:off x="9872959" y="2858621"/>
            <a:ext cx="6022357" cy="6219891"/>
            <a:chOff x="0" y="0"/>
            <a:chExt cx="6350000" cy="6558280"/>
          </a:xfrm>
        </p:grpSpPr>
        <p:sp>
          <p:nvSpPr>
            <p:cNvPr id="40" name="Freeform 40"/>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solidFill>
              <a:srgbClr val="000000">
                <a:alpha val="0"/>
              </a:srgbClr>
            </a:solidFill>
            <a:ln w="12700">
              <a:solidFill>
                <a:srgbClr val="000000"/>
              </a:solidFill>
            </a:ln>
          </p:spPr>
          <p:txBody>
            <a:bodyPr/>
            <a:lstStyle/>
            <a:p>
              <a:endParaRPr lang="es-CL"/>
            </a:p>
          </p:txBody>
        </p:sp>
        <p:sp>
          <p:nvSpPr>
            <p:cNvPr id="41" name="Freeform 41"/>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00A499"/>
            </a:solidFill>
          </p:spPr>
          <p:txBody>
            <a:bodyPr/>
            <a:lstStyle/>
            <a:p>
              <a:endParaRPr lang="es-CL"/>
            </a:p>
          </p:txBody>
        </p:sp>
      </p:grpSp>
      <p:sp>
        <p:nvSpPr>
          <p:cNvPr id="43" name="CuadroTexto 42">
            <a:extLst>
              <a:ext uri="{FF2B5EF4-FFF2-40B4-BE49-F238E27FC236}">
                <a16:creationId xmlns:a16="http://schemas.microsoft.com/office/drawing/2014/main" id="{66968D35-3216-9F34-4292-2AD4CFDCBBC0}"/>
              </a:ext>
            </a:extLst>
          </p:cNvPr>
          <p:cNvSpPr txBox="1"/>
          <p:nvPr/>
        </p:nvSpPr>
        <p:spPr>
          <a:xfrm>
            <a:off x="10587320" y="3213242"/>
            <a:ext cx="5109879" cy="5632311"/>
          </a:xfrm>
          <a:prstGeom prst="rect">
            <a:avLst/>
          </a:prstGeom>
          <a:noFill/>
        </p:spPr>
        <p:txBody>
          <a:bodyPr wrap="square">
            <a:spAutoFit/>
          </a:bodyPr>
          <a:lstStyle/>
          <a:p>
            <a:r>
              <a:rPr lang="es-CL" sz="2400" b="1" dirty="0">
                <a:solidFill>
                  <a:schemeClr val="tx1"/>
                </a:solidFill>
              </a:rPr>
              <a:t>Universidad de Tarapacá</a:t>
            </a:r>
          </a:p>
          <a:p>
            <a:r>
              <a:rPr lang="es-CL" sz="2400" b="1" dirty="0">
                <a:solidFill>
                  <a:schemeClr val="tx1"/>
                </a:solidFill>
              </a:rPr>
              <a:t>Universidad de Antofagasta</a:t>
            </a:r>
          </a:p>
          <a:p>
            <a:r>
              <a:rPr lang="es-CL" sz="2400" b="1" dirty="0">
                <a:solidFill>
                  <a:schemeClr val="tx1"/>
                </a:solidFill>
              </a:rPr>
              <a:t>Universidad de la Serena</a:t>
            </a:r>
          </a:p>
          <a:p>
            <a:r>
              <a:rPr lang="es-CL" sz="2400" b="1" dirty="0">
                <a:solidFill>
                  <a:schemeClr val="tx1"/>
                </a:solidFill>
              </a:rPr>
              <a:t>Universidad de Playa Ancha</a:t>
            </a:r>
          </a:p>
          <a:p>
            <a:r>
              <a:rPr lang="es-CL" sz="2400" b="1" dirty="0">
                <a:solidFill>
                  <a:schemeClr val="tx1"/>
                </a:solidFill>
              </a:rPr>
              <a:t>Universidad de Valparaíso</a:t>
            </a:r>
          </a:p>
          <a:p>
            <a:r>
              <a:rPr lang="es-CL" sz="2400" b="1" dirty="0">
                <a:solidFill>
                  <a:schemeClr val="tx1"/>
                </a:solidFill>
              </a:rPr>
              <a:t>Universidad de Chile</a:t>
            </a:r>
          </a:p>
          <a:p>
            <a:r>
              <a:rPr lang="es-CL" sz="2400" b="1" dirty="0">
                <a:solidFill>
                  <a:schemeClr val="tx1"/>
                </a:solidFill>
              </a:rPr>
              <a:t>Universidad de Santiago</a:t>
            </a:r>
          </a:p>
          <a:p>
            <a:r>
              <a:rPr lang="es-CL" sz="2400" b="1" dirty="0">
                <a:solidFill>
                  <a:schemeClr val="tx1"/>
                </a:solidFill>
              </a:rPr>
              <a:t>Universidad Metropolitana de Ciencias de la Educación</a:t>
            </a:r>
          </a:p>
          <a:p>
            <a:r>
              <a:rPr lang="es-CL" sz="2400" b="1" dirty="0">
                <a:solidFill>
                  <a:schemeClr val="tx1"/>
                </a:solidFill>
              </a:rPr>
              <a:t>Universidad Tecnológica Metropolitana</a:t>
            </a:r>
          </a:p>
          <a:p>
            <a:r>
              <a:rPr lang="es-CL" sz="2400" b="1" dirty="0">
                <a:solidFill>
                  <a:schemeClr val="tx1"/>
                </a:solidFill>
              </a:rPr>
              <a:t>Universidad de O’Higgins</a:t>
            </a:r>
          </a:p>
          <a:p>
            <a:r>
              <a:rPr lang="es-CL" sz="2400" b="1" dirty="0">
                <a:solidFill>
                  <a:schemeClr val="tx1"/>
                </a:solidFill>
              </a:rPr>
              <a:t>Universidad del Bío </a:t>
            </a:r>
            <a:r>
              <a:rPr lang="es-CL" sz="2400" b="1" dirty="0" err="1">
                <a:solidFill>
                  <a:schemeClr val="tx1"/>
                </a:solidFill>
              </a:rPr>
              <a:t>Bío</a:t>
            </a:r>
            <a:endParaRPr lang="es-CL" sz="2400" b="1" dirty="0">
              <a:solidFill>
                <a:schemeClr val="tx1"/>
              </a:solidFill>
            </a:endParaRPr>
          </a:p>
          <a:p>
            <a:r>
              <a:rPr lang="es-CL" sz="2400" b="1" dirty="0">
                <a:solidFill>
                  <a:schemeClr val="tx1"/>
                </a:solidFill>
              </a:rPr>
              <a:t>Universidad de la Frontera</a:t>
            </a:r>
          </a:p>
          <a:p>
            <a:r>
              <a:rPr lang="es-CL" sz="2400" b="1" dirty="0">
                <a:solidFill>
                  <a:schemeClr val="tx1"/>
                </a:solidFill>
              </a:rPr>
              <a:t>Universidad de Los Lagos</a:t>
            </a:r>
            <a:endParaRPr lang="es-CL" sz="1800" dirty="0">
              <a:solidFill>
                <a:schemeClr val="tx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2018" y="934619"/>
            <a:ext cx="1833363" cy="8842588"/>
            <a:chOff x="0" y="0"/>
            <a:chExt cx="2444484" cy="11790118"/>
          </a:xfrm>
        </p:grpSpPr>
        <p:sp>
          <p:nvSpPr>
            <p:cNvPr id="3" name="Freeform 3"/>
            <p:cNvSpPr/>
            <p:nvPr/>
          </p:nvSpPr>
          <p:spPr>
            <a:xfrm>
              <a:off x="0" y="0"/>
              <a:ext cx="2444484" cy="11790118"/>
            </a:xfrm>
            <a:custGeom>
              <a:avLst/>
              <a:gdLst/>
              <a:ahLst/>
              <a:cxnLst/>
              <a:rect l="l" t="t" r="r" b="b"/>
              <a:pathLst>
                <a:path w="2444484" h="11790118">
                  <a:moveTo>
                    <a:pt x="0" y="0"/>
                  </a:moveTo>
                  <a:lnTo>
                    <a:pt x="2444484" y="0"/>
                  </a:lnTo>
                  <a:lnTo>
                    <a:pt x="2444484" y="11790118"/>
                  </a:lnTo>
                  <a:lnTo>
                    <a:pt x="0" y="11790118"/>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txBody>
            <a:bodyPr/>
            <a:lstStyle/>
            <a:p>
              <a:endParaRPr lang="es-CL"/>
            </a:p>
          </p:txBody>
        </p:sp>
        <p:sp>
          <p:nvSpPr>
            <p:cNvPr id="4" name="Freeform 4"/>
            <p:cNvSpPr/>
            <p:nvPr/>
          </p:nvSpPr>
          <p:spPr>
            <a:xfrm>
              <a:off x="1281746" y="2984920"/>
              <a:ext cx="727011" cy="855307"/>
            </a:xfrm>
            <a:custGeom>
              <a:avLst/>
              <a:gdLst/>
              <a:ahLst/>
              <a:cxnLst/>
              <a:rect l="l" t="t" r="r" b="b"/>
              <a:pathLst>
                <a:path w="727011" h="855307">
                  <a:moveTo>
                    <a:pt x="0" y="0"/>
                  </a:moveTo>
                  <a:lnTo>
                    <a:pt x="727011" y="0"/>
                  </a:lnTo>
                  <a:lnTo>
                    <a:pt x="727011" y="855306"/>
                  </a:lnTo>
                  <a:lnTo>
                    <a:pt x="0" y="855306"/>
                  </a:lnTo>
                  <a:lnTo>
                    <a:pt x="0" y="0"/>
                  </a:lnTo>
                  <a:close/>
                </a:path>
              </a:pathLst>
            </a:custGeom>
            <a:blipFill>
              <a:blip r:embed="rId4">
                <a:alphaModFix amt="42000"/>
                <a:extLst>
                  <a:ext uri="{96DAC541-7B7A-43D3-8B79-37D633B846F1}">
                    <asvg:svgBlip xmlns:asvg="http://schemas.microsoft.com/office/drawing/2016/SVG/main" r:embed="rId5"/>
                  </a:ext>
                </a:extLst>
              </a:blip>
              <a:stretch>
                <a:fillRect/>
              </a:stretch>
            </a:blipFill>
          </p:spPr>
          <p:txBody>
            <a:bodyPr/>
            <a:lstStyle/>
            <a:p>
              <a:endParaRPr lang="es-CL"/>
            </a:p>
          </p:txBody>
        </p:sp>
        <p:sp>
          <p:nvSpPr>
            <p:cNvPr id="5" name="Freeform 5"/>
            <p:cNvSpPr/>
            <p:nvPr/>
          </p:nvSpPr>
          <p:spPr>
            <a:xfrm>
              <a:off x="1086490" y="125441"/>
              <a:ext cx="733472" cy="683046"/>
            </a:xfrm>
            <a:custGeom>
              <a:avLst/>
              <a:gdLst/>
              <a:ahLst/>
              <a:cxnLst/>
              <a:rect l="l" t="t" r="r" b="b"/>
              <a:pathLst>
                <a:path w="733472" h="683046">
                  <a:moveTo>
                    <a:pt x="0" y="0"/>
                  </a:moveTo>
                  <a:lnTo>
                    <a:pt x="733472" y="0"/>
                  </a:lnTo>
                  <a:lnTo>
                    <a:pt x="733472" y="683046"/>
                  </a:lnTo>
                  <a:lnTo>
                    <a:pt x="0" y="683046"/>
                  </a:lnTo>
                  <a:lnTo>
                    <a:pt x="0" y="0"/>
                  </a:lnTo>
                  <a:close/>
                </a:path>
              </a:pathLst>
            </a:custGeom>
            <a:blipFill>
              <a:blip r:embed="rId6">
                <a:alphaModFix amt="42000"/>
                <a:extLst>
                  <a:ext uri="{96DAC541-7B7A-43D3-8B79-37D633B846F1}">
                    <asvg:svgBlip xmlns:asvg="http://schemas.microsoft.com/office/drawing/2016/SVG/main" r:embed="rId7"/>
                  </a:ext>
                </a:extLst>
              </a:blip>
              <a:stretch>
                <a:fillRect/>
              </a:stretch>
            </a:blipFill>
          </p:spPr>
          <p:txBody>
            <a:bodyPr/>
            <a:lstStyle/>
            <a:p>
              <a:endParaRPr lang="es-CL"/>
            </a:p>
          </p:txBody>
        </p:sp>
        <p:sp>
          <p:nvSpPr>
            <p:cNvPr id="6" name="Freeform 6"/>
            <p:cNvSpPr/>
            <p:nvPr/>
          </p:nvSpPr>
          <p:spPr>
            <a:xfrm>
              <a:off x="225395" y="5611841"/>
              <a:ext cx="996847" cy="1703343"/>
            </a:xfrm>
            <a:custGeom>
              <a:avLst/>
              <a:gdLst/>
              <a:ahLst/>
              <a:cxnLst/>
              <a:rect l="l" t="t" r="r" b="b"/>
              <a:pathLst>
                <a:path w="996847" h="1703343">
                  <a:moveTo>
                    <a:pt x="0" y="0"/>
                  </a:moveTo>
                  <a:lnTo>
                    <a:pt x="996847" y="0"/>
                  </a:lnTo>
                  <a:lnTo>
                    <a:pt x="996847" y="1703343"/>
                  </a:lnTo>
                  <a:lnTo>
                    <a:pt x="0" y="1703343"/>
                  </a:lnTo>
                  <a:lnTo>
                    <a:pt x="0" y="0"/>
                  </a:lnTo>
                  <a:close/>
                </a:path>
              </a:pathLst>
            </a:custGeom>
            <a:blipFill>
              <a:blip r:embed="rId8">
                <a:alphaModFix amt="42000"/>
                <a:extLst>
                  <a:ext uri="{96DAC541-7B7A-43D3-8B79-37D633B846F1}">
                    <asvg:svgBlip xmlns:asvg="http://schemas.microsoft.com/office/drawing/2016/SVG/main" r:embed="rId9"/>
                  </a:ext>
                </a:extLst>
              </a:blip>
              <a:stretch>
                <a:fillRect r="-73036"/>
              </a:stretch>
            </a:blipFill>
          </p:spPr>
          <p:txBody>
            <a:bodyPr/>
            <a:lstStyle/>
            <a:p>
              <a:endParaRPr lang="es-CL"/>
            </a:p>
          </p:txBody>
        </p:sp>
        <p:sp>
          <p:nvSpPr>
            <p:cNvPr id="7" name="Freeform 7"/>
            <p:cNvSpPr/>
            <p:nvPr/>
          </p:nvSpPr>
          <p:spPr>
            <a:xfrm>
              <a:off x="1195440" y="10218189"/>
              <a:ext cx="1249045" cy="1256900"/>
            </a:xfrm>
            <a:custGeom>
              <a:avLst/>
              <a:gdLst/>
              <a:ahLst/>
              <a:cxnLst/>
              <a:rect l="l" t="t" r="r" b="b"/>
              <a:pathLst>
                <a:path w="1249045" h="1256900">
                  <a:moveTo>
                    <a:pt x="0" y="0"/>
                  </a:moveTo>
                  <a:lnTo>
                    <a:pt x="1249044" y="0"/>
                  </a:lnTo>
                  <a:lnTo>
                    <a:pt x="1249044" y="1256900"/>
                  </a:lnTo>
                  <a:lnTo>
                    <a:pt x="0" y="1256900"/>
                  </a:lnTo>
                  <a:lnTo>
                    <a:pt x="0" y="0"/>
                  </a:lnTo>
                  <a:close/>
                </a:path>
              </a:pathLst>
            </a:custGeom>
            <a:blipFill>
              <a:blip r:embed="rId10">
                <a:alphaModFix amt="42000"/>
                <a:extLst>
                  <a:ext uri="{96DAC541-7B7A-43D3-8B79-37D633B846F1}">
                    <asvg:svgBlip xmlns:asvg="http://schemas.microsoft.com/office/drawing/2016/SVG/main" r:embed="rId11"/>
                  </a:ext>
                </a:extLst>
              </a:blip>
              <a:stretch>
                <a:fillRect/>
              </a:stretch>
            </a:blipFill>
          </p:spPr>
          <p:txBody>
            <a:bodyPr/>
            <a:lstStyle/>
            <a:p>
              <a:endParaRPr lang="es-CL"/>
            </a:p>
          </p:txBody>
        </p:sp>
      </p:grpSp>
      <p:sp>
        <p:nvSpPr>
          <p:cNvPr id="8" name="Freeform 8"/>
          <p:cNvSpPr/>
          <p:nvPr/>
        </p:nvSpPr>
        <p:spPr>
          <a:xfrm>
            <a:off x="15910556" y="9267095"/>
            <a:ext cx="2377444" cy="697384"/>
          </a:xfrm>
          <a:custGeom>
            <a:avLst/>
            <a:gdLst/>
            <a:ahLst/>
            <a:cxnLst/>
            <a:rect l="l" t="t" r="r" b="b"/>
            <a:pathLst>
              <a:path w="2377444" h="697384">
                <a:moveTo>
                  <a:pt x="0" y="0"/>
                </a:moveTo>
                <a:lnTo>
                  <a:pt x="2377444" y="0"/>
                </a:lnTo>
                <a:lnTo>
                  <a:pt x="2377444" y="697383"/>
                </a:lnTo>
                <a:lnTo>
                  <a:pt x="0" y="697383"/>
                </a:lnTo>
                <a:lnTo>
                  <a:pt x="0" y="0"/>
                </a:lnTo>
                <a:close/>
              </a:path>
            </a:pathLst>
          </a:custGeom>
          <a:blipFill>
            <a:blip r:embed="rId12"/>
            <a:stretch>
              <a:fillRect/>
            </a:stretch>
          </a:blipFill>
        </p:spPr>
        <p:txBody>
          <a:bodyPr/>
          <a:lstStyle/>
          <a:p>
            <a:endParaRPr lang="es-CL"/>
          </a:p>
        </p:txBody>
      </p:sp>
      <p:grpSp>
        <p:nvGrpSpPr>
          <p:cNvPr id="15" name="Group 15"/>
          <p:cNvGrpSpPr/>
          <p:nvPr/>
        </p:nvGrpSpPr>
        <p:grpSpPr>
          <a:xfrm>
            <a:off x="-1342907" y="9964478"/>
            <a:ext cx="20973813" cy="734301"/>
            <a:chOff x="0" y="0"/>
            <a:chExt cx="27965084" cy="979068"/>
          </a:xfrm>
        </p:grpSpPr>
        <p:grpSp>
          <p:nvGrpSpPr>
            <p:cNvPr id="16" name="Group 16"/>
            <p:cNvGrpSpPr/>
            <p:nvPr/>
          </p:nvGrpSpPr>
          <p:grpSpPr>
            <a:xfrm>
              <a:off x="0" y="0"/>
              <a:ext cx="27965084" cy="979068"/>
              <a:chOff x="0" y="0"/>
              <a:chExt cx="11607985" cy="406400"/>
            </a:xfrm>
          </p:grpSpPr>
          <p:sp>
            <p:nvSpPr>
              <p:cNvPr id="17" name="Freeform 17"/>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1C1C1B"/>
              </a:solidFill>
            </p:spPr>
            <p:txBody>
              <a:bodyPr/>
              <a:lstStyle/>
              <a:p>
                <a:endParaRPr lang="es-CL"/>
              </a:p>
            </p:txBody>
          </p:sp>
          <p:sp>
            <p:nvSpPr>
              <p:cNvPr id="18" name="TextBox 18"/>
              <p:cNvSpPr txBox="1"/>
              <p:nvPr/>
            </p:nvSpPr>
            <p:spPr>
              <a:xfrm>
                <a:off x="0" y="-57150"/>
                <a:ext cx="812800" cy="463550"/>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a:off x="5108707" y="0"/>
              <a:ext cx="17747669" cy="979068"/>
              <a:chOff x="0" y="0"/>
              <a:chExt cx="7366854" cy="406400"/>
            </a:xfrm>
          </p:grpSpPr>
          <p:sp>
            <p:nvSpPr>
              <p:cNvPr id="20" name="Freeform 20"/>
              <p:cNvSpPr/>
              <p:nvPr/>
            </p:nvSpPr>
            <p:spPr>
              <a:xfrm>
                <a:off x="0" y="0"/>
                <a:ext cx="7366853" cy="406400"/>
              </a:xfrm>
              <a:custGeom>
                <a:avLst/>
                <a:gdLst/>
                <a:ahLst/>
                <a:cxnLst/>
                <a:rect l="l" t="t" r="r" b="b"/>
                <a:pathLst>
                  <a:path w="7366853" h="406400">
                    <a:moveTo>
                      <a:pt x="7163653" y="0"/>
                    </a:moveTo>
                    <a:cubicBezTo>
                      <a:pt x="7275878" y="0"/>
                      <a:pt x="7366853" y="90976"/>
                      <a:pt x="7366853" y="203200"/>
                    </a:cubicBezTo>
                    <a:cubicBezTo>
                      <a:pt x="7366853" y="315424"/>
                      <a:pt x="7275878" y="406400"/>
                      <a:pt x="7163653" y="406400"/>
                    </a:cubicBezTo>
                    <a:lnTo>
                      <a:pt x="203200" y="406400"/>
                    </a:lnTo>
                    <a:cubicBezTo>
                      <a:pt x="90976" y="406400"/>
                      <a:pt x="0" y="315424"/>
                      <a:pt x="0" y="203200"/>
                    </a:cubicBezTo>
                    <a:cubicBezTo>
                      <a:pt x="0" y="90976"/>
                      <a:pt x="90976" y="0"/>
                      <a:pt x="203200" y="0"/>
                    </a:cubicBezTo>
                    <a:close/>
                  </a:path>
                </a:pathLst>
              </a:custGeom>
              <a:solidFill>
                <a:srgbClr val="93CCB5"/>
              </a:solidFill>
            </p:spPr>
            <p:txBody>
              <a:bodyPr/>
              <a:lstStyle/>
              <a:p>
                <a:endParaRPr lang="es-CL"/>
              </a:p>
            </p:txBody>
          </p:sp>
          <p:sp>
            <p:nvSpPr>
              <p:cNvPr id="21" name="TextBox 21"/>
              <p:cNvSpPr txBox="1"/>
              <p:nvPr/>
            </p:nvSpPr>
            <p:spPr>
              <a:xfrm>
                <a:off x="0" y="-57150"/>
                <a:ext cx="812800" cy="463550"/>
              </a:xfrm>
              <a:prstGeom prst="rect">
                <a:avLst/>
              </a:prstGeom>
            </p:spPr>
            <p:txBody>
              <a:bodyPr lIns="50800" tIns="50800" rIns="50800" bIns="50800" rtlCol="0" anchor="ctr"/>
              <a:lstStyle/>
              <a:p>
                <a:pPr algn="ctr">
                  <a:lnSpc>
                    <a:spcPts val="2659"/>
                  </a:lnSpc>
                </a:pPr>
                <a:endParaRPr/>
              </a:p>
            </p:txBody>
          </p:sp>
        </p:grpSp>
        <p:grpSp>
          <p:nvGrpSpPr>
            <p:cNvPr id="22" name="Group 22"/>
            <p:cNvGrpSpPr/>
            <p:nvPr/>
          </p:nvGrpSpPr>
          <p:grpSpPr>
            <a:xfrm>
              <a:off x="7299054" y="0"/>
              <a:ext cx="13366977" cy="979068"/>
              <a:chOff x="0" y="0"/>
              <a:chExt cx="5548478" cy="406400"/>
            </a:xfrm>
          </p:grpSpPr>
          <p:sp>
            <p:nvSpPr>
              <p:cNvPr id="23" name="Freeform 23"/>
              <p:cNvSpPr/>
              <p:nvPr/>
            </p:nvSpPr>
            <p:spPr>
              <a:xfrm>
                <a:off x="0" y="0"/>
                <a:ext cx="5548478" cy="406400"/>
              </a:xfrm>
              <a:custGeom>
                <a:avLst/>
                <a:gdLst/>
                <a:ahLst/>
                <a:cxnLst/>
                <a:rect l="l" t="t" r="r" b="b"/>
                <a:pathLst>
                  <a:path w="5548478" h="406400">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70827A"/>
              </a:solidFill>
            </p:spPr>
            <p:txBody>
              <a:bodyPr/>
              <a:lstStyle/>
              <a:p>
                <a:endParaRPr lang="es-CL"/>
              </a:p>
            </p:txBody>
          </p:sp>
          <p:sp>
            <p:nvSpPr>
              <p:cNvPr id="24" name="TextBox 24"/>
              <p:cNvSpPr txBox="1"/>
              <p:nvPr/>
            </p:nvSpPr>
            <p:spPr>
              <a:xfrm>
                <a:off x="0" y="-57150"/>
                <a:ext cx="812800" cy="463550"/>
              </a:xfrm>
              <a:prstGeom prst="rect">
                <a:avLst/>
              </a:prstGeom>
            </p:spPr>
            <p:txBody>
              <a:bodyPr lIns="50800" tIns="50800" rIns="50800" bIns="50800" rtlCol="0" anchor="ctr"/>
              <a:lstStyle/>
              <a:p>
                <a:pPr algn="ctr">
                  <a:lnSpc>
                    <a:spcPts val="2659"/>
                  </a:lnSpc>
                </a:pPr>
                <a:endParaRPr/>
              </a:p>
            </p:txBody>
          </p:sp>
        </p:grpSp>
      </p:grpSp>
      <p:grpSp>
        <p:nvGrpSpPr>
          <p:cNvPr id="25" name="Group 25"/>
          <p:cNvGrpSpPr/>
          <p:nvPr/>
        </p:nvGrpSpPr>
        <p:grpSpPr>
          <a:xfrm>
            <a:off x="-1342907" y="-493737"/>
            <a:ext cx="20973813" cy="734301"/>
            <a:chOff x="0" y="0"/>
            <a:chExt cx="27965084" cy="979068"/>
          </a:xfrm>
        </p:grpSpPr>
        <p:grpSp>
          <p:nvGrpSpPr>
            <p:cNvPr id="26" name="Group 26"/>
            <p:cNvGrpSpPr/>
            <p:nvPr/>
          </p:nvGrpSpPr>
          <p:grpSpPr>
            <a:xfrm>
              <a:off x="0" y="0"/>
              <a:ext cx="27965084" cy="979068"/>
              <a:chOff x="0" y="0"/>
              <a:chExt cx="11607985" cy="406400"/>
            </a:xfrm>
          </p:grpSpPr>
          <p:sp>
            <p:nvSpPr>
              <p:cNvPr id="27" name="Freeform 27"/>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1C1C1B"/>
              </a:solidFill>
            </p:spPr>
            <p:txBody>
              <a:bodyPr/>
              <a:lstStyle/>
              <a:p>
                <a:endParaRPr lang="es-CL"/>
              </a:p>
            </p:txBody>
          </p:sp>
          <p:sp>
            <p:nvSpPr>
              <p:cNvPr id="28" name="TextBox 28"/>
              <p:cNvSpPr txBox="1"/>
              <p:nvPr/>
            </p:nvSpPr>
            <p:spPr>
              <a:xfrm>
                <a:off x="0" y="-57150"/>
                <a:ext cx="812800" cy="463550"/>
              </a:xfrm>
              <a:prstGeom prst="rect">
                <a:avLst/>
              </a:prstGeom>
            </p:spPr>
            <p:txBody>
              <a:bodyPr lIns="50800" tIns="50800" rIns="50800" bIns="50800" rtlCol="0" anchor="ctr"/>
              <a:lstStyle/>
              <a:p>
                <a:pPr algn="ctr">
                  <a:lnSpc>
                    <a:spcPts val="2659"/>
                  </a:lnSpc>
                </a:pPr>
                <a:endParaRPr/>
              </a:p>
            </p:txBody>
          </p:sp>
        </p:grpSp>
        <p:grpSp>
          <p:nvGrpSpPr>
            <p:cNvPr id="29" name="Group 29"/>
            <p:cNvGrpSpPr/>
            <p:nvPr/>
          </p:nvGrpSpPr>
          <p:grpSpPr>
            <a:xfrm>
              <a:off x="5108707" y="0"/>
              <a:ext cx="17747669" cy="979068"/>
              <a:chOff x="0" y="0"/>
              <a:chExt cx="7366854" cy="406400"/>
            </a:xfrm>
          </p:grpSpPr>
          <p:sp>
            <p:nvSpPr>
              <p:cNvPr id="30" name="Freeform 30"/>
              <p:cNvSpPr/>
              <p:nvPr/>
            </p:nvSpPr>
            <p:spPr>
              <a:xfrm>
                <a:off x="0" y="0"/>
                <a:ext cx="7366853" cy="406400"/>
              </a:xfrm>
              <a:custGeom>
                <a:avLst/>
                <a:gdLst/>
                <a:ahLst/>
                <a:cxnLst/>
                <a:rect l="l" t="t" r="r" b="b"/>
                <a:pathLst>
                  <a:path w="7366853" h="406400">
                    <a:moveTo>
                      <a:pt x="7163653" y="0"/>
                    </a:moveTo>
                    <a:cubicBezTo>
                      <a:pt x="7275878" y="0"/>
                      <a:pt x="7366853" y="90976"/>
                      <a:pt x="7366853" y="203200"/>
                    </a:cubicBezTo>
                    <a:cubicBezTo>
                      <a:pt x="7366853" y="315424"/>
                      <a:pt x="7275878" y="406400"/>
                      <a:pt x="7163653" y="406400"/>
                    </a:cubicBezTo>
                    <a:lnTo>
                      <a:pt x="203200" y="406400"/>
                    </a:lnTo>
                    <a:cubicBezTo>
                      <a:pt x="90976" y="406400"/>
                      <a:pt x="0" y="315424"/>
                      <a:pt x="0" y="203200"/>
                    </a:cubicBezTo>
                    <a:cubicBezTo>
                      <a:pt x="0" y="90976"/>
                      <a:pt x="90976" y="0"/>
                      <a:pt x="203200" y="0"/>
                    </a:cubicBezTo>
                    <a:close/>
                  </a:path>
                </a:pathLst>
              </a:custGeom>
              <a:solidFill>
                <a:srgbClr val="93CCB5"/>
              </a:solidFill>
            </p:spPr>
            <p:txBody>
              <a:bodyPr/>
              <a:lstStyle/>
              <a:p>
                <a:endParaRPr lang="es-CL"/>
              </a:p>
            </p:txBody>
          </p:sp>
          <p:sp>
            <p:nvSpPr>
              <p:cNvPr id="31" name="TextBox 31"/>
              <p:cNvSpPr txBox="1"/>
              <p:nvPr/>
            </p:nvSpPr>
            <p:spPr>
              <a:xfrm>
                <a:off x="0" y="-57150"/>
                <a:ext cx="812800" cy="463550"/>
              </a:xfrm>
              <a:prstGeom prst="rect">
                <a:avLst/>
              </a:prstGeom>
            </p:spPr>
            <p:txBody>
              <a:bodyPr lIns="50800" tIns="50800" rIns="50800" bIns="50800" rtlCol="0" anchor="ctr"/>
              <a:lstStyle/>
              <a:p>
                <a:pPr algn="ctr">
                  <a:lnSpc>
                    <a:spcPts val="2659"/>
                  </a:lnSpc>
                </a:pPr>
                <a:endParaRPr/>
              </a:p>
            </p:txBody>
          </p:sp>
        </p:grpSp>
        <p:grpSp>
          <p:nvGrpSpPr>
            <p:cNvPr id="32" name="Group 32"/>
            <p:cNvGrpSpPr/>
            <p:nvPr/>
          </p:nvGrpSpPr>
          <p:grpSpPr>
            <a:xfrm>
              <a:off x="7299054" y="0"/>
              <a:ext cx="13366977" cy="979068"/>
              <a:chOff x="0" y="0"/>
              <a:chExt cx="5548478" cy="406400"/>
            </a:xfrm>
          </p:grpSpPr>
          <p:sp>
            <p:nvSpPr>
              <p:cNvPr id="33" name="Freeform 33"/>
              <p:cNvSpPr/>
              <p:nvPr/>
            </p:nvSpPr>
            <p:spPr>
              <a:xfrm>
                <a:off x="0" y="0"/>
                <a:ext cx="5548478" cy="406400"/>
              </a:xfrm>
              <a:custGeom>
                <a:avLst/>
                <a:gdLst/>
                <a:ahLst/>
                <a:cxnLst/>
                <a:rect l="l" t="t" r="r" b="b"/>
                <a:pathLst>
                  <a:path w="5548478" h="406400">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70827A"/>
              </a:solidFill>
            </p:spPr>
            <p:txBody>
              <a:bodyPr/>
              <a:lstStyle/>
              <a:p>
                <a:endParaRPr lang="es-CL"/>
              </a:p>
            </p:txBody>
          </p:sp>
          <p:sp>
            <p:nvSpPr>
              <p:cNvPr id="34" name="TextBox 34"/>
              <p:cNvSpPr txBox="1"/>
              <p:nvPr/>
            </p:nvSpPr>
            <p:spPr>
              <a:xfrm>
                <a:off x="0" y="-57150"/>
                <a:ext cx="812800" cy="463550"/>
              </a:xfrm>
              <a:prstGeom prst="rect">
                <a:avLst/>
              </a:prstGeom>
            </p:spPr>
            <p:txBody>
              <a:bodyPr lIns="50800" tIns="50800" rIns="50800" bIns="50800" rtlCol="0" anchor="ctr"/>
              <a:lstStyle/>
              <a:p>
                <a:pPr algn="ctr">
                  <a:lnSpc>
                    <a:spcPts val="2659"/>
                  </a:lnSpc>
                </a:pPr>
                <a:endParaRPr/>
              </a:p>
            </p:txBody>
          </p:sp>
        </p:grpSp>
      </p:grpSp>
      <p:sp>
        <p:nvSpPr>
          <p:cNvPr id="38" name="TextBox 38"/>
          <p:cNvSpPr txBox="1"/>
          <p:nvPr/>
        </p:nvSpPr>
        <p:spPr>
          <a:xfrm>
            <a:off x="3427490" y="650139"/>
            <a:ext cx="11964910" cy="615553"/>
          </a:xfrm>
          <a:prstGeom prst="rect">
            <a:avLst/>
          </a:prstGeom>
        </p:spPr>
        <p:txBody>
          <a:bodyPr wrap="square" lIns="0" tIns="0" rIns="0" bIns="0" rtlCol="0" anchor="t">
            <a:spAutoFit/>
          </a:bodyPr>
          <a:lstStyle/>
          <a:p>
            <a:pPr algn="ctr"/>
            <a:r>
              <a:rPr lang="es-CL" sz="4000" b="1" dirty="0">
                <a:effectLst/>
                <a:latin typeface="Arial" panose="020B0604020202020204" pitchFamily="34" charset="0"/>
                <a:ea typeface="Times New Roman" panose="02020603050405020304" pitchFamily="18" charset="0"/>
              </a:rPr>
              <a:t>Organigrama</a:t>
            </a:r>
            <a:endParaRPr lang="es-CL" sz="4000" dirty="0"/>
          </a:p>
        </p:txBody>
      </p:sp>
      <p:pic>
        <p:nvPicPr>
          <p:cNvPr id="12" name="Imagen 11">
            <a:extLst>
              <a:ext uri="{FF2B5EF4-FFF2-40B4-BE49-F238E27FC236}">
                <a16:creationId xmlns:a16="http://schemas.microsoft.com/office/drawing/2014/main" id="{C9BB15B0-613E-B6EC-BF0A-0CC657DC307F}"/>
              </a:ext>
            </a:extLst>
          </p:cNvPr>
          <p:cNvPicPr>
            <a:picLocks noChangeAspect="1"/>
          </p:cNvPicPr>
          <p:nvPr/>
        </p:nvPicPr>
        <p:blipFill>
          <a:blip r:embed="rId13"/>
          <a:stretch>
            <a:fillRect/>
          </a:stretch>
        </p:blipFill>
        <p:spPr>
          <a:xfrm>
            <a:off x="3581400" y="1570126"/>
            <a:ext cx="12445641" cy="6961529"/>
          </a:xfrm>
          <a:prstGeom prst="rect">
            <a:avLst/>
          </a:prstGeom>
        </p:spPr>
      </p:pic>
    </p:spTree>
    <p:extLst>
      <p:ext uri="{BB962C8B-B14F-4D97-AF65-F5344CB8AC3E}">
        <p14:creationId xmlns:p14="http://schemas.microsoft.com/office/powerpoint/2010/main" val="28235903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5039413" y="2394692"/>
            <a:ext cx="11787703" cy="6527567"/>
            <a:chOff x="0" y="0"/>
            <a:chExt cx="733891" cy="406400"/>
          </a:xfrm>
        </p:grpSpPr>
        <p:sp>
          <p:nvSpPr>
            <p:cNvPr id="3" name="Freeform 3"/>
            <p:cNvSpPr/>
            <p:nvPr/>
          </p:nvSpPr>
          <p:spPr>
            <a:xfrm>
              <a:off x="0" y="0"/>
              <a:ext cx="733891" cy="406400"/>
            </a:xfrm>
            <a:custGeom>
              <a:avLst/>
              <a:gdLst/>
              <a:ahLst/>
              <a:cxnLst/>
              <a:rect l="l" t="t" r="r" b="b"/>
              <a:pathLst>
                <a:path w="733891" h="406400">
                  <a:moveTo>
                    <a:pt x="530691" y="0"/>
                  </a:moveTo>
                  <a:cubicBezTo>
                    <a:pt x="642915" y="0"/>
                    <a:pt x="733891" y="90976"/>
                    <a:pt x="733891" y="203200"/>
                  </a:cubicBezTo>
                  <a:cubicBezTo>
                    <a:pt x="733891" y="315424"/>
                    <a:pt x="642915" y="406400"/>
                    <a:pt x="530691" y="406400"/>
                  </a:cubicBezTo>
                  <a:lnTo>
                    <a:pt x="203200" y="406400"/>
                  </a:lnTo>
                  <a:cubicBezTo>
                    <a:pt x="90976" y="406400"/>
                    <a:pt x="0" y="315424"/>
                    <a:pt x="0" y="203200"/>
                  </a:cubicBezTo>
                  <a:cubicBezTo>
                    <a:pt x="0" y="90976"/>
                    <a:pt x="90976" y="0"/>
                    <a:pt x="203200" y="0"/>
                  </a:cubicBezTo>
                  <a:close/>
                </a:path>
              </a:pathLst>
            </a:custGeom>
            <a:solidFill>
              <a:srgbClr val="EDEDED"/>
            </a:solidFill>
            <a:ln w="123825" cap="sq">
              <a:solidFill>
                <a:srgbClr val="777776"/>
              </a:solidFill>
              <a:prstDash val="solid"/>
              <a:miter/>
            </a:ln>
          </p:spPr>
          <p:txBody>
            <a:bodyPr/>
            <a:lstStyle/>
            <a:p>
              <a:endParaRPr lang="es-CL" dirty="0"/>
            </a:p>
          </p:txBody>
        </p:sp>
        <p:sp>
          <p:nvSpPr>
            <p:cNvPr id="4" name="TextBox 4"/>
            <p:cNvSpPr txBox="1"/>
            <p:nvPr/>
          </p:nvSpPr>
          <p:spPr>
            <a:xfrm>
              <a:off x="0" y="0"/>
              <a:ext cx="812800" cy="406400"/>
            </a:xfrm>
            <a:prstGeom prst="rect">
              <a:avLst/>
            </a:prstGeom>
          </p:spPr>
          <p:txBody>
            <a:bodyPr lIns="50800" tIns="50800" rIns="50800" bIns="50800" rtlCol="0" anchor="ctr"/>
            <a:lstStyle/>
            <a:p>
              <a:pPr algn="ctr">
                <a:lnSpc>
                  <a:spcPts val="1855"/>
                </a:lnSpc>
              </a:pPr>
              <a:endParaRPr/>
            </a:p>
          </p:txBody>
        </p:sp>
      </p:grpSp>
      <p:sp>
        <p:nvSpPr>
          <p:cNvPr id="5" name="TextBox 5"/>
          <p:cNvSpPr txBox="1"/>
          <p:nvPr/>
        </p:nvSpPr>
        <p:spPr>
          <a:xfrm>
            <a:off x="7953044" y="4365368"/>
            <a:ext cx="8569177" cy="1477328"/>
          </a:xfrm>
          <a:prstGeom prst="rect">
            <a:avLst/>
          </a:prstGeom>
        </p:spPr>
        <p:txBody>
          <a:bodyPr wrap="square" lIns="0" tIns="0" rIns="0" bIns="0" rtlCol="0" anchor="t">
            <a:spAutoFit/>
          </a:bodyPr>
          <a:lstStyle/>
          <a:p>
            <a:pPr algn="ctr"/>
            <a:r>
              <a:rPr lang="es-CL" sz="4800" b="1" dirty="0">
                <a:latin typeface="Arial" panose="020B0604020202020204" pitchFamily="34" charset="0"/>
                <a:ea typeface="Segoe UI Black" panose="020B0A02040204020203" pitchFamily="34" charset="0"/>
                <a:cs typeface="Arial" panose="020B0604020202020204" pitchFamily="34" charset="0"/>
              </a:rPr>
              <a:t>Objetivos</a:t>
            </a:r>
          </a:p>
          <a:p>
            <a:pPr algn="ctr"/>
            <a:endParaRPr lang="es-CL" sz="4800" dirty="0">
              <a:latin typeface="Segoe UI Black" panose="020B0A02040204020203" pitchFamily="34" charset="0"/>
              <a:ea typeface="Segoe UI Black" panose="020B0A02040204020203" pitchFamily="34" charset="0"/>
            </a:endParaRPr>
          </a:p>
        </p:txBody>
      </p:sp>
      <p:grpSp>
        <p:nvGrpSpPr>
          <p:cNvPr id="6" name="Group 6"/>
          <p:cNvGrpSpPr/>
          <p:nvPr/>
        </p:nvGrpSpPr>
        <p:grpSpPr>
          <a:xfrm rot="-5400000">
            <a:off x="12836506" y="4835506"/>
            <a:ext cx="10287000" cy="615988"/>
            <a:chOff x="0" y="0"/>
            <a:chExt cx="23459251" cy="821317"/>
          </a:xfrm>
        </p:grpSpPr>
        <p:grpSp>
          <p:nvGrpSpPr>
            <p:cNvPr id="7" name="Group 7"/>
            <p:cNvGrpSpPr/>
            <p:nvPr/>
          </p:nvGrpSpPr>
          <p:grpSpPr>
            <a:xfrm>
              <a:off x="0" y="0"/>
              <a:ext cx="23459251" cy="821317"/>
              <a:chOff x="0" y="0"/>
              <a:chExt cx="11607985" cy="406400"/>
            </a:xfrm>
          </p:grpSpPr>
          <p:sp>
            <p:nvSpPr>
              <p:cNvPr id="8" name="Freeform 8"/>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1C1C1B"/>
              </a:solidFill>
            </p:spPr>
            <p:txBody>
              <a:bodyPr/>
              <a:lstStyle/>
              <a:p>
                <a:endParaRPr lang="es-CL"/>
              </a:p>
            </p:txBody>
          </p:sp>
          <p:sp>
            <p:nvSpPr>
              <p:cNvPr id="9" name="TextBox 9"/>
              <p:cNvSpPr txBox="1"/>
              <p:nvPr/>
            </p:nvSpPr>
            <p:spPr>
              <a:xfrm>
                <a:off x="0" y="-57150"/>
                <a:ext cx="812800" cy="463550"/>
              </a:xfrm>
              <a:prstGeom prst="rect">
                <a:avLst/>
              </a:prstGeom>
            </p:spPr>
            <p:txBody>
              <a:bodyPr lIns="50800" tIns="50800" rIns="50800" bIns="50800" rtlCol="0" anchor="ctr"/>
              <a:lstStyle/>
              <a:p>
                <a:pPr algn="ctr">
                  <a:lnSpc>
                    <a:spcPts val="2660"/>
                  </a:lnSpc>
                </a:pPr>
                <a:endParaRPr dirty="0"/>
              </a:p>
            </p:txBody>
          </p:sp>
        </p:grpSp>
        <p:grpSp>
          <p:nvGrpSpPr>
            <p:cNvPr id="10" name="Group 10"/>
            <p:cNvGrpSpPr/>
            <p:nvPr/>
          </p:nvGrpSpPr>
          <p:grpSpPr>
            <a:xfrm>
              <a:off x="4285574" y="0"/>
              <a:ext cx="14888102" cy="821317"/>
              <a:chOff x="0" y="0"/>
              <a:chExt cx="7366854" cy="406400"/>
            </a:xfrm>
          </p:grpSpPr>
          <p:sp>
            <p:nvSpPr>
              <p:cNvPr id="11" name="Freeform 11"/>
              <p:cNvSpPr/>
              <p:nvPr/>
            </p:nvSpPr>
            <p:spPr>
              <a:xfrm>
                <a:off x="0" y="0"/>
                <a:ext cx="7366853" cy="406400"/>
              </a:xfrm>
              <a:custGeom>
                <a:avLst/>
                <a:gdLst/>
                <a:ahLst/>
                <a:cxnLst/>
                <a:rect l="l" t="t" r="r" b="b"/>
                <a:pathLst>
                  <a:path w="7366853" h="406400">
                    <a:moveTo>
                      <a:pt x="7163653" y="0"/>
                    </a:moveTo>
                    <a:cubicBezTo>
                      <a:pt x="7275878" y="0"/>
                      <a:pt x="7366853" y="90976"/>
                      <a:pt x="7366853" y="203200"/>
                    </a:cubicBezTo>
                    <a:cubicBezTo>
                      <a:pt x="7366853" y="315424"/>
                      <a:pt x="7275878" y="406400"/>
                      <a:pt x="7163653" y="406400"/>
                    </a:cubicBezTo>
                    <a:lnTo>
                      <a:pt x="203200" y="406400"/>
                    </a:lnTo>
                    <a:cubicBezTo>
                      <a:pt x="90976" y="406400"/>
                      <a:pt x="0" y="315424"/>
                      <a:pt x="0" y="203200"/>
                    </a:cubicBezTo>
                    <a:cubicBezTo>
                      <a:pt x="0" y="90976"/>
                      <a:pt x="90976" y="0"/>
                      <a:pt x="203200" y="0"/>
                    </a:cubicBezTo>
                    <a:close/>
                  </a:path>
                </a:pathLst>
              </a:custGeom>
              <a:solidFill>
                <a:srgbClr val="93CCB5"/>
              </a:solidFill>
            </p:spPr>
            <p:txBody>
              <a:bodyPr/>
              <a:lstStyle/>
              <a:p>
                <a:endParaRPr lang="es-CL"/>
              </a:p>
            </p:txBody>
          </p:sp>
          <p:sp>
            <p:nvSpPr>
              <p:cNvPr id="12" name="TextBox 12"/>
              <p:cNvSpPr txBox="1"/>
              <p:nvPr/>
            </p:nvSpPr>
            <p:spPr>
              <a:xfrm>
                <a:off x="0" y="-57150"/>
                <a:ext cx="812800" cy="463550"/>
              </a:xfrm>
              <a:prstGeom prst="rect">
                <a:avLst/>
              </a:prstGeom>
            </p:spPr>
            <p:txBody>
              <a:bodyPr lIns="50800" tIns="50800" rIns="50800" bIns="50800" rtlCol="0" anchor="ctr"/>
              <a:lstStyle/>
              <a:p>
                <a:pPr algn="ctr">
                  <a:lnSpc>
                    <a:spcPts val="2660"/>
                  </a:lnSpc>
                </a:pPr>
                <a:endParaRPr/>
              </a:p>
            </p:txBody>
          </p:sp>
        </p:grpSp>
        <p:grpSp>
          <p:nvGrpSpPr>
            <p:cNvPr id="13" name="Group 13"/>
            <p:cNvGrpSpPr/>
            <p:nvPr/>
          </p:nvGrpSpPr>
          <p:grpSpPr>
            <a:xfrm>
              <a:off x="6123004" y="0"/>
              <a:ext cx="11213242" cy="821317"/>
              <a:chOff x="0" y="0"/>
              <a:chExt cx="5548478" cy="406400"/>
            </a:xfrm>
          </p:grpSpPr>
          <p:sp>
            <p:nvSpPr>
              <p:cNvPr id="14" name="Freeform 14"/>
              <p:cNvSpPr/>
              <p:nvPr/>
            </p:nvSpPr>
            <p:spPr>
              <a:xfrm>
                <a:off x="0" y="0"/>
                <a:ext cx="5548478" cy="406400"/>
              </a:xfrm>
              <a:custGeom>
                <a:avLst/>
                <a:gdLst/>
                <a:ahLst/>
                <a:cxnLst/>
                <a:rect l="l" t="t" r="r" b="b"/>
                <a:pathLst>
                  <a:path w="5548478" h="406400">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70827A"/>
              </a:solidFill>
            </p:spPr>
            <p:txBody>
              <a:bodyPr/>
              <a:lstStyle/>
              <a:p>
                <a:endParaRPr lang="es-CL"/>
              </a:p>
            </p:txBody>
          </p:sp>
          <p:sp>
            <p:nvSpPr>
              <p:cNvPr id="15" name="TextBox 15"/>
              <p:cNvSpPr txBox="1"/>
              <p:nvPr/>
            </p:nvSpPr>
            <p:spPr>
              <a:xfrm>
                <a:off x="0" y="-57150"/>
                <a:ext cx="812800" cy="463550"/>
              </a:xfrm>
              <a:prstGeom prst="rect">
                <a:avLst/>
              </a:prstGeom>
            </p:spPr>
            <p:txBody>
              <a:bodyPr lIns="50800" tIns="50800" rIns="50800" bIns="50800" rtlCol="0" anchor="ctr"/>
              <a:lstStyle/>
              <a:p>
                <a:pPr algn="ctr">
                  <a:lnSpc>
                    <a:spcPts val="2660"/>
                  </a:lnSpc>
                </a:pPr>
                <a:endParaRPr/>
              </a:p>
            </p:txBody>
          </p:sp>
        </p:grpSp>
      </p:grpSp>
      <p:grpSp>
        <p:nvGrpSpPr>
          <p:cNvPr id="16" name="Group 16"/>
          <p:cNvGrpSpPr/>
          <p:nvPr/>
        </p:nvGrpSpPr>
        <p:grpSpPr>
          <a:xfrm>
            <a:off x="1549341" y="2683683"/>
            <a:ext cx="1233548" cy="5949587"/>
            <a:chOff x="0" y="0"/>
            <a:chExt cx="1644730" cy="7932782"/>
          </a:xfrm>
        </p:grpSpPr>
        <p:sp>
          <p:nvSpPr>
            <p:cNvPr id="17" name="Freeform 17"/>
            <p:cNvSpPr/>
            <p:nvPr/>
          </p:nvSpPr>
          <p:spPr>
            <a:xfrm>
              <a:off x="0" y="0"/>
              <a:ext cx="1644730" cy="7932782"/>
            </a:xfrm>
            <a:custGeom>
              <a:avLst/>
              <a:gdLst/>
              <a:ahLst/>
              <a:cxnLst/>
              <a:rect l="l" t="t" r="r" b="b"/>
              <a:pathLst>
                <a:path w="1644730" h="7932782">
                  <a:moveTo>
                    <a:pt x="0" y="0"/>
                  </a:moveTo>
                  <a:lnTo>
                    <a:pt x="1644730" y="0"/>
                  </a:lnTo>
                  <a:lnTo>
                    <a:pt x="1644730" y="7932782"/>
                  </a:lnTo>
                  <a:lnTo>
                    <a:pt x="0" y="7932782"/>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txBody>
            <a:bodyPr/>
            <a:lstStyle/>
            <a:p>
              <a:endParaRPr lang="es-CL"/>
            </a:p>
          </p:txBody>
        </p:sp>
        <p:sp>
          <p:nvSpPr>
            <p:cNvPr id="18" name="Freeform 18"/>
            <p:cNvSpPr/>
            <p:nvPr/>
          </p:nvSpPr>
          <p:spPr>
            <a:xfrm>
              <a:off x="862401" y="2008353"/>
              <a:ext cx="489157" cy="575479"/>
            </a:xfrm>
            <a:custGeom>
              <a:avLst/>
              <a:gdLst/>
              <a:ahLst/>
              <a:cxnLst/>
              <a:rect l="l" t="t" r="r" b="b"/>
              <a:pathLst>
                <a:path w="489157" h="575479">
                  <a:moveTo>
                    <a:pt x="0" y="0"/>
                  </a:moveTo>
                  <a:lnTo>
                    <a:pt x="489157" y="0"/>
                  </a:lnTo>
                  <a:lnTo>
                    <a:pt x="489157" y="575479"/>
                  </a:lnTo>
                  <a:lnTo>
                    <a:pt x="0" y="575479"/>
                  </a:lnTo>
                  <a:lnTo>
                    <a:pt x="0" y="0"/>
                  </a:lnTo>
                  <a:close/>
                </a:path>
              </a:pathLst>
            </a:custGeom>
            <a:blipFill>
              <a:blip r:embed="rId4">
                <a:alphaModFix amt="42000"/>
                <a:extLst>
                  <a:ext uri="{96DAC541-7B7A-43D3-8B79-37D633B846F1}">
                    <asvg:svgBlip xmlns:asvg="http://schemas.microsoft.com/office/drawing/2016/SVG/main" r:embed="rId5"/>
                  </a:ext>
                </a:extLst>
              </a:blip>
              <a:stretch>
                <a:fillRect/>
              </a:stretch>
            </a:blipFill>
          </p:spPr>
          <p:txBody>
            <a:bodyPr/>
            <a:lstStyle/>
            <a:p>
              <a:endParaRPr lang="es-CL"/>
            </a:p>
          </p:txBody>
        </p:sp>
        <p:sp>
          <p:nvSpPr>
            <p:cNvPr id="19" name="Freeform 19"/>
            <p:cNvSpPr/>
            <p:nvPr/>
          </p:nvSpPr>
          <p:spPr>
            <a:xfrm>
              <a:off x="731026" y="84401"/>
              <a:ext cx="493505" cy="459576"/>
            </a:xfrm>
            <a:custGeom>
              <a:avLst/>
              <a:gdLst/>
              <a:ahLst/>
              <a:cxnLst/>
              <a:rect l="l" t="t" r="r" b="b"/>
              <a:pathLst>
                <a:path w="493505" h="459576">
                  <a:moveTo>
                    <a:pt x="0" y="0"/>
                  </a:moveTo>
                  <a:lnTo>
                    <a:pt x="493505" y="0"/>
                  </a:lnTo>
                  <a:lnTo>
                    <a:pt x="493505" y="459576"/>
                  </a:lnTo>
                  <a:lnTo>
                    <a:pt x="0" y="459576"/>
                  </a:lnTo>
                  <a:lnTo>
                    <a:pt x="0" y="0"/>
                  </a:lnTo>
                  <a:close/>
                </a:path>
              </a:pathLst>
            </a:custGeom>
            <a:blipFill>
              <a:blip r:embed="rId6">
                <a:alphaModFix amt="42000"/>
                <a:extLst>
                  <a:ext uri="{96DAC541-7B7A-43D3-8B79-37D633B846F1}">
                    <asvg:svgBlip xmlns:asvg="http://schemas.microsoft.com/office/drawing/2016/SVG/main" r:embed="rId7"/>
                  </a:ext>
                </a:extLst>
              </a:blip>
              <a:stretch>
                <a:fillRect/>
              </a:stretch>
            </a:blipFill>
          </p:spPr>
          <p:txBody>
            <a:bodyPr/>
            <a:lstStyle/>
            <a:p>
              <a:endParaRPr lang="es-CL"/>
            </a:p>
          </p:txBody>
        </p:sp>
        <p:sp>
          <p:nvSpPr>
            <p:cNvPr id="20" name="Freeform 20"/>
            <p:cNvSpPr/>
            <p:nvPr/>
          </p:nvSpPr>
          <p:spPr>
            <a:xfrm>
              <a:off x="151653" y="3775833"/>
              <a:ext cx="670712" cy="1146066"/>
            </a:xfrm>
            <a:custGeom>
              <a:avLst/>
              <a:gdLst/>
              <a:ahLst/>
              <a:cxnLst/>
              <a:rect l="l" t="t" r="r" b="b"/>
              <a:pathLst>
                <a:path w="670712" h="1146066">
                  <a:moveTo>
                    <a:pt x="0" y="0"/>
                  </a:moveTo>
                  <a:lnTo>
                    <a:pt x="670712" y="0"/>
                  </a:lnTo>
                  <a:lnTo>
                    <a:pt x="670712" y="1146065"/>
                  </a:lnTo>
                  <a:lnTo>
                    <a:pt x="0" y="1146065"/>
                  </a:lnTo>
                  <a:lnTo>
                    <a:pt x="0" y="0"/>
                  </a:lnTo>
                  <a:close/>
                </a:path>
              </a:pathLst>
            </a:custGeom>
            <a:blipFill>
              <a:blip r:embed="rId8">
                <a:alphaModFix amt="42000"/>
                <a:extLst>
                  <a:ext uri="{96DAC541-7B7A-43D3-8B79-37D633B846F1}">
                    <asvg:svgBlip xmlns:asvg="http://schemas.microsoft.com/office/drawing/2016/SVG/main" r:embed="rId9"/>
                  </a:ext>
                </a:extLst>
              </a:blip>
              <a:stretch>
                <a:fillRect r="-73036"/>
              </a:stretch>
            </a:blipFill>
          </p:spPr>
          <p:txBody>
            <a:bodyPr/>
            <a:lstStyle/>
            <a:p>
              <a:endParaRPr lang="es-CL"/>
            </a:p>
          </p:txBody>
        </p:sp>
        <p:sp>
          <p:nvSpPr>
            <p:cNvPr id="21" name="Freeform 21"/>
            <p:cNvSpPr/>
            <p:nvPr/>
          </p:nvSpPr>
          <p:spPr>
            <a:xfrm>
              <a:off x="804331" y="6875136"/>
              <a:ext cx="840399" cy="845684"/>
            </a:xfrm>
            <a:custGeom>
              <a:avLst/>
              <a:gdLst/>
              <a:ahLst/>
              <a:cxnLst/>
              <a:rect l="l" t="t" r="r" b="b"/>
              <a:pathLst>
                <a:path w="840399" h="845684">
                  <a:moveTo>
                    <a:pt x="0" y="0"/>
                  </a:moveTo>
                  <a:lnTo>
                    <a:pt x="840399" y="0"/>
                  </a:lnTo>
                  <a:lnTo>
                    <a:pt x="840399" y="845684"/>
                  </a:lnTo>
                  <a:lnTo>
                    <a:pt x="0" y="845684"/>
                  </a:lnTo>
                  <a:lnTo>
                    <a:pt x="0" y="0"/>
                  </a:lnTo>
                  <a:close/>
                </a:path>
              </a:pathLst>
            </a:custGeom>
            <a:blipFill>
              <a:blip r:embed="rId10">
                <a:alphaModFix amt="42000"/>
                <a:extLst>
                  <a:ext uri="{96DAC541-7B7A-43D3-8B79-37D633B846F1}">
                    <asvg:svgBlip xmlns:asvg="http://schemas.microsoft.com/office/drawing/2016/SVG/main" r:embed="rId11"/>
                  </a:ext>
                </a:extLst>
              </a:blip>
              <a:stretch>
                <a:fillRect/>
              </a:stretch>
            </a:blipFill>
          </p:spPr>
          <p:txBody>
            <a:bodyPr/>
            <a:lstStyle/>
            <a:p>
              <a:endParaRPr lang="es-CL"/>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2018" y="934619"/>
            <a:ext cx="1833363" cy="8842588"/>
            <a:chOff x="0" y="0"/>
            <a:chExt cx="2444484" cy="11790118"/>
          </a:xfrm>
        </p:grpSpPr>
        <p:sp>
          <p:nvSpPr>
            <p:cNvPr id="3" name="Freeform 3"/>
            <p:cNvSpPr/>
            <p:nvPr/>
          </p:nvSpPr>
          <p:spPr>
            <a:xfrm>
              <a:off x="0" y="0"/>
              <a:ext cx="2444484" cy="11790118"/>
            </a:xfrm>
            <a:custGeom>
              <a:avLst/>
              <a:gdLst/>
              <a:ahLst/>
              <a:cxnLst/>
              <a:rect l="l" t="t" r="r" b="b"/>
              <a:pathLst>
                <a:path w="2444484" h="11790118">
                  <a:moveTo>
                    <a:pt x="0" y="0"/>
                  </a:moveTo>
                  <a:lnTo>
                    <a:pt x="2444484" y="0"/>
                  </a:lnTo>
                  <a:lnTo>
                    <a:pt x="2444484" y="11790118"/>
                  </a:lnTo>
                  <a:lnTo>
                    <a:pt x="0" y="11790118"/>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txBody>
            <a:bodyPr/>
            <a:lstStyle/>
            <a:p>
              <a:endParaRPr lang="es-CL"/>
            </a:p>
          </p:txBody>
        </p:sp>
        <p:sp>
          <p:nvSpPr>
            <p:cNvPr id="4" name="Freeform 4"/>
            <p:cNvSpPr/>
            <p:nvPr/>
          </p:nvSpPr>
          <p:spPr>
            <a:xfrm>
              <a:off x="1281746" y="2984920"/>
              <a:ext cx="727011" cy="855307"/>
            </a:xfrm>
            <a:custGeom>
              <a:avLst/>
              <a:gdLst/>
              <a:ahLst/>
              <a:cxnLst/>
              <a:rect l="l" t="t" r="r" b="b"/>
              <a:pathLst>
                <a:path w="727011" h="855307">
                  <a:moveTo>
                    <a:pt x="0" y="0"/>
                  </a:moveTo>
                  <a:lnTo>
                    <a:pt x="727011" y="0"/>
                  </a:lnTo>
                  <a:lnTo>
                    <a:pt x="727011" y="855306"/>
                  </a:lnTo>
                  <a:lnTo>
                    <a:pt x="0" y="855306"/>
                  </a:lnTo>
                  <a:lnTo>
                    <a:pt x="0" y="0"/>
                  </a:lnTo>
                  <a:close/>
                </a:path>
              </a:pathLst>
            </a:custGeom>
            <a:blipFill>
              <a:blip r:embed="rId4">
                <a:alphaModFix amt="42000"/>
                <a:extLst>
                  <a:ext uri="{96DAC541-7B7A-43D3-8B79-37D633B846F1}">
                    <asvg:svgBlip xmlns:asvg="http://schemas.microsoft.com/office/drawing/2016/SVG/main" r:embed="rId5"/>
                  </a:ext>
                </a:extLst>
              </a:blip>
              <a:stretch>
                <a:fillRect/>
              </a:stretch>
            </a:blipFill>
          </p:spPr>
          <p:txBody>
            <a:bodyPr/>
            <a:lstStyle/>
            <a:p>
              <a:endParaRPr lang="es-CL"/>
            </a:p>
          </p:txBody>
        </p:sp>
        <p:sp>
          <p:nvSpPr>
            <p:cNvPr id="5" name="Freeform 5"/>
            <p:cNvSpPr/>
            <p:nvPr/>
          </p:nvSpPr>
          <p:spPr>
            <a:xfrm>
              <a:off x="1086490" y="125441"/>
              <a:ext cx="733472" cy="683046"/>
            </a:xfrm>
            <a:custGeom>
              <a:avLst/>
              <a:gdLst/>
              <a:ahLst/>
              <a:cxnLst/>
              <a:rect l="l" t="t" r="r" b="b"/>
              <a:pathLst>
                <a:path w="733472" h="683046">
                  <a:moveTo>
                    <a:pt x="0" y="0"/>
                  </a:moveTo>
                  <a:lnTo>
                    <a:pt x="733472" y="0"/>
                  </a:lnTo>
                  <a:lnTo>
                    <a:pt x="733472" y="683046"/>
                  </a:lnTo>
                  <a:lnTo>
                    <a:pt x="0" y="683046"/>
                  </a:lnTo>
                  <a:lnTo>
                    <a:pt x="0" y="0"/>
                  </a:lnTo>
                  <a:close/>
                </a:path>
              </a:pathLst>
            </a:custGeom>
            <a:blipFill>
              <a:blip r:embed="rId6">
                <a:alphaModFix amt="42000"/>
                <a:extLst>
                  <a:ext uri="{96DAC541-7B7A-43D3-8B79-37D633B846F1}">
                    <asvg:svgBlip xmlns:asvg="http://schemas.microsoft.com/office/drawing/2016/SVG/main" r:embed="rId7"/>
                  </a:ext>
                </a:extLst>
              </a:blip>
              <a:stretch>
                <a:fillRect/>
              </a:stretch>
            </a:blipFill>
          </p:spPr>
          <p:txBody>
            <a:bodyPr/>
            <a:lstStyle/>
            <a:p>
              <a:endParaRPr lang="es-CL"/>
            </a:p>
          </p:txBody>
        </p:sp>
        <p:sp>
          <p:nvSpPr>
            <p:cNvPr id="6" name="Freeform 6"/>
            <p:cNvSpPr/>
            <p:nvPr/>
          </p:nvSpPr>
          <p:spPr>
            <a:xfrm>
              <a:off x="225395" y="5611841"/>
              <a:ext cx="996847" cy="1703343"/>
            </a:xfrm>
            <a:custGeom>
              <a:avLst/>
              <a:gdLst/>
              <a:ahLst/>
              <a:cxnLst/>
              <a:rect l="l" t="t" r="r" b="b"/>
              <a:pathLst>
                <a:path w="996847" h="1703343">
                  <a:moveTo>
                    <a:pt x="0" y="0"/>
                  </a:moveTo>
                  <a:lnTo>
                    <a:pt x="996847" y="0"/>
                  </a:lnTo>
                  <a:lnTo>
                    <a:pt x="996847" y="1703343"/>
                  </a:lnTo>
                  <a:lnTo>
                    <a:pt x="0" y="1703343"/>
                  </a:lnTo>
                  <a:lnTo>
                    <a:pt x="0" y="0"/>
                  </a:lnTo>
                  <a:close/>
                </a:path>
              </a:pathLst>
            </a:custGeom>
            <a:blipFill>
              <a:blip r:embed="rId8">
                <a:alphaModFix amt="42000"/>
                <a:extLst>
                  <a:ext uri="{96DAC541-7B7A-43D3-8B79-37D633B846F1}">
                    <asvg:svgBlip xmlns:asvg="http://schemas.microsoft.com/office/drawing/2016/SVG/main" r:embed="rId9"/>
                  </a:ext>
                </a:extLst>
              </a:blip>
              <a:stretch>
                <a:fillRect r="-73036"/>
              </a:stretch>
            </a:blipFill>
          </p:spPr>
          <p:txBody>
            <a:bodyPr/>
            <a:lstStyle/>
            <a:p>
              <a:endParaRPr lang="es-CL"/>
            </a:p>
          </p:txBody>
        </p:sp>
        <p:sp>
          <p:nvSpPr>
            <p:cNvPr id="7" name="Freeform 7"/>
            <p:cNvSpPr/>
            <p:nvPr/>
          </p:nvSpPr>
          <p:spPr>
            <a:xfrm>
              <a:off x="1195440" y="10218189"/>
              <a:ext cx="1249045" cy="1256900"/>
            </a:xfrm>
            <a:custGeom>
              <a:avLst/>
              <a:gdLst/>
              <a:ahLst/>
              <a:cxnLst/>
              <a:rect l="l" t="t" r="r" b="b"/>
              <a:pathLst>
                <a:path w="1249045" h="1256900">
                  <a:moveTo>
                    <a:pt x="0" y="0"/>
                  </a:moveTo>
                  <a:lnTo>
                    <a:pt x="1249044" y="0"/>
                  </a:lnTo>
                  <a:lnTo>
                    <a:pt x="1249044" y="1256900"/>
                  </a:lnTo>
                  <a:lnTo>
                    <a:pt x="0" y="1256900"/>
                  </a:lnTo>
                  <a:lnTo>
                    <a:pt x="0" y="0"/>
                  </a:lnTo>
                  <a:close/>
                </a:path>
              </a:pathLst>
            </a:custGeom>
            <a:blipFill>
              <a:blip r:embed="rId10">
                <a:alphaModFix amt="42000"/>
                <a:extLst>
                  <a:ext uri="{96DAC541-7B7A-43D3-8B79-37D633B846F1}">
                    <asvg:svgBlip xmlns:asvg="http://schemas.microsoft.com/office/drawing/2016/SVG/main" r:embed="rId11"/>
                  </a:ext>
                </a:extLst>
              </a:blip>
              <a:stretch>
                <a:fillRect/>
              </a:stretch>
            </a:blipFill>
          </p:spPr>
          <p:txBody>
            <a:bodyPr/>
            <a:lstStyle/>
            <a:p>
              <a:endParaRPr lang="es-CL"/>
            </a:p>
          </p:txBody>
        </p:sp>
      </p:grpSp>
      <p:sp>
        <p:nvSpPr>
          <p:cNvPr id="8" name="Freeform 8"/>
          <p:cNvSpPr/>
          <p:nvPr/>
        </p:nvSpPr>
        <p:spPr>
          <a:xfrm>
            <a:off x="15910556" y="9267095"/>
            <a:ext cx="2377444" cy="697384"/>
          </a:xfrm>
          <a:custGeom>
            <a:avLst/>
            <a:gdLst/>
            <a:ahLst/>
            <a:cxnLst/>
            <a:rect l="l" t="t" r="r" b="b"/>
            <a:pathLst>
              <a:path w="2377444" h="697384">
                <a:moveTo>
                  <a:pt x="0" y="0"/>
                </a:moveTo>
                <a:lnTo>
                  <a:pt x="2377444" y="0"/>
                </a:lnTo>
                <a:lnTo>
                  <a:pt x="2377444" y="697383"/>
                </a:lnTo>
                <a:lnTo>
                  <a:pt x="0" y="697383"/>
                </a:lnTo>
                <a:lnTo>
                  <a:pt x="0" y="0"/>
                </a:lnTo>
                <a:close/>
              </a:path>
            </a:pathLst>
          </a:custGeom>
          <a:blipFill>
            <a:blip r:embed="rId12"/>
            <a:stretch>
              <a:fillRect/>
            </a:stretch>
          </a:blipFill>
        </p:spPr>
        <p:txBody>
          <a:bodyPr/>
          <a:lstStyle/>
          <a:p>
            <a:endParaRPr lang="es-CL"/>
          </a:p>
        </p:txBody>
      </p:sp>
      <p:grpSp>
        <p:nvGrpSpPr>
          <p:cNvPr id="9" name="Group 9"/>
          <p:cNvGrpSpPr/>
          <p:nvPr/>
        </p:nvGrpSpPr>
        <p:grpSpPr>
          <a:xfrm>
            <a:off x="2615201" y="6309296"/>
            <a:ext cx="2642600" cy="1067580"/>
            <a:chOff x="0" y="0"/>
            <a:chExt cx="2225402" cy="309729"/>
          </a:xfrm>
        </p:grpSpPr>
        <p:sp>
          <p:nvSpPr>
            <p:cNvPr id="10" name="Freeform 10"/>
            <p:cNvSpPr/>
            <p:nvPr/>
          </p:nvSpPr>
          <p:spPr>
            <a:xfrm>
              <a:off x="0" y="0"/>
              <a:ext cx="2225402" cy="309729"/>
            </a:xfrm>
            <a:custGeom>
              <a:avLst/>
              <a:gdLst/>
              <a:ahLst/>
              <a:cxnLst/>
              <a:rect l="l" t="t" r="r" b="b"/>
              <a:pathLst>
                <a:path w="2225402" h="309729">
                  <a:moveTo>
                    <a:pt x="16149" y="0"/>
                  </a:moveTo>
                  <a:lnTo>
                    <a:pt x="2209254" y="0"/>
                  </a:lnTo>
                  <a:cubicBezTo>
                    <a:pt x="2218172" y="0"/>
                    <a:pt x="2225402" y="7230"/>
                    <a:pt x="2225402" y="16149"/>
                  </a:cubicBezTo>
                  <a:lnTo>
                    <a:pt x="2225402" y="293580"/>
                  </a:lnTo>
                  <a:cubicBezTo>
                    <a:pt x="2225402" y="297863"/>
                    <a:pt x="2223701" y="301970"/>
                    <a:pt x="2220672" y="304999"/>
                  </a:cubicBezTo>
                  <a:cubicBezTo>
                    <a:pt x="2217644" y="308027"/>
                    <a:pt x="2213536" y="309729"/>
                    <a:pt x="2209254" y="309729"/>
                  </a:cubicBezTo>
                  <a:lnTo>
                    <a:pt x="16149" y="309729"/>
                  </a:lnTo>
                  <a:cubicBezTo>
                    <a:pt x="11866" y="309729"/>
                    <a:pt x="7758" y="308027"/>
                    <a:pt x="4730" y="304999"/>
                  </a:cubicBezTo>
                  <a:cubicBezTo>
                    <a:pt x="1701" y="301970"/>
                    <a:pt x="0" y="297863"/>
                    <a:pt x="0" y="293580"/>
                  </a:cubicBezTo>
                  <a:lnTo>
                    <a:pt x="0" y="16149"/>
                  </a:lnTo>
                  <a:cubicBezTo>
                    <a:pt x="0" y="7230"/>
                    <a:pt x="7230" y="0"/>
                    <a:pt x="16149" y="0"/>
                  </a:cubicBezTo>
                  <a:close/>
                </a:path>
              </a:pathLst>
            </a:custGeom>
            <a:solidFill>
              <a:srgbClr val="BEE6DC"/>
            </a:solidFill>
          </p:spPr>
          <p:txBody>
            <a:bodyPr/>
            <a:lstStyle/>
            <a:p>
              <a:pPr algn="ctr"/>
              <a:r>
                <a:rPr lang="es-CL" sz="2400" b="1" dirty="0"/>
                <a:t>Objetivos Específicos</a:t>
              </a:r>
            </a:p>
          </p:txBody>
        </p:sp>
        <p:sp>
          <p:nvSpPr>
            <p:cNvPr id="11" name="TextBox 11"/>
            <p:cNvSpPr txBox="1"/>
            <p:nvPr/>
          </p:nvSpPr>
          <p:spPr>
            <a:xfrm>
              <a:off x="0" y="-47625"/>
              <a:ext cx="812800" cy="860425"/>
            </a:xfrm>
            <a:prstGeom prst="rect">
              <a:avLst/>
            </a:prstGeom>
          </p:spPr>
          <p:txBody>
            <a:bodyPr lIns="46117" tIns="46117" rIns="46117" bIns="46117" rtlCol="0" anchor="ctr"/>
            <a:lstStyle/>
            <a:p>
              <a:endParaRPr lang="es-CL" sz="2400" dirty="0"/>
            </a:p>
          </p:txBody>
        </p:sp>
      </p:grpSp>
      <p:sp>
        <p:nvSpPr>
          <p:cNvPr id="13" name="Freeform 13"/>
          <p:cNvSpPr/>
          <p:nvPr/>
        </p:nvSpPr>
        <p:spPr>
          <a:xfrm>
            <a:off x="2615201" y="1417232"/>
            <a:ext cx="2642600" cy="1067580"/>
          </a:xfrm>
          <a:custGeom>
            <a:avLst/>
            <a:gdLst/>
            <a:ahLst/>
            <a:cxnLst/>
            <a:rect l="l" t="t" r="r" b="b"/>
            <a:pathLst>
              <a:path w="2225402" h="309729">
                <a:moveTo>
                  <a:pt x="16149" y="0"/>
                </a:moveTo>
                <a:lnTo>
                  <a:pt x="2209254" y="0"/>
                </a:lnTo>
                <a:cubicBezTo>
                  <a:pt x="2218172" y="0"/>
                  <a:pt x="2225402" y="7230"/>
                  <a:pt x="2225402" y="16149"/>
                </a:cubicBezTo>
                <a:lnTo>
                  <a:pt x="2225402" y="293580"/>
                </a:lnTo>
                <a:cubicBezTo>
                  <a:pt x="2225402" y="297863"/>
                  <a:pt x="2223701" y="301970"/>
                  <a:pt x="2220672" y="304999"/>
                </a:cubicBezTo>
                <a:cubicBezTo>
                  <a:pt x="2217644" y="308027"/>
                  <a:pt x="2213536" y="309729"/>
                  <a:pt x="2209254" y="309729"/>
                </a:cubicBezTo>
                <a:lnTo>
                  <a:pt x="16149" y="309729"/>
                </a:lnTo>
                <a:cubicBezTo>
                  <a:pt x="11866" y="309729"/>
                  <a:pt x="7758" y="308027"/>
                  <a:pt x="4730" y="304999"/>
                </a:cubicBezTo>
                <a:cubicBezTo>
                  <a:pt x="1701" y="301970"/>
                  <a:pt x="0" y="297863"/>
                  <a:pt x="0" y="293580"/>
                </a:cubicBezTo>
                <a:lnTo>
                  <a:pt x="0" y="16149"/>
                </a:lnTo>
                <a:cubicBezTo>
                  <a:pt x="0" y="7230"/>
                  <a:pt x="7230" y="0"/>
                  <a:pt x="16149" y="0"/>
                </a:cubicBezTo>
                <a:close/>
              </a:path>
            </a:pathLst>
          </a:custGeom>
          <a:solidFill>
            <a:srgbClr val="BEE6DC"/>
          </a:solidFill>
        </p:spPr>
        <p:txBody>
          <a:bodyPr/>
          <a:lstStyle/>
          <a:p>
            <a:pPr algn="ctr"/>
            <a:r>
              <a:rPr lang="es-CL" sz="2400" b="1" dirty="0"/>
              <a:t>Objetivo Principal</a:t>
            </a:r>
          </a:p>
        </p:txBody>
      </p:sp>
      <p:grpSp>
        <p:nvGrpSpPr>
          <p:cNvPr id="15" name="Group 15"/>
          <p:cNvGrpSpPr/>
          <p:nvPr/>
        </p:nvGrpSpPr>
        <p:grpSpPr>
          <a:xfrm>
            <a:off x="-1342907" y="9964478"/>
            <a:ext cx="20973813" cy="734301"/>
            <a:chOff x="0" y="0"/>
            <a:chExt cx="27965084" cy="979068"/>
          </a:xfrm>
        </p:grpSpPr>
        <p:grpSp>
          <p:nvGrpSpPr>
            <p:cNvPr id="16" name="Group 16"/>
            <p:cNvGrpSpPr/>
            <p:nvPr/>
          </p:nvGrpSpPr>
          <p:grpSpPr>
            <a:xfrm>
              <a:off x="0" y="0"/>
              <a:ext cx="27965084" cy="979068"/>
              <a:chOff x="0" y="0"/>
              <a:chExt cx="11607985" cy="406400"/>
            </a:xfrm>
          </p:grpSpPr>
          <p:sp>
            <p:nvSpPr>
              <p:cNvPr id="17" name="Freeform 17"/>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1C1C1B"/>
              </a:solidFill>
            </p:spPr>
            <p:txBody>
              <a:bodyPr/>
              <a:lstStyle/>
              <a:p>
                <a:endParaRPr lang="es-CL"/>
              </a:p>
            </p:txBody>
          </p:sp>
          <p:sp>
            <p:nvSpPr>
              <p:cNvPr id="18" name="TextBox 18"/>
              <p:cNvSpPr txBox="1"/>
              <p:nvPr/>
            </p:nvSpPr>
            <p:spPr>
              <a:xfrm>
                <a:off x="0" y="-57150"/>
                <a:ext cx="812800" cy="463550"/>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a:off x="5108707" y="0"/>
              <a:ext cx="17747669" cy="979068"/>
              <a:chOff x="0" y="0"/>
              <a:chExt cx="7366854" cy="406400"/>
            </a:xfrm>
          </p:grpSpPr>
          <p:sp>
            <p:nvSpPr>
              <p:cNvPr id="20" name="Freeform 20"/>
              <p:cNvSpPr/>
              <p:nvPr/>
            </p:nvSpPr>
            <p:spPr>
              <a:xfrm>
                <a:off x="0" y="0"/>
                <a:ext cx="7366853" cy="406400"/>
              </a:xfrm>
              <a:custGeom>
                <a:avLst/>
                <a:gdLst/>
                <a:ahLst/>
                <a:cxnLst/>
                <a:rect l="l" t="t" r="r" b="b"/>
                <a:pathLst>
                  <a:path w="7366853" h="406400">
                    <a:moveTo>
                      <a:pt x="7163653" y="0"/>
                    </a:moveTo>
                    <a:cubicBezTo>
                      <a:pt x="7275878" y="0"/>
                      <a:pt x="7366853" y="90976"/>
                      <a:pt x="7366853" y="203200"/>
                    </a:cubicBezTo>
                    <a:cubicBezTo>
                      <a:pt x="7366853" y="315424"/>
                      <a:pt x="7275878" y="406400"/>
                      <a:pt x="7163653" y="406400"/>
                    </a:cubicBezTo>
                    <a:lnTo>
                      <a:pt x="203200" y="406400"/>
                    </a:lnTo>
                    <a:cubicBezTo>
                      <a:pt x="90976" y="406400"/>
                      <a:pt x="0" y="315424"/>
                      <a:pt x="0" y="203200"/>
                    </a:cubicBezTo>
                    <a:cubicBezTo>
                      <a:pt x="0" y="90976"/>
                      <a:pt x="90976" y="0"/>
                      <a:pt x="203200" y="0"/>
                    </a:cubicBezTo>
                    <a:close/>
                  </a:path>
                </a:pathLst>
              </a:custGeom>
              <a:solidFill>
                <a:srgbClr val="93CCB5"/>
              </a:solidFill>
            </p:spPr>
            <p:txBody>
              <a:bodyPr/>
              <a:lstStyle/>
              <a:p>
                <a:endParaRPr lang="es-CL"/>
              </a:p>
            </p:txBody>
          </p:sp>
          <p:sp>
            <p:nvSpPr>
              <p:cNvPr id="21" name="TextBox 21"/>
              <p:cNvSpPr txBox="1"/>
              <p:nvPr/>
            </p:nvSpPr>
            <p:spPr>
              <a:xfrm>
                <a:off x="0" y="-57150"/>
                <a:ext cx="812800" cy="463550"/>
              </a:xfrm>
              <a:prstGeom prst="rect">
                <a:avLst/>
              </a:prstGeom>
            </p:spPr>
            <p:txBody>
              <a:bodyPr lIns="50800" tIns="50800" rIns="50800" bIns="50800" rtlCol="0" anchor="ctr"/>
              <a:lstStyle/>
              <a:p>
                <a:pPr algn="ctr">
                  <a:lnSpc>
                    <a:spcPts val="2659"/>
                  </a:lnSpc>
                </a:pPr>
                <a:endParaRPr/>
              </a:p>
            </p:txBody>
          </p:sp>
        </p:grpSp>
        <p:grpSp>
          <p:nvGrpSpPr>
            <p:cNvPr id="22" name="Group 22"/>
            <p:cNvGrpSpPr/>
            <p:nvPr/>
          </p:nvGrpSpPr>
          <p:grpSpPr>
            <a:xfrm>
              <a:off x="7299054" y="0"/>
              <a:ext cx="13366977" cy="979068"/>
              <a:chOff x="0" y="0"/>
              <a:chExt cx="5548478" cy="406400"/>
            </a:xfrm>
          </p:grpSpPr>
          <p:sp>
            <p:nvSpPr>
              <p:cNvPr id="23" name="Freeform 23"/>
              <p:cNvSpPr/>
              <p:nvPr/>
            </p:nvSpPr>
            <p:spPr>
              <a:xfrm>
                <a:off x="0" y="0"/>
                <a:ext cx="5548478" cy="406400"/>
              </a:xfrm>
              <a:custGeom>
                <a:avLst/>
                <a:gdLst/>
                <a:ahLst/>
                <a:cxnLst/>
                <a:rect l="l" t="t" r="r" b="b"/>
                <a:pathLst>
                  <a:path w="5548478" h="406400">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70827A"/>
              </a:solidFill>
            </p:spPr>
            <p:txBody>
              <a:bodyPr/>
              <a:lstStyle/>
              <a:p>
                <a:endParaRPr lang="es-CL"/>
              </a:p>
            </p:txBody>
          </p:sp>
          <p:sp>
            <p:nvSpPr>
              <p:cNvPr id="24" name="TextBox 24"/>
              <p:cNvSpPr txBox="1"/>
              <p:nvPr/>
            </p:nvSpPr>
            <p:spPr>
              <a:xfrm>
                <a:off x="0" y="-57150"/>
                <a:ext cx="812800" cy="463550"/>
              </a:xfrm>
              <a:prstGeom prst="rect">
                <a:avLst/>
              </a:prstGeom>
            </p:spPr>
            <p:txBody>
              <a:bodyPr lIns="50800" tIns="50800" rIns="50800" bIns="50800" rtlCol="0" anchor="ctr"/>
              <a:lstStyle/>
              <a:p>
                <a:pPr algn="ctr">
                  <a:lnSpc>
                    <a:spcPts val="2659"/>
                  </a:lnSpc>
                </a:pPr>
                <a:endParaRPr/>
              </a:p>
            </p:txBody>
          </p:sp>
        </p:grpSp>
      </p:grpSp>
      <p:grpSp>
        <p:nvGrpSpPr>
          <p:cNvPr id="25" name="Group 25"/>
          <p:cNvGrpSpPr/>
          <p:nvPr/>
        </p:nvGrpSpPr>
        <p:grpSpPr>
          <a:xfrm>
            <a:off x="-1342907" y="-493737"/>
            <a:ext cx="20973813" cy="734301"/>
            <a:chOff x="0" y="0"/>
            <a:chExt cx="27965084" cy="979068"/>
          </a:xfrm>
        </p:grpSpPr>
        <p:grpSp>
          <p:nvGrpSpPr>
            <p:cNvPr id="26" name="Group 26"/>
            <p:cNvGrpSpPr/>
            <p:nvPr/>
          </p:nvGrpSpPr>
          <p:grpSpPr>
            <a:xfrm>
              <a:off x="0" y="0"/>
              <a:ext cx="27965084" cy="979068"/>
              <a:chOff x="0" y="0"/>
              <a:chExt cx="11607985" cy="406400"/>
            </a:xfrm>
          </p:grpSpPr>
          <p:sp>
            <p:nvSpPr>
              <p:cNvPr id="27" name="Freeform 27"/>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1C1C1B"/>
              </a:solidFill>
            </p:spPr>
            <p:txBody>
              <a:bodyPr/>
              <a:lstStyle/>
              <a:p>
                <a:endParaRPr lang="es-CL"/>
              </a:p>
            </p:txBody>
          </p:sp>
          <p:sp>
            <p:nvSpPr>
              <p:cNvPr id="28" name="TextBox 28"/>
              <p:cNvSpPr txBox="1"/>
              <p:nvPr/>
            </p:nvSpPr>
            <p:spPr>
              <a:xfrm>
                <a:off x="0" y="-57150"/>
                <a:ext cx="812800" cy="463550"/>
              </a:xfrm>
              <a:prstGeom prst="rect">
                <a:avLst/>
              </a:prstGeom>
            </p:spPr>
            <p:txBody>
              <a:bodyPr lIns="50800" tIns="50800" rIns="50800" bIns="50800" rtlCol="0" anchor="ctr"/>
              <a:lstStyle/>
              <a:p>
                <a:pPr algn="ctr">
                  <a:lnSpc>
                    <a:spcPts val="2659"/>
                  </a:lnSpc>
                </a:pPr>
                <a:endParaRPr/>
              </a:p>
            </p:txBody>
          </p:sp>
        </p:grpSp>
        <p:grpSp>
          <p:nvGrpSpPr>
            <p:cNvPr id="29" name="Group 29"/>
            <p:cNvGrpSpPr/>
            <p:nvPr/>
          </p:nvGrpSpPr>
          <p:grpSpPr>
            <a:xfrm>
              <a:off x="5108707" y="0"/>
              <a:ext cx="17747669" cy="979068"/>
              <a:chOff x="0" y="0"/>
              <a:chExt cx="7366854" cy="406400"/>
            </a:xfrm>
          </p:grpSpPr>
          <p:sp>
            <p:nvSpPr>
              <p:cNvPr id="30" name="Freeform 30"/>
              <p:cNvSpPr/>
              <p:nvPr/>
            </p:nvSpPr>
            <p:spPr>
              <a:xfrm>
                <a:off x="0" y="0"/>
                <a:ext cx="7366853" cy="406400"/>
              </a:xfrm>
              <a:custGeom>
                <a:avLst/>
                <a:gdLst/>
                <a:ahLst/>
                <a:cxnLst/>
                <a:rect l="l" t="t" r="r" b="b"/>
                <a:pathLst>
                  <a:path w="7366853" h="406400">
                    <a:moveTo>
                      <a:pt x="7163653" y="0"/>
                    </a:moveTo>
                    <a:cubicBezTo>
                      <a:pt x="7275878" y="0"/>
                      <a:pt x="7366853" y="90976"/>
                      <a:pt x="7366853" y="203200"/>
                    </a:cubicBezTo>
                    <a:cubicBezTo>
                      <a:pt x="7366853" y="315424"/>
                      <a:pt x="7275878" y="406400"/>
                      <a:pt x="7163653" y="406400"/>
                    </a:cubicBezTo>
                    <a:lnTo>
                      <a:pt x="203200" y="406400"/>
                    </a:lnTo>
                    <a:cubicBezTo>
                      <a:pt x="90976" y="406400"/>
                      <a:pt x="0" y="315424"/>
                      <a:pt x="0" y="203200"/>
                    </a:cubicBezTo>
                    <a:cubicBezTo>
                      <a:pt x="0" y="90976"/>
                      <a:pt x="90976" y="0"/>
                      <a:pt x="203200" y="0"/>
                    </a:cubicBezTo>
                    <a:close/>
                  </a:path>
                </a:pathLst>
              </a:custGeom>
              <a:solidFill>
                <a:srgbClr val="93CCB5"/>
              </a:solidFill>
            </p:spPr>
            <p:txBody>
              <a:bodyPr/>
              <a:lstStyle/>
              <a:p>
                <a:endParaRPr lang="es-CL"/>
              </a:p>
            </p:txBody>
          </p:sp>
          <p:sp>
            <p:nvSpPr>
              <p:cNvPr id="31" name="TextBox 31"/>
              <p:cNvSpPr txBox="1"/>
              <p:nvPr/>
            </p:nvSpPr>
            <p:spPr>
              <a:xfrm>
                <a:off x="0" y="-57150"/>
                <a:ext cx="812800" cy="463550"/>
              </a:xfrm>
              <a:prstGeom prst="rect">
                <a:avLst/>
              </a:prstGeom>
            </p:spPr>
            <p:txBody>
              <a:bodyPr lIns="50800" tIns="50800" rIns="50800" bIns="50800" rtlCol="0" anchor="ctr"/>
              <a:lstStyle/>
              <a:p>
                <a:pPr algn="ctr">
                  <a:lnSpc>
                    <a:spcPts val="2659"/>
                  </a:lnSpc>
                </a:pPr>
                <a:endParaRPr/>
              </a:p>
            </p:txBody>
          </p:sp>
        </p:grpSp>
        <p:grpSp>
          <p:nvGrpSpPr>
            <p:cNvPr id="32" name="Group 32"/>
            <p:cNvGrpSpPr/>
            <p:nvPr/>
          </p:nvGrpSpPr>
          <p:grpSpPr>
            <a:xfrm>
              <a:off x="7299054" y="0"/>
              <a:ext cx="13366977" cy="979068"/>
              <a:chOff x="0" y="0"/>
              <a:chExt cx="5548478" cy="406400"/>
            </a:xfrm>
          </p:grpSpPr>
          <p:sp>
            <p:nvSpPr>
              <p:cNvPr id="33" name="Freeform 33"/>
              <p:cNvSpPr/>
              <p:nvPr/>
            </p:nvSpPr>
            <p:spPr>
              <a:xfrm>
                <a:off x="0" y="0"/>
                <a:ext cx="5548478" cy="406400"/>
              </a:xfrm>
              <a:custGeom>
                <a:avLst/>
                <a:gdLst/>
                <a:ahLst/>
                <a:cxnLst/>
                <a:rect l="l" t="t" r="r" b="b"/>
                <a:pathLst>
                  <a:path w="5548478" h="406400">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70827A"/>
              </a:solidFill>
            </p:spPr>
            <p:txBody>
              <a:bodyPr/>
              <a:lstStyle/>
              <a:p>
                <a:endParaRPr lang="es-CL"/>
              </a:p>
            </p:txBody>
          </p:sp>
          <p:sp>
            <p:nvSpPr>
              <p:cNvPr id="34" name="TextBox 34"/>
              <p:cNvSpPr txBox="1"/>
              <p:nvPr/>
            </p:nvSpPr>
            <p:spPr>
              <a:xfrm>
                <a:off x="0" y="-57150"/>
                <a:ext cx="812800" cy="463550"/>
              </a:xfrm>
              <a:prstGeom prst="rect">
                <a:avLst/>
              </a:prstGeom>
            </p:spPr>
            <p:txBody>
              <a:bodyPr lIns="50800" tIns="50800" rIns="50800" bIns="50800" rtlCol="0" anchor="ctr"/>
              <a:lstStyle/>
              <a:p>
                <a:pPr algn="ctr">
                  <a:lnSpc>
                    <a:spcPts val="2659"/>
                  </a:lnSpc>
                </a:pPr>
                <a:endParaRPr/>
              </a:p>
            </p:txBody>
          </p:sp>
        </p:grpSp>
      </p:grpSp>
      <p:grpSp>
        <p:nvGrpSpPr>
          <p:cNvPr id="39" name="Group 39"/>
          <p:cNvGrpSpPr>
            <a:grpSpLocks noChangeAspect="1"/>
          </p:cNvGrpSpPr>
          <p:nvPr/>
        </p:nvGrpSpPr>
        <p:grpSpPr>
          <a:xfrm>
            <a:off x="5609819" y="3815217"/>
            <a:ext cx="11458981" cy="5725717"/>
            <a:chOff x="-175346" y="-369983"/>
            <a:chExt cx="6350000" cy="6558280"/>
          </a:xfrm>
        </p:grpSpPr>
        <p:sp>
          <p:nvSpPr>
            <p:cNvPr id="40" name="Freeform 40"/>
            <p:cNvSpPr/>
            <p:nvPr/>
          </p:nvSpPr>
          <p:spPr>
            <a:xfrm>
              <a:off x="15796" y="-79376"/>
              <a:ext cx="5937354" cy="6095842"/>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solidFill>
              <a:srgbClr val="000000">
                <a:alpha val="0"/>
              </a:srgbClr>
            </a:solidFill>
            <a:ln w="12700">
              <a:solidFill>
                <a:srgbClr val="000000"/>
              </a:solidFill>
            </a:ln>
          </p:spPr>
          <p:txBody>
            <a:bodyPr/>
            <a:lstStyle/>
            <a:p>
              <a:r>
                <a:rPr lang="es-CL" sz="2400" dirty="0">
                  <a:effectLst/>
                  <a:latin typeface="Arial" panose="020B0604020202020204" pitchFamily="34" charset="0"/>
                  <a:ea typeface="Times New Roman" panose="02020603050405020304" pitchFamily="18" charset="0"/>
                </a:rPr>
                <a:t>    </a:t>
              </a:r>
            </a:p>
            <a:p>
              <a:endParaRPr lang="es-CL" sz="2400" dirty="0"/>
            </a:p>
          </p:txBody>
        </p:sp>
        <p:sp>
          <p:nvSpPr>
            <p:cNvPr id="41" name="Freeform 41"/>
            <p:cNvSpPr/>
            <p:nvPr/>
          </p:nvSpPr>
          <p:spPr>
            <a:xfrm>
              <a:off x="-175346" y="-369983"/>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00A499"/>
            </a:solidFill>
          </p:spPr>
          <p:txBody>
            <a:bodyPr/>
            <a:lstStyle/>
            <a:p>
              <a:endParaRPr lang="es-CL"/>
            </a:p>
          </p:txBody>
        </p:sp>
      </p:grpSp>
      <p:grpSp>
        <p:nvGrpSpPr>
          <p:cNvPr id="12" name="Group 39">
            <a:extLst>
              <a:ext uri="{FF2B5EF4-FFF2-40B4-BE49-F238E27FC236}">
                <a16:creationId xmlns:a16="http://schemas.microsoft.com/office/drawing/2014/main" id="{FEF0083A-23DF-AB0D-64E9-08DB98E2B361}"/>
              </a:ext>
            </a:extLst>
          </p:cNvPr>
          <p:cNvGrpSpPr>
            <a:grpSpLocks noChangeAspect="1"/>
          </p:cNvGrpSpPr>
          <p:nvPr/>
        </p:nvGrpSpPr>
        <p:grpSpPr>
          <a:xfrm>
            <a:off x="5762219" y="696886"/>
            <a:ext cx="11306581" cy="2699553"/>
            <a:chOff x="-175346" y="-369983"/>
            <a:chExt cx="6350000" cy="6558280"/>
          </a:xfrm>
        </p:grpSpPr>
        <p:sp>
          <p:nvSpPr>
            <p:cNvPr id="14" name="Freeform 40">
              <a:extLst>
                <a:ext uri="{FF2B5EF4-FFF2-40B4-BE49-F238E27FC236}">
                  <a16:creationId xmlns:a16="http://schemas.microsoft.com/office/drawing/2014/main" id="{45E8259F-62F5-FDE2-3B20-2B59A5CC31E9}"/>
                </a:ext>
              </a:extLst>
            </p:cNvPr>
            <p:cNvSpPr/>
            <p:nvPr/>
          </p:nvSpPr>
          <p:spPr>
            <a:xfrm>
              <a:off x="15796" y="-79376"/>
              <a:ext cx="5937354" cy="6095842"/>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solidFill>
              <a:srgbClr val="000000">
                <a:alpha val="0"/>
              </a:srgbClr>
            </a:solidFill>
            <a:ln w="12700">
              <a:solidFill>
                <a:srgbClr val="000000"/>
              </a:solidFill>
            </a:ln>
          </p:spPr>
          <p:txBody>
            <a:bodyPr/>
            <a:lstStyle/>
            <a:p>
              <a:r>
                <a:rPr lang="es-CL" sz="2400" dirty="0">
                  <a:effectLst/>
                  <a:latin typeface="Arial" panose="020B0604020202020204" pitchFamily="34" charset="0"/>
                  <a:ea typeface="Times New Roman" panose="02020603050405020304" pitchFamily="18" charset="0"/>
                </a:rPr>
                <a:t>    </a:t>
              </a:r>
            </a:p>
            <a:p>
              <a:r>
                <a:rPr lang="es-CL" sz="2400" dirty="0">
                  <a:effectLst/>
                  <a:latin typeface="Arial" panose="020B0604020202020204" pitchFamily="34" charset="0"/>
                  <a:ea typeface="Times New Roman" panose="02020603050405020304" pitchFamily="18" charset="0"/>
                </a:rPr>
                <a:t>Fortalecer el liderazgo y compromiso de las Universidades del Estado en el logro de un desarrollo sostenible, a través del diseño e implementación de una Agenda 2030 del Sistema de Universidades del Estado de Chile (SUE) y el potenciamiento de las agendas de sustentabilidad de cada Universidad Estatal.</a:t>
              </a:r>
              <a:endParaRPr lang="es-CL" sz="2400" dirty="0"/>
            </a:p>
            <a:p>
              <a:endParaRPr lang="es-CL" sz="2400" dirty="0"/>
            </a:p>
          </p:txBody>
        </p:sp>
        <p:sp>
          <p:nvSpPr>
            <p:cNvPr id="35" name="Freeform 41">
              <a:extLst>
                <a:ext uri="{FF2B5EF4-FFF2-40B4-BE49-F238E27FC236}">
                  <a16:creationId xmlns:a16="http://schemas.microsoft.com/office/drawing/2014/main" id="{077CCC75-63E8-FC66-2A00-EF5DE3530069}"/>
                </a:ext>
              </a:extLst>
            </p:cNvPr>
            <p:cNvSpPr/>
            <p:nvPr/>
          </p:nvSpPr>
          <p:spPr>
            <a:xfrm>
              <a:off x="-175346" y="-369983"/>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00A499"/>
            </a:solidFill>
          </p:spPr>
          <p:txBody>
            <a:bodyPr/>
            <a:lstStyle/>
            <a:p>
              <a:endParaRPr lang="es-CL"/>
            </a:p>
          </p:txBody>
        </p:sp>
      </p:grpSp>
      <p:sp>
        <p:nvSpPr>
          <p:cNvPr id="44" name="CuadroTexto 43">
            <a:extLst>
              <a:ext uri="{FF2B5EF4-FFF2-40B4-BE49-F238E27FC236}">
                <a16:creationId xmlns:a16="http://schemas.microsoft.com/office/drawing/2014/main" id="{1975022C-3717-1E56-635A-545E8692007A}"/>
              </a:ext>
            </a:extLst>
          </p:cNvPr>
          <p:cNvSpPr txBox="1"/>
          <p:nvPr/>
        </p:nvSpPr>
        <p:spPr>
          <a:xfrm>
            <a:off x="6096258" y="4414151"/>
            <a:ext cx="10486102" cy="4801314"/>
          </a:xfrm>
          <a:prstGeom prst="rect">
            <a:avLst/>
          </a:prstGeom>
          <a:noFill/>
        </p:spPr>
        <p:txBody>
          <a:bodyPr wrap="square">
            <a:spAutoFit/>
          </a:bodyPr>
          <a:lstStyle/>
          <a:p>
            <a:pPr marL="342900" indent="-342900" algn="just">
              <a:buFont typeface="+mj-lt"/>
              <a:buAutoNum type="arabicPeriod"/>
            </a:pPr>
            <a:r>
              <a:rPr lang="es-ES" sz="1800" b="1" dirty="0">
                <a:solidFill>
                  <a:schemeClr val="tx1">
                    <a:lumMod val="75000"/>
                    <a:lumOff val="25000"/>
                  </a:schemeClr>
                </a:solidFill>
                <a:latin typeface="Arial"/>
                <a:cs typeface="Arial"/>
              </a:rPr>
              <a:t>OE1:Establecer un compromiso político y social de la Red de Universidades del Estado </a:t>
            </a:r>
            <a:r>
              <a:rPr lang="es-ES" sz="1800" dirty="0">
                <a:solidFill>
                  <a:schemeClr val="tx1">
                    <a:lumMod val="75000"/>
                    <a:lumOff val="25000"/>
                  </a:schemeClr>
                </a:solidFill>
                <a:latin typeface="Arial"/>
                <a:cs typeface="Arial"/>
              </a:rPr>
              <a:t>y de cada una de las universidades que la componen a través de la incorporación de los principios de sostenibilidad en cada uno de los ámbitos de acción de las universidades, presentándose lineamientos que permitan fortalecer el rol del Sistema de Universidades Estatales en la agenda 2030 y en el desarrollo sostenible del país, así como adoptar, promover y resguardar una cultura sostenible y de respeto al medioambiente en cada institución. </a:t>
            </a:r>
          </a:p>
          <a:p>
            <a:pPr marL="342900" indent="-342900" algn="just">
              <a:buFont typeface="+mj-lt"/>
              <a:buAutoNum type="arabicPeriod"/>
            </a:pPr>
            <a:endParaRPr lang="es-ES" sz="1800" dirty="0">
              <a:solidFill>
                <a:schemeClr val="tx1">
                  <a:lumMod val="75000"/>
                  <a:lumOff val="25000"/>
                </a:schemeClr>
              </a:solidFill>
              <a:latin typeface="Arial"/>
              <a:cs typeface="Arial"/>
            </a:endParaRPr>
          </a:p>
          <a:p>
            <a:pPr marL="342900" indent="-342900" algn="just">
              <a:buFont typeface="+mj-lt"/>
              <a:buAutoNum type="arabicPeriod"/>
            </a:pPr>
            <a:r>
              <a:rPr lang="es-ES" sz="1800" b="1" dirty="0">
                <a:solidFill>
                  <a:schemeClr val="tx1">
                    <a:lumMod val="75000"/>
                    <a:lumOff val="25000"/>
                  </a:schemeClr>
                </a:solidFill>
                <a:latin typeface="Arial"/>
                <a:cs typeface="Arial"/>
              </a:rPr>
              <a:t>OE2: Promover la incorporación de los principios de los ODS </a:t>
            </a:r>
            <a:r>
              <a:rPr lang="es-ES" sz="1800" dirty="0">
                <a:solidFill>
                  <a:schemeClr val="tx1">
                    <a:lumMod val="75000"/>
                    <a:lumOff val="25000"/>
                  </a:schemeClr>
                </a:solidFill>
                <a:latin typeface="Arial"/>
                <a:cs typeface="Arial"/>
              </a:rPr>
              <a:t>en las distintas dimensiones del quehacer institucional tales como gestión institucional y académica, gestión de campus y entorno organizacional.</a:t>
            </a:r>
            <a:endParaRPr lang="es-ES" sz="1800" dirty="0">
              <a:solidFill>
                <a:schemeClr val="tx1">
                  <a:lumMod val="75000"/>
                  <a:lumOff val="25000"/>
                </a:schemeClr>
              </a:solidFill>
              <a:latin typeface="Arial" panose="020B0604020202020204" pitchFamily="34" charset="0"/>
              <a:cs typeface="Arial"/>
            </a:endParaRPr>
          </a:p>
          <a:p>
            <a:pPr marL="342900" indent="-342900" algn="just">
              <a:buFont typeface="+mj-lt"/>
              <a:buAutoNum type="arabicPeriod"/>
            </a:pPr>
            <a:endParaRPr lang="es-ES" sz="1800" dirty="0">
              <a:solidFill>
                <a:schemeClr val="tx1">
                  <a:lumMod val="75000"/>
                  <a:lumOff val="25000"/>
                </a:schemeClr>
              </a:solidFill>
              <a:latin typeface="Arial" panose="020B0604020202020204" pitchFamily="34" charset="0"/>
            </a:endParaRPr>
          </a:p>
          <a:p>
            <a:pPr marL="342900" indent="-342900" algn="just">
              <a:buFont typeface="+mj-lt"/>
              <a:buAutoNum type="arabicPeriod"/>
            </a:pPr>
            <a:r>
              <a:rPr lang="es-ES" sz="1800" b="1" dirty="0">
                <a:solidFill>
                  <a:schemeClr val="tx1">
                    <a:lumMod val="75000"/>
                    <a:lumOff val="25000"/>
                  </a:schemeClr>
                </a:solidFill>
                <a:latin typeface="Arial"/>
                <a:cs typeface="Arial"/>
              </a:rPr>
              <a:t>OE3: Promover que la comunidad universitaria </a:t>
            </a:r>
            <a:r>
              <a:rPr lang="es-ES" sz="1800" dirty="0">
                <a:solidFill>
                  <a:schemeClr val="tx1">
                    <a:lumMod val="75000"/>
                    <a:lumOff val="25000"/>
                  </a:schemeClr>
                </a:solidFill>
                <a:latin typeface="Arial"/>
                <a:cs typeface="Arial"/>
              </a:rPr>
              <a:t>cuente con las capacidades y motivación para promover decisiones que faciliten un desarrollo sostenible. </a:t>
            </a:r>
            <a:endParaRPr lang="es-ES" sz="1800" dirty="0">
              <a:solidFill>
                <a:schemeClr val="tx1">
                  <a:lumMod val="75000"/>
                  <a:lumOff val="25000"/>
                </a:schemeClr>
              </a:solidFill>
              <a:latin typeface="Arial" panose="020B0604020202020204" pitchFamily="34" charset="0"/>
              <a:cs typeface="Arial"/>
            </a:endParaRPr>
          </a:p>
          <a:p>
            <a:pPr marL="342900" indent="-342900" algn="just">
              <a:buFont typeface="+mj-lt"/>
              <a:buAutoNum type="arabicPeriod"/>
            </a:pPr>
            <a:endParaRPr lang="es-ES" sz="1800" dirty="0">
              <a:solidFill>
                <a:schemeClr val="tx1">
                  <a:lumMod val="75000"/>
                  <a:lumOff val="25000"/>
                </a:schemeClr>
              </a:solidFill>
              <a:latin typeface="Arial" panose="020B0604020202020204" pitchFamily="34" charset="0"/>
            </a:endParaRPr>
          </a:p>
          <a:p>
            <a:pPr marL="342900" indent="-342900" algn="just">
              <a:buFont typeface="+mj-lt"/>
              <a:buAutoNum type="arabicPeriod"/>
            </a:pPr>
            <a:r>
              <a:rPr lang="es-ES" sz="1800" b="1" dirty="0">
                <a:solidFill>
                  <a:schemeClr val="tx1">
                    <a:lumMod val="75000"/>
                    <a:lumOff val="25000"/>
                  </a:schemeClr>
                </a:solidFill>
                <a:latin typeface="Arial"/>
                <a:cs typeface="Arial"/>
              </a:rPr>
              <a:t>OE4: Visibilizar y posicionar las contribuciones en </a:t>
            </a:r>
            <a:r>
              <a:rPr lang="es-ES" sz="1800" b="1" dirty="0" err="1">
                <a:solidFill>
                  <a:schemeClr val="tx1">
                    <a:lumMod val="75000"/>
                    <a:lumOff val="25000"/>
                  </a:schemeClr>
                </a:solidFill>
                <a:latin typeface="Arial"/>
                <a:cs typeface="Arial"/>
              </a:rPr>
              <a:t>I+D+i+e</a:t>
            </a:r>
            <a:r>
              <a:rPr lang="es-ES" sz="1800" b="1" dirty="0">
                <a:solidFill>
                  <a:schemeClr val="tx1">
                    <a:lumMod val="75000"/>
                    <a:lumOff val="25000"/>
                  </a:schemeClr>
                </a:solidFill>
                <a:latin typeface="Arial"/>
                <a:cs typeface="Arial"/>
              </a:rPr>
              <a:t> </a:t>
            </a:r>
            <a:r>
              <a:rPr lang="es-ES" sz="1800" dirty="0">
                <a:solidFill>
                  <a:schemeClr val="tx1">
                    <a:lumMod val="75000"/>
                    <a:lumOff val="25000"/>
                  </a:schemeClr>
                </a:solidFill>
                <a:latin typeface="Arial"/>
                <a:cs typeface="Arial"/>
              </a:rPr>
              <a:t>que realizan las Universidades del Estado en temas relacionados a la sostenibilidad, así como promover la colaboración interinstitucional.  </a:t>
            </a:r>
          </a:p>
        </p:txBody>
      </p:sp>
    </p:spTree>
    <p:extLst>
      <p:ext uri="{BB962C8B-B14F-4D97-AF65-F5344CB8AC3E}">
        <p14:creationId xmlns:p14="http://schemas.microsoft.com/office/powerpoint/2010/main" val="17605442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1342907" y="10016500"/>
            <a:ext cx="20973813" cy="734301"/>
            <a:chOff x="0" y="0"/>
            <a:chExt cx="27965084" cy="979068"/>
          </a:xfrm>
        </p:grpSpPr>
        <p:grpSp>
          <p:nvGrpSpPr>
            <p:cNvPr id="6" name="Group 6"/>
            <p:cNvGrpSpPr/>
            <p:nvPr/>
          </p:nvGrpSpPr>
          <p:grpSpPr>
            <a:xfrm>
              <a:off x="0" y="0"/>
              <a:ext cx="27965084" cy="979068"/>
              <a:chOff x="0" y="0"/>
              <a:chExt cx="11607985" cy="406400"/>
            </a:xfrm>
          </p:grpSpPr>
          <p:sp>
            <p:nvSpPr>
              <p:cNvPr id="7" name="Freeform 7"/>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1C1C1B"/>
              </a:solidFill>
            </p:spPr>
            <p:txBody>
              <a:bodyPr/>
              <a:lstStyle/>
              <a:p>
                <a:endParaRPr lang="es-CL"/>
              </a:p>
            </p:txBody>
          </p:sp>
          <p:sp>
            <p:nvSpPr>
              <p:cNvPr id="8" name="TextBox 8"/>
              <p:cNvSpPr txBox="1"/>
              <p:nvPr/>
            </p:nvSpPr>
            <p:spPr>
              <a:xfrm>
                <a:off x="0" y="-57150"/>
                <a:ext cx="812800" cy="46355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5108707" y="0"/>
              <a:ext cx="17747669" cy="979068"/>
              <a:chOff x="0" y="0"/>
              <a:chExt cx="7366854" cy="406400"/>
            </a:xfrm>
          </p:grpSpPr>
          <p:sp>
            <p:nvSpPr>
              <p:cNvPr id="10" name="Freeform 10"/>
              <p:cNvSpPr/>
              <p:nvPr/>
            </p:nvSpPr>
            <p:spPr>
              <a:xfrm>
                <a:off x="0" y="0"/>
                <a:ext cx="7366853" cy="406400"/>
              </a:xfrm>
              <a:custGeom>
                <a:avLst/>
                <a:gdLst/>
                <a:ahLst/>
                <a:cxnLst/>
                <a:rect l="l" t="t" r="r" b="b"/>
                <a:pathLst>
                  <a:path w="7366853" h="406400">
                    <a:moveTo>
                      <a:pt x="7163653" y="0"/>
                    </a:moveTo>
                    <a:cubicBezTo>
                      <a:pt x="7275878" y="0"/>
                      <a:pt x="7366853" y="90976"/>
                      <a:pt x="7366853" y="203200"/>
                    </a:cubicBezTo>
                    <a:cubicBezTo>
                      <a:pt x="7366853" y="315424"/>
                      <a:pt x="7275878" y="406400"/>
                      <a:pt x="7163653" y="406400"/>
                    </a:cubicBezTo>
                    <a:lnTo>
                      <a:pt x="203200" y="406400"/>
                    </a:lnTo>
                    <a:cubicBezTo>
                      <a:pt x="90976" y="406400"/>
                      <a:pt x="0" y="315424"/>
                      <a:pt x="0" y="203200"/>
                    </a:cubicBezTo>
                    <a:cubicBezTo>
                      <a:pt x="0" y="90976"/>
                      <a:pt x="90976" y="0"/>
                      <a:pt x="203200" y="0"/>
                    </a:cubicBezTo>
                    <a:close/>
                  </a:path>
                </a:pathLst>
              </a:custGeom>
              <a:solidFill>
                <a:srgbClr val="93CCB5"/>
              </a:solidFill>
            </p:spPr>
            <p:txBody>
              <a:bodyPr/>
              <a:lstStyle/>
              <a:p>
                <a:endParaRPr lang="es-CL"/>
              </a:p>
            </p:txBody>
          </p:sp>
          <p:sp>
            <p:nvSpPr>
              <p:cNvPr id="11" name="TextBox 11"/>
              <p:cNvSpPr txBox="1"/>
              <p:nvPr/>
            </p:nvSpPr>
            <p:spPr>
              <a:xfrm>
                <a:off x="0" y="-57150"/>
                <a:ext cx="812800" cy="463550"/>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7299054" y="0"/>
              <a:ext cx="13366977" cy="979068"/>
              <a:chOff x="0" y="0"/>
              <a:chExt cx="5548478" cy="406400"/>
            </a:xfrm>
          </p:grpSpPr>
          <p:sp>
            <p:nvSpPr>
              <p:cNvPr id="13" name="Freeform 13"/>
              <p:cNvSpPr/>
              <p:nvPr/>
            </p:nvSpPr>
            <p:spPr>
              <a:xfrm>
                <a:off x="0" y="0"/>
                <a:ext cx="5548478" cy="406400"/>
              </a:xfrm>
              <a:custGeom>
                <a:avLst/>
                <a:gdLst/>
                <a:ahLst/>
                <a:cxnLst/>
                <a:rect l="l" t="t" r="r" b="b"/>
                <a:pathLst>
                  <a:path w="5548478" h="406400">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70827A"/>
              </a:solidFill>
            </p:spPr>
            <p:txBody>
              <a:bodyPr/>
              <a:lstStyle/>
              <a:p>
                <a:endParaRPr lang="es-CL"/>
              </a:p>
            </p:txBody>
          </p:sp>
          <p:sp>
            <p:nvSpPr>
              <p:cNvPr id="14" name="TextBox 14"/>
              <p:cNvSpPr txBox="1"/>
              <p:nvPr/>
            </p:nvSpPr>
            <p:spPr>
              <a:xfrm>
                <a:off x="0" y="-57150"/>
                <a:ext cx="812800" cy="463550"/>
              </a:xfrm>
              <a:prstGeom prst="rect">
                <a:avLst/>
              </a:prstGeom>
            </p:spPr>
            <p:txBody>
              <a:bodyPr lIns="50800" tIns="50800" rIns="50800" bIns="50800" rtlCol="0" anchor="ctr"/>
              <a:lstStyle/>
              <a:p>
                <a:pPr algn="ctr">
                  <a:lnSpc>
                    <a:spcPts val="2659"/>
                  </a:lnSpc>
                </a:pPr>
                <a:endParaRPr/>
              </a:p>
            </p:txBody>
          </p:sp>
        </p:grpSp>
      </p:grpSp>
      <p:sp>
        <p:nvSpPr>
          <p:cNvPr id="15" name="Freeform 15"/>
          <p:cNvSpPr/>
          <p:nvPr/>
        </p:nvSpPr>
        <p:spPr>
          <a:xfrm>
            <a:off x="15910556" y="9267095"/>
            <a:ext cx="2377444" cy="697384"/>
          </a:xfrm>
          <a:custGeom>
            <a:avLst/>
            <a:gdLst/>
            <a:ahLst/>
            <a:cxnLst/>
            <a:rect l="l" t="t" r="r" b="b"/>
            <a:pathLst>
              <a:path w="2377444" h="697384">
                <a:moveTo>
                  <a:pt x="0" y="0"/>
                </a:moveTo>
                <a:lnTo>
                  <a:pt x="2377444" y="0"/>
                </a:lnTo>
                <a:lnTo>
                  <a:pt x="2377444" y="697383"/>
                </a:lnTo>
                <a:lnTo>
                  <a:pt x="0" y="697383"/>
                </a:lnTo>
                <a:lnTo>
                  <a:pt x="0" y="0"/>
                </a:lnTo>
                <a:close/>
              </a:path>
            </a:pathLst>
          </a:custGeom>
          <a:blipFill>
            <a:blip r:embed="rId2"/>
            <a:stretch>
              <a:fillRect/>
            </a:stretch>
          </a:blipFill>
        </p:spPr>
        <p:txBody>
          <a:bodyPr/>
          <a:lstStyle/>
          <a:p>
            <a:endParaRPr lang="es-CL"/>
          </a:p>
        </p:txBody>
      </p:sp>
      <p:grpSp>
        <p:nvGrpSpPr>
          <p:cNvPr id="16" name="Group 16"/>
          <p:cNvGrpSpPr/>
          <p:nvPr/>
        </p:nvGrpSpPr>
        <p:grpSpPr>
          <a:xfrm>
            <a:off x="-1342907" y="-493737"/>
            <a:ext cx="20973813" cy="734301"/>
            <a:chOff x="0" y="0"/>
            <a:chExt cx="27965084" cy="979068"/>
          </a:xfrm>
        </p:grpSpPr>
        <p:grpSp>
          <p:nvGrpSpPr>
            <p:cNvPr id="17" name="Group 17"/>
            <p:cNvGrpSpPr/>
            <p:nvPr/>
          </p:nvGrpSpPr>
          <p:grpSpPr>
            <a:xfrm>
              <a:off x="0" y="0"/>
              <a:ext cx="27965084" cy="979068"/>
              <a:chOff x="0" y="0"/>
              <a:chExt cx="11607985" cy="406400"/>
            </a:xfrm>
          </p:grpSpPr>
          <p:sp>
            <p:nvSpPr>
              <p:cNvPr id="18" name="Freeform 18"/>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1C1C1B"/>
              </a:solidFill>
            </p:spPr>
            <p:txBody>
              <a:bodyPr/>
              <a:lstStyle/>
              <a:p>
                <a:endParaRPr lang="es-CL"/>
              </a:p>
            </p:txBody>
          </p:sp>
          <p:sp>
            <p:nvSpPr>
              <p:cNvPr id="19" name="TextBox 19"/>
              <p:cNvSpPr txBox="1"/>
              <p:nvPr/>
            </p:nvSpPr>
            <p:spPr>
              <a:xfrm>
                <a:off x="0" y="-57150"/>
                <a:ext cx="812800" cy="463550"/>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a:off x="5108707" y="0"/>
              <a:ext cx="17747669" cy="979068"/>
              <a:chOff x="0" y="0"/>
              <a:chExt cx="7366854" cy="406400"/>
            </a:xfrm>
          </p:grpSpPr>
          <p:sp>
            <p:nvSpPr>
              <p:cNvPr id="21" name="Freeform 21"/>
              <p:cNvSpPr/>
              <p:nvPr/>
            </p:nvSpPr>
            <p:spPr>
              <a:xfrm>
                <a:off x="0" y="0"/>
                <a:ext cx="7366853" cy="406400"/>
              </a:xfrm>
              <a:custGeom>
                <a:avLst/>
                <a:gdLst/>
                <a:ahLst/>
                <a:cxnLst/>
                <a:rect l="l" t="t" r="r" b="b"/>
                <a:pathLst>
                  <a:path w="7366853" h="406400">
                    <a:moveTo>
                      <a:pt x="7163653" y="0"/>
                    </a:moveTo>
                    <a:cubicBezTo>
                      <a:pt x="7275878" y="0"/>
                      <a:pt x="7366853" y="90976"/>
                      <a:pt x="7366853" y="203200"/>
                    </a:cubicBezTo>
                    <a:cubicBezTo>
                      <a:pt x="7366853" y="315424"/>
                      <a:pt x="7275878" y="406400"/>
                      <a:pt x="7163653" y="406400"/>
                    </a:cubicBezTo>
                    <a:lnTo>
                      <a:pt x="203200" y="406400"/>
                    </a:lnTo>
                    <a:cubicBezTo>
                      <a:pt x="90976" y="406400"/>
                      <a:pt x="0" y="315424"/>
                      <a:pt x="0" y="203200"/>
                    </a:cubicBezTo>
                    <a:cubicBezTo>
                      <a:pt x="0" y="90976"/>
                      <a:pt x="90976" y="0"/>
                      <a:pt x="203200" y="0"/>
                    </a:cubicBezTo>
                    <a:close/>
                  </a:path>
                </a:pathLst>
              </a:custGeom>
              <a:solidFill>
                <a:srgbClr val="93CCB5"/>
              </a:solidFill>
            </p:spPr>
            <p:txBody>
              <a:bodyPr/>
              <a:lstStyle/>
              <a:p>
                <a:endParaRPr lang="es-CL"/>
              </a:p>
            </p:txBody>
          </p:sp>
          <p:sp>
            <p:nvSpPr>
              <p:cNvPr id="22" name="TextBox 22"/>
              <p:cNvSpPr txBox="1"/>
              <p:nvPr/>
            </p:nvSpPr>
            <p:spPr>
              <a:xfrm>
                <a:off x="0" y="-57150"/>
                <a:ext cx="812800" cy="463550"/>
              </a:xfrm>
              <a:prstGeom prst="rect">
                <a:avLst/>
              </a:prstGeom>
            </p:spPr>
            <p:txBody>
              <a:bodyPr lIns="50800" tIns="50800" rIns="50800" bIns="50800" rtlCol="0" anchor="ctr"/>
              <a:lstStyle/>
              <a:p>
                <a:pPr algn="ctr">
                  <a:lnSpc>
                    <a:spcPts val="2659"/>
                  </a:lnSpc>
                </a:pPr>
                <a:endParaRPr/>
              </a:p>
            </p:txBody>
          </p:sp>
        </p:grpSp>
        <p:grpSp>
          <p:nvGrpSpPr>
            <p:cNvPr id="23" name="Group 23"/>
            <p:cNvGrpSpPr/>
            <p:nvPr/>
          </p:nvGrpSpPr>
          <p:grpSpPr>
            <a:xfrm>
              <a:off x="7299054" y="0"/>
              <a:ext cx="13366977" cy="979068"/>
              <a:chOff x="0" y="0"/>
              <a:chExt cx="5548478" cy="406400"/>
            </a:xfrm>
          </p:grpSpPr>
          <p:sp>
            <p:nvSpPr>
              <p:cNvPr id="24" name="Freeform 24"/>
              <p:cNvSpPr/>
              <p:nvPr/>
            </p:nvSpPr>
            <p:spPr>
              <a:xfrm>
                <a:off x="0" y="0"/>
                <a:ext cx="5548478" cy="406400"/>
              </a:xfrm>
              <a:custGeom>
                <a:avLst/>
                <a:gdLst/>
                <a:ahLst/>
                <a:cxnLst/>
                <a:rect l="l" t="t" r="r" b="b"/>
                <a:pathLst>
                  <a:path w="5548478" h="406400">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70827A"/>
              </a:solidFill>
            </p:spPr>
            <p:txBody>
              <a:bodyPr/>
              <a:lstStyle/>
              <a:p>
                <a:endParaRPr lang="es-CL"/>
              </a:p>
            </p:txBody>
          </p:sp>
          <p:sp>
            <p:nvSpPr>
              <p:cNvPr id="25" name="TextBox 25"/>
              <p:cNvSpPr txBox="1"/>
              <p:nvPr/>
            </p:nvSpPr>
            <p:spPr>
              <a:xfrm>
                <a:off x="0" y="-57150"/>
                <a:ext cx="812800" cy="463550"/>
              </a:xfrm>
              <a:prstGeom prst="rect">
                <a:avLst/>
              </a:prstGeom>
            </p:spPr>
            <p:txBody>
              <a:bodyPr lIns="50800" tIns="50800" rIns="50800" bIns="50800" rtlCol="0" anchor="ctr"/>
              <a:lstStyle/>
              <a:p>
                <a:pPr algn="ctr">
                  <a:lnSpc>
                    <a:spcPts val="2659"/>
                  </a:lnSpc>
                </a:pPr>
                <a:endParaRPr/>
              </a:p>
            </p:txBody>
          </p:sp>
        </p:grpSp>
      </p:grpSp>
      <p:grpSp>
        <p:nvGrpSpPr>
          <p:cNvPr id="38" name="Group 38"/>
          <p:cNvGrpSpPr>
            <a:grpSpLocks noChangeAspect="1"/>
          </p:cNvGrpSpPr>
          <p:nvPr/>
        </p:nvGrpSpPr>
        <p:grpSpPr>
          <a:xfrm>
            <a:off x="1132297" y="2301808"/>
            <a:ext cx="5079754" cy="5246370"/>
            <a:chOff x="0" y="0"/>
            <a:chExt cx="6350000" cy="6558280"/>
          </a:xfrm>
        </p:grpSpPr>
        <p:sp>
          <p:nvSpPr>
            <p:cNvPr id="39" name="Freeform 39"/>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solidFill>
              <a:srgbClr val="000000">
                <a:alpha val="0"/>
              </a:srgbClr>
            </a:solidFill>
            <a:ln w="12700">
              <a:solidFill>
                <a:srgbClr val="000000"/>
              </a:solidFill>
            </a:ln>
          </p:spPr>
          <p:txBody>
            <a:bodyPr/>
            <a:lstStyle/>
            <a:p>
              <a:endParaRPr lang="es-CL"/>
            </a:p>
          </p:txBody>
        </p:sp>
        <p:sp>
          <p:nvSpPr>
            <p:cNvPr id="40" name="Freeform 40"/>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00A499"/>
            </a:solidFill>
          </p:spPr>
          <p:txBody>
            <a:bodyPr/>
            <a:lstStyle/>
            <a:p>
              <a:endParaRPr lang="es-CL"/>
            </a:p>
          </p:txBody>
        </p:sp>
      </p:grpSp>
      <p:sp>
        <p:nvSpPr>
          <p:cNvPr id="41" name="TextBox 41"/>
          <p:cNvSpPr txBox="1"/>
          <p:nvPr/>
        </p:nvSpPr>
        <p:spPr>
          <a:xfrm>
            <a:off x="8875292" y="2071978"/>
            <a:ext cx="8191162" cy="459659"/>
          </a:xfrm>
          <a:prstGeom prst="rect">
            <a:avLst/>
          </a:prstGeom>
        </p:spPr>
        <p:txBody>
          <a:bodyPr lIns="0" tIns="0" rIns="0" bIns="0" rtlCol="0" anchor="t">
            <a:spAutoFit/>
          </a:bodyPr>
          <a:lstStyle/>
          <a:p>
            <a:pPr algn="just">
              <a:lnSpc>
                <a:spcPts val="3648"/>
              </a:lnSpc>
            </a:pPr>
            <a:r>
              <a:rPr lang="en-US" sz="2806" dirty="0">
                <a:solidFill>
                  <a:srgbClr val="000000"/>
                </a:solidFill>
                <a:latin typeface="Archivo Narrow"/>
              </a:rPr>
              <a:t> </a:t>
            </a:r>
          </a:p>
        </p:txBody>
      </p:sp>
      <p:sp>
        <p:nvSpPr>
          <p:cNvPr id="48" name="CuadroTexto 47">
            <a:extLst>
              <a:ext uri="{FF2B5EF4-FFF2-40B4-BE49-F238E27FC236}">
                <a16:creationId xmlns:a16="http://schemas.microsoft.com/office/drawing/2014/main" id="{4CEA2D1F-62BA-0B20-9E99-0E1C6D2E0DF2}"/>
              </a:ext>
            </a:extLst>
          </p:cNvPr>
          <p:cNvSpPr txBox="1"/>
          <p:nvPr/>
        </p:nvSpPr>
        <p:spPr>
          <a:xfrm>
            <a:off x="1191989" y="2605625"/>
            <a:ext cx="4823704" cy="4708981"/>
          </a:xfrm>
          <a:prstGeom prst="rect">
            <a:avLst/>
          </a:prstGeom>
          <a:noFill/>
        </p:spPr>
        <p:txBody>
          <a:bodyPr wrap="square">
            <a:spAutoFit/>
          </a:bodyPr>
          <a:lstStyle/>
          <a:p>
            <a:pPr algn="ctr"/>
            <a:r>
              <a:rPr lang="es-ES" sz="2000" b="1" dirty="0">
                <a:solidFill>
                  <a:schemeClr val="tx1">
                    <a:lumMod val="75000"/>
                    <a:lumOff val="25000"/>
                  </a:schemeClr>
                </a:solidFill>
                <a:latin typeface="Arial"/>
                <a:cs typeface="Arial"/>
              </a:rPr>
              <a:t>EO1: Establecer un compromiso político y social de la Red de Universidades del Estado </a:t>
            </a:r>
            <a:r>
              <a:rPr lang="es-ES" sz="2000" dirty="0">
                <a:solidFill>
                  <a:schemeClr val="tx1">
                    <a:lumMod val="75000"/>
                    <a:lumOff val="25000"/>
                  </a:schemeClr>
                </a:solidFill>
                <a:latin typeface="Arial"/>
                <a:cs typeface="Arial"/>
              </a:rPr>
              <a:t>y de cada una de las universidades que la componen a través de la incorporación de los </a:t>
            </a:r>
            <a:r>
              <a:rPr lang="es-ES" sz="2000" b="1" dirty="0">
                <a:solidFill>
                  <a:schemeClr val="tx1">
                    <a:lumMod val="75000"/>
                    <a:lumOff val="25000"/>
                  </a:schemeClr>
                </a:solidFill>
                <a:latin typeface="Arial"/>
                <a:cs typeface="Arial"/>
              </a:rPr>
              <a:t>principios de sostenibilidad</a:t>
            </a:r>
            <a:r>
              <a:rPr lang="es-ES" sz="2000" dirty="0">
                <a:solidFill>
                  <a:schemeClr val="tx1">
                    <a:lumMod val="75000"/>
                    <a:lumOff val="25000"/>
                  </a:schemeClr>
                </a:solidFill>
                <a:latin typeface="Arial"/>
                <a:cs typeface="Arial"/>
              </a:rPr>
              <a:t> en cada uno de los ámbitos de acción de las universidades, presentándose lineamientos que permitan fortalecer el rol del Sistema de Universidades Estatales en la </a:t>
            </a:r>
            <a:r>
              <a:rPr lang="es-ES" sz="2000" b="1" dirty="0">
                <a:solidFill>
                  <a:schemeClr val="tx1">
                    <a:lumMod val="75000"/>
                    <a:lumOff val="25000"/>
                  </a:schemeClr>
                </a:solidFill>
                <a:latin typeface="Arial"/>
                <a:cs typeface="Arial"/>
              </a:rPr>
              <a:t>agenda 2030 </a:t>
            </a:r>
            <a:r>
              <a:rPr lang="es-ES" sz="2000" dirty="0">
                <a:solidFill>
                  <a:schemeClr val="tx1">
                    <a:lumMod val="75000"/>
                    <a:lumOff val="25000"/>
                  </a:schemeClr>
                </a:solidFill>
                <a:latin typeface="Arial"/>
                <a:cs typeface="Arial"/>
              </a:rPr>
              <a:t>y en el desarrollo sostenible del país, así como adoptar, promover y resguardar una cultura sostenible y de respeto al medioambiente en cada institución</a:t>
            </a:r>
            <a:endParaRPr lang="es-CL" sz="2000" dirty="0">
              <a:solidFill>
                <a:schemeClr val="tx1">
                  <a:lumMod val="75000"/>
                  <a:lumOff val="25000"/>
                </a:schemeClr>
              </a:solidFill>
            </a:endParaRPr>
          </a:p>
        </p:txBody>
      </p:sp>
      <p:sp>
        <p:nvSpPr>
          <p:cNvPr id="62" name="CuadroTexto 61">
            <a:extLst>
              <a:ext uri="{FF2B5EF4-FFF2-40B4-BE49-F238E27FC236}">
                <a16:creationId xmlns:a16="http://schemas.microsoft.com/office/drawing/2014/main" id="{CC18D057-2018-30DE-1BFA-1C4B3A9C59CA}"/>
              </a:ext>
            </a:extLst>
          </p:cNvPr>
          <p:cNvSpPr txBox="1"/>
          <p:nvPr/>
        </p:nvSpPr>
        <p:spPr>
          <a:xfrm>
            <a:off x="8077200" y="1481030"/>
            <a:ext cx="9448800" cy="7786747"/>
          </a:xfrm>
          <a:prstGeom prst="rect">
            <a:avLst/>
          </a:prstGeom>
          <a:noFill/>
        </p:spPr>
        <p:txBody>
          <a:bodyPr wrap="square">
            <a:spAutoFit/>
          </a:bodyPr>
          <a:lstStyle/>
          <a:p>
            <a:pPr algn="just"/>
            <a:r>
              <a:rPr lang="es-ES" sz="2000" dirty="0">
                <a:latin typeface="Arial" panose="020B0604020202020204" pitchFamily="34" charset="0"/>
                <a:cs typeface="Arial" panose="020B0604020202020204" pitchFamily="34" charset="0"/>
              </a:rPr>
              <a:t> </a:t>
            </a:r>
          </a:p>
          <a:p>
            <a:pPr algn="just"/>
            <a:r>
              <a:rPr lang="es-ES" sz="2000" dirty="0">
                <a:latin typeface="Arial" panose="020B0604020202020204" pitchFamily="34" charset="0"/>
                <a:cs typeface="Arial" panose="020B0604020202020204" pitchFamily="34" charset="0"/>
              </a:rPr>
              <a:t>	OE1R1. Red de Universidades del Estado Formalizadas. ​</a:t>
            </a:r>
          </a:p>
          <a:p>
            <a:pPr algn="just"/>
            <a:endParaRPr lang="es-ES" sz="2000" dirty="0">
              <a:latin typeface="Arial" panose="020B0604020202020204" pitchFamily="34" charset="0"/>
              <a:cs typeface="Arial" panose="020B0604020202020204" pitchFamily="34" charset="0"/>
            </a:endParaRPr>
          </a:p>
          <a:p>
            <a:pPr algn="just"/>
            <a:r>
              <a:rPr lang="es-ES" sz="2000" dirty="0">
                <a:latin typeface="Arial" panose="020B0604020202020204" pitchFamily="34" charset="0"/>
                <a:cs typeface="Arial" panose="020B0604020202020204" pitchFamily="34" charset="0"/>
              </a:rPr>
              <a:t>	OE1R2. Declaración de universidades estatales chilenas que integran la 	red de compromiso con la sustentabilidad . ​</a:t>
            </a:r>
          </a:p>
          <a:p>
            <a:pPr algn="just"/>
            <a:endParaRPr lang="es-ES" sz="2000" dirty="0">
              <a:latin typeface="Arial" panose="020B0604020202020204" pitchFamily="34" charset="0"/>
              <a:cs typeface="Arial" panose="020B0604020202020204" pitchFamily="34" charset="0"/>
            </a:endParaRPr>
          </a:p>
          <a:p>
            <a:pPr algn="just"/>
            <a:r>
              <a:rPr lang="es-ES" sz="2000" dirty="0">
                <a:latin typeface="Arial" panose="020B0604020202020204" pitchFamily="34" charset="0"/>
                <a:cs typeface="Arial" panose="020B0604020202020204" pitchFamily="34" charset="0"/>
              </a:rPr>
              <a:t>	OE1R3. Responsables de cada institución nombrados.</a:t>
            </a:r>
          </a:p>
          <a:p>
            <a:pPr algn="just"/>
            <a:endParaRPr lang="es-ES" sz="2000" dirty="0">
              <a:latin typeface="Arial" panose="020B0604020202020204" pitchFamily="34" charset="0"/>
              <a:cs typeface="Arial" panose="020B0604020202020204" pitchFamily="34" charset="0"/>
            </a:endParaRPr>
          </a:p>
          <a:p>
            <a:pPr algn="just"/>
            <a:r>
              <a:rPr lang="es-ES" sz="2000" dirty="0">
                <a:latin typeface="Arial" panose="020B0604020202020204" pitchFamily="34" charset="0"/>
                <a:cs typeface="Arial" panose="020B0604020202020204" pitchFamily="34" charset="0"/>
              </a:rPr>
              <a:t>	OE1R4. Lineamientos de sostenibilidad claramente definidos.</a:t>
            </a:r>
          </a:p>
          <a:p>
            <a:pPr algn="just"/>
            <a:endParaRPr lang="es-ES" sz="2000" dirty="0">
              <a:latin typeface="Arial" panose="020B0604020202020204" pitchFamily="34" charset="0"/>
              <a:cs typeface="Arial" panose="020B0604020202020204" pitchFamily="34" charset="0"/>
            </a:endParaRPr>
          </a:p>
          <a:p>
            <a:pPr algn="just"/>
            <a:r>
              <a:rPr lang="es-ES" sz="2000" dirty="0">
                <a:latin typeface="Arial" panose="020B0604020202020204" pitchFamily="34" charset="0"/>
                <a:cs typeface="Arial" panose="020B0604020202020204" pitchFamily="34" charset="0"/>
              </a:rPr>
              <a:t>	OE1R5. ​Agenda 2030 de Sustentabilidad de la Red.</a:t>
            </a:r>
          </a:p>
          <a:p>
            <a:pPr algn="just"/>
            <a:endParaRPr lang="es-ES" sz="2000" dirty="0">
              <a:latin typeface="Arial" panose="020B0604020202020204" pitchFamily="34" charset="0"/>
              <a:cs typeface="Arial" panose="020B0604020202020204" pitchFamily="34" charset="0"/>
            </a:endParaRPr>
          </a:p>
          <a:p>
            <a:pPr algn="just"/>
            <a:r>
              <a:rPr lang="es-ES" sz="2000" dirty="0">
                <a:latin typeface="Arial" panose="020B0604020202020204" pitchFamily="34" charset="0"/>
                <a:cs typeface="Arial" panose="020B0604020202020204" pitchFamily="34" charset="0"/>
              </a:rPr>
              <a:t>	OE1R6. Grupos de trabajo formados en temas emergentes del 	diagnóstico.</a:t>
            </a:r>
          </a:p>
          <a:p>
            <a:pPr algn="just"/>
            <a:endParaRPr lang="es-ES" sz="2000" dirty="0">
              <a:latin typeface="Arial" panose="020B0604020202020204" pitchFamily="34" charset="0"/>
              <a:cs typeface="Arial" panose="020B0604020202020204" pitchFamily="34" charset="0"/>
            </a:endParaRPr>
          </a:p>
          <a:p>
            <a:pPr algn="just"/>
            <a:r>
              <a:rPr lang="es-ES" sz="2000" dirty="0">
                <a:latin typeface="Arial" panose="020B0604020202020204" pitchFamily="34" charset="0"/>
                <a:cs typeface="Arial" panose="020B0604020202020204" pitchFamily="34" charset="0"/>
              </a:rPr>
              <a:t>	OE1R7. Acciones y/o vinculación directa o indirecta en redes nacionales 	y/o internacionales por la sostenibilidad.</a:t>
            </a:r>
          </a:p>
          <a:p>
            <a:pPr algn="just"/>
            <a:endParaRPr lang="es-ES" sz="2000" dirty="0">
              <a:latin typeface="Arial" panose="020B0604020202020204" pitchFamily="34" charset="0"/>
              <a:cs typeface="Arial" panose="020B0604020202020204" pitchFamily="34" charset="0"/>
            </a:endParaRPr>
          </a:p>
          <a:p>
            <a:pPr algn="just"/>
            <a:r>
              <a:rPr lang="es-ES" sz="2000" dirty="0">
                <a:latin typeface="Arial" panose="020B0604020202020204" pitchFamily="34" charset="0"/>
                <a:cs typeface="Arial" panose="020B0604020202020204" pitchFamily="34" charset="0"/>
              </a:rPr>
              <a:t>	OE1R8. Agenda de trabajo por la sostenibilidad.</a:t>
            </a:r>
          </a:p>
          <a:p>
            <a:pPr algn="just"/>
            <a:endParaRPr lang="es-ES" sz="2000" dirty="0">
              <a:latin typeface="Arial" panose="020B0604020202020204" pitchFamily="34" charset="0"/>
              <a:cs typeface="Arial" panose="020B0604020202020204" pitchFamily="34" charset="0"/>
            </a:endParaRPr>
          </a:p>
          <a:p>
            <a:pPr algn="just"/>
            <a:r>
              <a:rPr lang="es-ES" sz="2000" dirty="0">
                <a:latin typeface="Arial" panose="020B0604020202020204" pitchFamily="34" charset="0"/>
                <a:cs typeface="Arial" panose="020B0604020202020204" pitchFamily="34" charset="0"/>
              </a:rPr>
              <a:t>	OE1R9. Estrategia de promoción de la sostenibilidad por cada 	universidad estatal participante.</a:t>
            </a:r>
          </a:p>
          <a:p>
            <a:pPr algn="just"/>
            <a:endParaRPr lang="es-ES" sz="2000" dirty="0">
              <a:latin typeface="Arial" panose="020B0604020202020204" pitchFamily="34" charset="0"/>
              <a:cs typeface="Arial" panose="020B0604020202020204" pitchFamily="34" charset="0"/>
            </a:endParaRPr>
          </a:p>
          <a:p>
            <a:pPr algn="just"/>
            <a:r>
              <a:rPr lang="es-ES" sz="2000" dirty="0">
                <a:latin typeface="Arial" panose="020B0604020202020204" pitchFamily="34" charset="0"/>
                <a:cs typeface="Arial" panose="020B0604020202020204" pitchFamily="34" charset="0"/>
              </a:rPr>
              <a:t>	OE1R10. Difusión en la página web, en las redes sociales de cada 	universidad participante y en los medios que se estimen oportunos</a:t>
            </a:r>
            <a:endParaRPr lang="es-CL" sz="2000" dirty="0">
              <a:latin typeface="Arial" panose="020B0604020202020204" pitchFamily="34" charset="0"/>
              <a:cs typeface="Arial" panose="020B0604020202020204" pitchFamily="34" charset="0"/>
            </a:endParaRPr>
          </a:p>
        </p:txBody>
      </p:sp>
      <p:pic>
        <p:nvPicPr>
          <p:cNvPr id="72" name="Imagen 71">
            <a:extLst>
              <a:ext uri="{FF2B5EF4-FFF2-40B4-BE49-F238E27FC236}">
                <a16:creationId xmlns:a16="http://schemas.microsoft.com/office/drawing/2014/main" id="{EB70D9DB-F2E2-BDA8-3405-E250E3CABED8}"/>
              </a:ext>
            </a:extLst>
          </p:cNvPr>
          <p:cNvPicPr>
            <a:picLocks noChangeAspect="1"/>
          </p:cNvPicPr>
          <p:nvPr/>
        </p:nvPicPr>
        <p:blipFill>
          <a:blip r:embed="rId3"/>
          <a:stretch>
            <a:fillRect/>
          </a:stretch>
        </p:blipFill>
        <p:spPr>
          <a:xfrm>
            <a:off x="8504679" y="6144976"/>
            <a:ext cx="402371" cy="408467"/>
          </a:xfrm>
          <a:prstGeom prst="rect">
            <a:avLst/>
          </a:prstGeom>
        </p:spPr>
      </p:pic>
      <p:grpSp>
        <p:nvGrpSpPr>
          <p:cNvPr id="78" name="Grupo 77">
            <a:extLst>
              <a:ext uri="{FF2B5EF4-FFF2-40B4-BE49-F238E27FC236}">
                <a16:creationId xmlns:a16="http://schemas.microsoft.com/office/drawing/2014/main" id="{8EFBD3E9-970E-7F3B-4FE4-D2B1A98F161D}"/>
              </a:ext>
            </a:extLst>
          </p:cNvPr>
          <p:cNvGrpSpPr/>
          <p:nvPr/>
        </p:nvGrpSpPr>
        <p:grpSpPr>
          <a:xfrm>
            <a:off x="3642341" y="240564"/>
            <a:ext cx="10378267" cy="8940206"/>
            <a:chOff x="3427490" y="650139"/>
            <a:chExt cx="10378267" cy="8940206"/>
          </a:xfrm>
        </p:grpSpPr>
        <p:sp>
          <p:nvSpPr>
            <p:cNvPr id="42" name="TextBox 42"/>
            <p:cNvSpPr txBox="1"/>
            <p:nvPr/>
          </p:nvSpPr>
          <p:spPr>
            <a:xfrm>
              <a:off x="3427490" y="650139"/>
              <a:ext cx="10378267" cy="588010"/>
            </a:xfrm>
            <a:prstGeom prst="rect">
              <a:avLst/>
            </a:prstGeom>
          </p:spPr>
          <p:txBody>
            <a:bodyPr lIns="0" tIns="0" rIns="0" bIns="0" rtlCol="0" anchor="t">
              <a:spAutoFit/>
            </a:bodyPr>
            <a:lstStyle/>
            <a:p>
              <a:pPr algn="ctr">
                <a:lnSpc>
                  <a:spcPts val="4519"/>
                </a:lnSpc>
              </a:pPr>
              <a:r>
                <a:rPr lang="en-US" sz="3999" spc="-119" dirty="0" err="1">
                  <a:solidFill>
                    <a:srgbClr val="100F0D"/>
                  </a:solidFill>
                  <a:latin typeface="Archivo Black"/>
                </a:rPr>
                <a:t>Resultados</a:t>
              </a:r>
              <a:r>
                <a:rPr lang="en-US" sz="3999" spc="-119" dirty="0">
                  <a:solidFill>
                    <a:srgbClr val="100F0D"/>
                  </a:solidFill>
                  <a:latin typeface="Archivo Black"/>
                </a:rPr>
                <a:t> </a:t>
              </a:r>
              <a:r>
                <a:rPr lang="en-US" sz="3999" spc="-119" dirty="0" err="1">
                  <a:solidFill>
                    <a:srgbClr val="100F0D"/>
                  </a:solidFill>
                  <a:latin typeface="Archivo Black"/>
                </a:rPr>
                <a:t>Esperados</a:t>
              </a:r>
              <a:endParaRPr lang="en-US" sz="3999" spc="-119" dirty="0">
                <a:solidFill>
                  <a:srgbClr val="100F0D"/>
                </a:solidFill>
                <a:latin typeface="Archivo Black"/>
              </a:endParaRPr>
            </a:p>
          </p:txBody>
        </p:sp>
        <p:pic>
          <p:nvPicPr>
            <p:cNvPr id="66" name="Imagen 65">
              <a:extLst>
                <a:ext uri="{FF2B5EF4-FFF2-40B4-BE49-F238E27FC236}">
                  <a16:creationId xmlns:a16="http://schemas.microsoft.com/office/drawing/2014/main" id="{96DCC1F5-6837-A579-3C91-3C1D335FF0C5}"/>
                </a:ext>
              </a:extLst>
            </p:cNvPr>
            <p:cNvPicPr>
              <a:picLocks noChangeAspect="1"/>
            </p:cNvPicPr>
            <p:nvPr/>
          </p:nvPicPr>
          <p:blipFill>
            <a:blip r:embed="rId4"/>
            <a:stretch>
              <a:fillRect/>
            </a:stretch>
          </p:blipFill>
          <p:spPr>
            <a:xfrm>
              <a:off x="8277652" y="2292549"/>
              <a:ext cx="405400" cy="409806"/>
            </a:xfrm>
            <a:prstGeom prst="rect">
              <a:avLst/>
            </a:prstGeom>
          </p:spPr>
        </p:pic>
        <p:pic>
          <p:nvPicPr>
            <p:cNvPr id="67" name="Imagen 66">
              <a:extLst>
                <a:ext uri="{FF2B5EF4-FFF2-40B4-BE49-F238E27FC236}">
                  <a16:creationId xmlns:a16="http://schemas.microsoft.com/office/drawing/2014/main" id="{D7606E85-337C-0BEB-7C9A-6CA8D8169494}"/>
                </a:ext>
              </a:extLst>
            </p:cNvPr>
            <p:cNvPicPr>
              <a:picLocks noChangeAspect="1"/>
            </p:cNvPicPr>
            <p:nvPr/>
          </p:nvPicPr>
          <p:blipFill>
            <a:blip r:embed="rId5"/>
            <a:stretch>
              <a:fillRect/>
            </a:stretch>
          </p:blipFill>
          <p:spPr>
            <a:xfrm>
              <a:off x="8277652" y="3049072"/>
              <a:ext cx="402371" cy="408467"/>
            </a:xfrm>
            <a:prstGeom prst="rect">
              <a:avLst/>
            </a:prstGeom>
          </p:spPr>
        </p:pic>
        <p:pic>
          <p:nvPicPr>
            <p:cNvPr id="68" name="Imagen 67">
              <a:extLst>
                <a:ext uri="{FF2B5EF4-FFF2-40B4-BE49-F238E27FC236}">
                  <a16:creationId xmlns:a16="http://schemas.microsoft.com/office/drawing/2014/main" id="{7C0CCCE6-5BD3-2181-9378-3E36DFC291FC}"/>
                </a:ext>
              </a:extLst>
            </p:cNvPr>
            <p:cNvPicPr>
              <a:picLocks noChangeAspect="1"/>
            </p:cNvPicPr>
            <p:nvPr/>
          </p:nvPicPr>
          <p:blipFill>
            <a:blip r:embed="rId6"/>
            <a:stretch>
              <a:fillRect/>
            </a:stretch>
          </p:blipFill>
          <p:spPr>
            <a:xfrm>
              <a:off x="8279166" y="3783382"/>
              <a:ext cx="402371" cy="408467"/>
            </a:xfrm>
            <a:prstGeom prst="rect">
              <a:avLst/>
            </a:prstGeom>
          </p:spPr>
        </p:pic>
        <p:pic>
          <p:nvPicPr>
            <p:cNvPr id="69" name="Imagen 68">
              <a:extLst>
                <a:ext uri="{FF2B5EF4-FFF2-40B4-BE49-F238E27FC236}">
                  <a16:creationId xmlns:a16="http://schemas.microsoft.com/office/drawing/2014/main" id="{74CEDB9D-58D2-A642-0D71-6B826EB6AB3C}"/>
                </a:ext>
              </a:extLst>
            </p:cNvPr>
            <p:cNvPicPr>
              <a:picLocks noChangeAspect="1"/>
            </p:cNvPicPr>
            <p:nvPr/>
          </p:nvPicPr>
          <p:blipFill>
            <a:blip r:embed="rId7"/>
            <a:stretch>
              <a:fillRect/>
            </a:stretch>
          </p:blipFill>
          <p:spPr>
            <a:xfrm>
              <a:off x="8277652" y="4474193"/>
              <a:ext cx="402371" cy="408467"/>
            </a:xfrm>
            <a:prstGeom prst="rect">
              <a:avLst/>
            </a:prstGeom>
          </p:spPr>
        </p:pic>
        <p:pic>
          <p:nvPicPr>
            <p:cNvPr id="70" name="Imagen 69">
              <a:extLst>
                <a:ext uri="{FF2B5EF4-FFF2-40B4-BE49-F238E27FC236}">
                  <a16:creationId xmlns:a16="http://schemas.microsoft.com/office/drawing/2014/main" id="{0664AA59-948E-B427-74E7-9EC989357A8C}"/>
                </a:ext>
              </a:extLst>
            </p:cNvPr>
            <p:cNvPicPr>
              <a:picLocks noChangeAspect="1"/>
            </p:cNvPicPr>
            <p:nvPr/>
          </p:nvPicPr>
          <p:blipFill>
            <a:blip r:embed="rId8"/>
            <a:stretch>
              <a:fillRect/>
            </a:stretch>
          </p:blipFill>
          <p:spPr>
            <a:xfrm>
              <a:off x="8277651" y="5099103"/>
              <a:ext cx="402371" cy="408467"/>
            </a:xfrm>
            <a:prstGeom prst="rect">
              <a:avLst/>
            </a:prstGeom>
          </p:spPr>
        </p:pic>
        <p:pic>
          <p:nvPicPr>
            <p:cNvPr id="71" name="Imagen 70">
              <a:extLst>
                <a:ext uri="{FF2B5EF4-FFF2-40B4-BE49-F238E27FC236}">
                  <a16:creationId xmlns:a16="http://schemas.microsoft.com/office/drawing/2014/main" id="{E9E289C2-9870-DBC5-AE5C-7DFD22CB4AE9}"/>
                </a:ext>
              </a:extLst>
            </p:cNvPr>
            <p:cNvPicPr>
              <a:picLocks noChangeAspect="1"/>
            </p:cNvPicPr>
            <p:nvPr/>
          </p:nvPicPr>
          <p:blipFill>
            <a:blip r:embed="rId3"/>
            <a:stretch>
              <a:fillRect/>
            </a:stretch>
          </p:blipFill>
          <p:spPr>
            <a:xfrm>
              <a:off x="8277651" y="5782843"/>
              <a:ext cx="402371" cy="408467"/>
            </a:xfrm>
            <a:prstGeom prst="rect">
              <a:avLst/>
            </a:prstGeom>
          </p:spPr>
        </p:pic>
        <p:pic>
          <p:nvPicPr>
            <p:cNvPr id="73" name="Imagen 72">
              <a:extLst>
                <a:ext uri="{FF2B5EF4-FFF2-40B4-BE49-F238E27FC236}">
                  <a16:creationId xmlns:a16="http://schemas.microsoft.com/office/drawing/2014/main" id="{C4B41A59-773A-3256-44A1-110D2B3D7A6D}"/>
                </a:ext>
              </a:extLst>
            </p:cNvPr>
            <p:cNvPicPr>
              <a:picLocks noChangeAspect="1"/>
            </p:cNvPicPr>
            <p:nvPr/>
          </p:nvPicPr>
          <p:blipFill>
            <a:blip r:embed="rId3"/>
            <a:stretch>
              <a:fillRect/>
            </a:stretch>
          </p:blipFill>
          <p:spPr>
            <a:xfrm>
              <a:off x="8277650" y="7416713"/>
              <a:ext cx="402371" cy="408467"/>
            </a:xfrm>
            <a:prstGeom prst="rect">
              <a:avLst/>
            </a:prstGeom>
          </p:spPr>
        </p:pic>
        <p:pic>
          <p:nvPicPr>
            <p:cNvPr id="74" name="Imagen 73">
              <a:extLst>
                <a:ext uri="{FF2B5EF4-FFF2-40B4-BE49-F238E27FC236}">
                  <a16:creationId xmlns:a16="http://schemas.microsoft.com/office/drawing/2014/main" id="{AE4C1CBE-C168-BC93-8F18-EFCB56E1D283}"/>
                </a:ext>
              </a:extLst>
            </p:cNvPr>
            <p:cNvPicPr>
              <a:picLocks noChangeAspect="1"/>
            </p:cNvPicPr>
            <p:nvPr/>
          </p:nvPicPr>
          <p:blipFill>
            <a:blip r:embed="rId3"/>
            <a:stretch>
              <a:fillRect/>
            </a:stretch>
          </p:blipFill>
          <p:spPr>
            <a:xfrm>
              <a:off x="8277650" y="8197179"/>
              <a:ext cx="402371" cy="408467"/>
            </a:xfrm>
            <a:prstGeom prst="rect">
              <a:avLst/>
            </a:prstGeom>
          </p:spPr>
        </p:pic>
        <p:pic>
          <p:nvPicPr>
            <p:cNvPr id="75" name="Imagen 74">
              <a:extLst>
                <a:ext uri="{FF2B5EF4-FFF2-40B4-BE49-F238E27FC236}">
                  <a16:creationId xmlns:a16="http://schemas.microsoft.com/office/drawing/2014/main" id="{D0FF761E-A6EB-8B38-0A75-C0720EA9B082}"/>
                </a:ext>
              </a:extLst>
            </p:cNvPr>
            <p:cNvPicPr>
              <a:picLocks noChangeAspect="1"/>
            </p:cNvPicPr>
            <p:nvPr/>
          </p:nvPicPr>
          <p:blipFill>
            <a:blip r:embed="rId3"/>
            <a:stretch>
              <a:fillRect/>
            </a:stretch>
          </p:blipFill>
          <p:spPr>
            <a:xfrm>
              <a:off x="8277650" y="9181878"/>
              <a:ext cx="402371" cy="408467"/>
            </a:xfrm>
            <a:prstGeom prst="rect">
              <a:avLst/>
            </a:prstGeom>
          </p:spPr>
        </p:pic>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2018" y="934619"/>
            <a:ext cx="1833363" cy="8842588"/>
            <a:chOff x="0" y="0"/>
            <a:chExt cx="2444484" cy="11790118"/>
          </a:xfrm>
        </p:grpSpPr>
        <p:sp>
          <p:nvSpPr>
            <p:cNvPr id="3" name="Freeform 3"/>
            <p:cNvSpPr/>
            <p:nvPr/>
          </p:nvSpPr>
          <p:spPr>
            <a:xfrm>
              <a:off x="0" y="0"/>
              <a:ext cx="2444484" cy="11790118"/>
            </a:xfrm>
            <a:custGeom>
              <a:avLst/>
              <a:gdLst/>
              <a:ahLst/>
              <a:cxnLst/>
              <a:rect l="l" t="t" r="r" b="b"/>
              <a:pathLst>
                <a:path w="2444484" h="11790118">
                  <a:moveTo>
                    <a:pt x="0" y="0"/>
                  </a:moveTo>
                  <a:lnTo>
                    <a:pt x="2444484" y="0"/>
                  </a:lnTo>
                  <a:lnTo>
                    <a:pt x="2444484" y="11790118"/>
                  </a:lnTo>
                  <a:lnTo>
                    <a:pt x="0" y="11790118"/>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txBody>
            <a:bodyPr/>
            <a:lstStyle/>
            <a:p>
              <a:endParaRPr lang="es-CL"/>
            </a:p>
          </p:txBody>
        </p:sp>
        <p:sp>
          <p:nvSpPr>
            <p:cNvPr id="4" name="Freeform 4"/>
            <p:cNvSpPr/>
            <p:nvPr/>
          </p:nvSpPr>
          <p:spPr>
            <a:xfrm>
              <a:off x="1281746" y="2984920"/>
              <a:ext cx="727011" cy="855307"/>
            </a:xfrm>
            <a:custGeom>
              <a:avLst/>
              <a:gdLst/>
              <a:ahLst/>
              <a:cxnLst/>
              <a:rect l="l" t="t" r="r" b="b"/>
              <a:pathLst>
                <a:path w="727011" h="855307">
                  <a:moveTo>
                    <a:pt x="0" y="0"/>
                  </a:moveTo>
                  <a:lnTo>
                    <a:pt x="727011" y="0"/>
                  </a:lnTo>
                  <a:lnTo>
                    <a:pt x="727011" y="855306"/>
                  </a:lnTo>
                  <a:lnTo>
                    <a:pt x="0" y="855306"/>
                  </a:lnTo>
                  <a:lnTo>
                    <a:pt x="0" y="0"/>
                  </a:lnTo>
                  <a:close/>
                </a:path>
              </a:pathLst>
            </a:custGeom>
            <a:blipFill>
              <a:blip r:embed="rId4">
                <a:alphaModFix amt="42000"/>
                <a:extLst>
                  <a:ext uri="{96DAC541-7B7A-43D3-8B79-37D633B846F1}">
                    <asvg:svgBlip xmlns:asvg="http://schemas.microsoft.com/office/drawing/2016/SVG/main" r:embed="rId5"/>
                  </a:ext>
                </a:extLst>
              </a:blip>
              <a:stretch>
                <a:fillRect/>
              </a:stretch>
            </a:blipFill>
          </p:spPr>
          <p:txBody>
            <a:bodyPr/>
            <a:lstStyle/>
            <a:p>
              <a:endParaRPr lang="es-CL"/>
            </a:p>
          </p:txBody>
        </p:sp>
        <p:sp>
          <p:nvSpPr>
            <p:cNvPr id="5" name="Freeform 5"/>
            <p:cNvSpPr/>
            <p:nvPr/>
          </p:nvSpPr>
          <p:spPr>
            <a:xfrm>
              <a:off x="1086490" y="125441"/>
              <a:ext cx="733472" cy="683046"/>
            </a:xfrm>
            <a:custGeom>
              <a:avLst/>
              <a:gdLst/>
              <a:ahLst/>
              <a:cxnLst/>
              <a:rect l="l" t="t" r="r" b="b"/>
              <a:pathLst>
                <a:path w="733472" h="683046">
                  <a:moveTo>
                    <a:pt x="0" y="0"/>
                  </a:moveTo>
                  <a:lnTo>
                    <a:pt x="733472" y="0"/>
                  </a:lnTo>
                  <a:lnTo>
                    <a:pt x="733472" y="683046"/>
                  </a:lnTo>
                  <a:lnTo>
                    <a:pt x="0" y="683046"/>
                  </a:lnTo>
                  <a:lnTo>
                    <a:pt x="0" y="0"/>
                  </a:lnTo>
                  <a:close/>
                </a:path>
              </a:pathLst>
            </a:custGeom>
            <a:blipFill>
              <a:blip r:embed="rId6">
                <a:alphaModFix amt="42000"/>
                <a:extLst>
                  <a:ext uri="{96DAC541-7B7A-43D3-8B79-37D633B846F1}">
                    <asvg:svgBlip xmlns:asvg="http://schemas.microsoft.com/office/drawing/2016/SVG/main" r:embed="rId7"/>
                  </a:ext>
                </a:extLst>
              </a:blip>
              <a:stretch>
                <a:fillRect/>
              </a:stretch>
            </a:blipFill>
          </p:spPr>
          <p:txBody>
            <a:bodyPr/>
            <a:lstStyle/>
            <a:p>
              <a:endParaRPr lang="es-CL"/>
            </a:p>
          </p:txBody>
        </p:sp>
        <p:sp>
          <p:nvSpPr>
            <p:cNvPr id="6" name="Freeform 6"/>
            <p:cNvSpPr/>
            <p:nvPr/>
          </p:nvSpPr>
          <p:spPr>
            <a:xfrm>
              <a:off x="225395" y="5611841"/>
              <a:ext cx="996847" cy="1703343"/>
            </a:xfrm>
            <a:custGeom>
              <a:avLst/>
              <a:gdLst/>
              <a:ahLst/>
              <a:cxnLst/>
              <a:rect l="l" t="t" r="r" b="b"/>
              <a:pathLst>
                <a:path w="996847" h="1703343">
                  <a:moveTo>
                    <a:pt x="0" y="0"/>
                  </a:moveTo>
                  <a:lnTo>
                    <a:pt x="996847" y="0"/>
                  </a:lnTo>
                  <a:lnTo>
                    <a:pt x="996847" y="1703343"/>
                  </a:lnTo>
                  <a:lnTo>
                    <a:pt x="0" y="1703343"/>
                  </a:lnTo>
                  <a:lnTo>
                    <a:pt x="0" y="0"/>
                  </a:lnTo>
                  <a:close/>
                </a:path>
              </a:pathLst>
            </a:custGeom>
            <a:blipFill>
              <a:blip r:embed="rId8">
                <a:alphaModFix amt="42000"/>
                <a:extLst>
                  <a:ext uri="{96DAC541-7B7A-43D3-8B79-37D633B846F1}">
                    <asvg:svgBlip xmlns:asvg="http://schemas.microsoft.com/office/drawing/2016/SVG/main" r:embed="rId9"/>
                  </a:ext>
                </a:extLst>
              </a:blip>
              <a:stretch>
                <a:fillRect r="-73036"/>
              </a:stretch>
            </a:blipFill>
          </p:spPr>
          <p:txBody>
            <a:bodyPr/>
            <a:lstStyle/>
            <a:p>
              <a:endParaRPr lang="es-CL"/>
            </a:p>
          </p:txBody>
        </p:sp>
        <p:sp>
          <p:nvSpPr>
            <p:cNvPr id="7" name="Freeform 7"/>
            <p:cNvSpPr/>
            <p:nvPr/>
          </p:nvSpPr>
          <p:spPr>
            <a:xfrm>
              <a:off x="1195440" y="10218189"/>
              <a:ext cx="1249045" cy="1256900"/>
            </a:xfrm>
            <a:custGeom>
              <a:avLst/>
              <a:gdLst/>
              <a:ahLst/>
              <a:cxnLst/>
              <a:rect l="l" t="t" r="r" b="b"/>
              <a:pathLst>
                <a:path w="1249045" h="1256900">
                  <a:moveTo>
                    <a:pt x="0" y="0"/>
                  </a:moveTo>
                  <a:lnTo>
                    <a:pt x="1249044" y="0"/>
                  </a:lnTo>
                  <a:lnTo>
                    <a:pt x="1249044" y="1256900"/>
                  </a:lnTo>
                  <a:lnTo>
                    <a:pt x="0" y="1256900"/>
                  </a:lnTo>
                  <a:lnTo>
                    <a:pt x="0" y="0"/>
                  </a:lnTo>
                  <a:close/>
                </a:path>
              </a:pathLst>
            </a:custGeom>
            <a:blipFill>
              <a:blip r:embed="rId10">
                <a:alphaModFix amt="42000"/>
                <a:extLst>
                  <a:ext uri="{96DAC541-7B7A-43D3-8B79-37D633B846F1}">
                    <asvg:svgBlip xmlns:asvg="http://schemas.microsoft.com/office/drawing/2016/SVG/main" r:embed="rId11"/>
                  </a:ext>
                </a:extLst>
              </a:blip>
              <a:stretch>
                <a:fillRect/>
              </a:stretch>
            </a:blipFill>
          </p:spPr>
          <p:txBody>
            <a:bodyPr/>
            <a:lstStyle/>
            <a:p>
              <a:endParaRPr lang="es-CL"/>
            </a:p>
          </p:txBody>
        </p:sp>
      </p:grpSp>
      <p:sp>
        <p:nvSpPr>
          <p:cNvPr id="8" name="Freeform 8"/>
          <p:cNvSpPr/>
          <p:nvPr/>
        </p:nvSpPr>
        <p:spPr>
          <a:xfrm>
            <a:off x="15910556" y="9267095"/>
            <a:ext cx="2377444" cy="697384"/>
          </a:xfrm>
          <a:custGeom>
            <a:avLst/>
            <a:gdLst/>
            <a:ahLst/>
            <a:cxnLst/>
            <a:rect l="l" t="t" r="r" b="b"/>
            <a:pathLst>
              <a:path w="2377444" h="697384">
                <a:moveTo>
                  <a:pt x="0" y="0"/>
                </a:moveTo>
                <a:lnTo>
                  <a:pt x="2377444" y="0"/>
                </a:lnTo>
                <a:lnTo>
                  <a:pt x="2377444" y="697383"/>
                </a:lnTo>
                <a:lnTo>
                  <a:pt x="0" y="697383"/>
                </a:lnTo>
                <a:lnTo>
                  <a:pt x="0" y="0"/>
                </a:lnTo>
                <a:close/>
              </a:path>
            </a:pathLst>
          </a:custGeom>
          <a:blipFill>
            <a:blip r:embed="rId12"/>
            <a:stretch>
              <a:fillRect/>
            </a:stretch>
          </a:blipFill>
        </p:spPr>
        <p:txBody>
          <a:bodyPr/>
          <a:lstStyle/>
          <a:p>
            <a:endParaRPr lang="es-CL"/>
          </a:p>
        </p:txBody>
      </p:sp>
      <p:sp>
        <p:nvSpPr>
          <p:cNvPr id="9" name="TextBox 9"/>
          <p:cNvSpPr txBox="1"/>
          <p:nvPr/>
        </p:nvSpPr>
        <p:spPr>
          <a:xfrm>
            <a:off x="4339802" y="953669"/>
            <a:ext cx="10378267" cy="588010"/>
          </a:xfrm>
          <a:prstGeom prst="rect">
            <a:avLst/>
          </a:prstGeom>
        </p:spPr>
        <p:txBody>
          <a:bodyPr lIns="0" tIns="0" rIns="0" bIns="0" rtlCol="0" anchor="t">
            <a:spAutoFit/>
          </a:bodyPr>
          <a:lstStyle/>
          <a:p>
            <a:pPr algn="ctr">
              <a:lnSpc>
                <a:spcPts val="4519"/>
              </a:lnSpc>
            </a:pPr>
            <a:r>
              <a:rPr lang="en-US" sz="3999" spc="-119" dirty="0" err="1">
                <a:solidFill>
                  <a:srgbClr val="82C89F"/>
                </a:solidFill>
                <a:latin typeface="Archivo Black"/>
              </a:rPr>
              <a:t>Avances</a:t>
            </a:r>
            <a:r>
              <a:rPr lang="en-US" sz="3999" spc="-119" dirty="0">
                <a:solidFill>
                  <a:srgbClr val="82C89F"/>
                </a:solidFill>
                <a:latin typeface="Archivo Black"/>
              </a:rPr>
              <a:t> </a:t>
            </a:r>
          </a:p>
        </p:txBody>
      </p:sp>
      <p:grpSp>
        <p:nvGrpSpPr>
          <p:cNvPr id="10" name="Group 10"/>
          <p:cNvGrpSpPr/>
          <p:nvPr/>
        </p:nvGrpSpPr>
        <p:grpSpPr>
          <a:xfrm>
            <a:off x="-1342907" y="9964478"/>
            <a:ext cx="20973813" cy="734301"/>
            <a:chOff x="0" y="0"/>
            <a:chExt cx="27965084" cy="979068"/>
          </a:xfrm>
        </p:grpSpPr>
        <p:grpSp>
          <p:nvGrpSpPr>
            <p:cNvPr id="11" name="Group 11"/>
            <p:cNvGrpSpPr/>
            <p:nvPr/>
          </p:nvGrpSpPr>
          <p:grpSpPr>
            <a:xfrm>
              <a:off x="0" y="0"/>
              <a:ext cx="27965084" cy="979068"/>
              <a:chOff x="0" y="0"/>
              <a:chExt cx="11607985" cy="406400"/>
            </a:xfrm>
          </p:grpSpPr>
          <p:sp>
            <p:nvSpPr>
              <p:cNvPr id="12" name="Freeform 12"/>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1C1C1B"/>
              </a:solidFill>
            </p:spPr>
            <p:txBody>
              <a:bodyPr/>
              <a:lstStyle/>
              <a:p>
                <a:endParaRPr lang="es-CL"/>
              </a:p>
            </p:txBody>
          </p:sp>
          <p:sp>
            <p:nvSpPr>
              <p:cNvPr id="13" name="TextBox 13"/>
              <p:cNvSpPr txBox="1"/>
              <p:nvPr/>
            </p:nvSpPr>
            <p:spPr>
              <a:xfrm>
                <a:off x="0" y="-57150"/>
                <a:ext cx="812800" cy="46355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5108707" y="0"/>
              <a:ext cx="17747669" cy="979068"/>
              <a:chOff x="0" y="0"/>
              <a:chExt cx="7366854" cy="406400"/>
            </a:xfrm>
          </p:grpSpPr>
          <p:sp>
            <p:nvSpPr>
              <p:cNvPr id="15" name="Freeform 15"/>
              <p:cNvSpPr/>
              <p:nvPr/>
            </p:nvSpPr>
            <p:spPr>
              <a:xfrm>
                <a:off x="0" y="0"/>
                <a:ext cx="7366853" cy="406400"/>
              </a:xfrm>
              <a:custGeom>
                <a:avLst/>
                <a:gdLst/>
                <a:ahLst/>
                <a:cxnLst/>
                <a:rect l="l" t="t" r="r" b="b"/>
                <a:pathLst>
                  <a:path w="7366853" h="406400">
                    <a:moveTo>
                      <a:pt x="7163653" y="0"/>
                    </a:moveTo>
                    <a:cubicBezTo>
                      <a:pt x="7275878" y="0"/>
                      <a:pt x="7366853" y="90976"/>
                      <a:pt x="7366853" y="203200"/>
                    </a:cubicBezTo>
                    <a:cubicBezTo>
                      <a:pt x="7366853" y="315424"/>
                      <a:pt x="7275878" y="406400"/>
                      <a:pt x="7163653" y="406400"/>
                    </a:cubicBezTo>
                    <a:lnTo>
                      <a:pt x="203200" y="406400"/>
                    </a:lnTo>
                    <a:cubicBezTo>
                      <a:pt x="90976" y="406400"/>
                      <a:pt x="0" y="315424"/>
                      <a:pt x="0" y="203200"/>
                    </a:cubicBezTo>
                    <a:cubicBezTo>
                      <a:pt x="0" y="90976"/>
                      <a:pt x="90976" y="0"/>
                      <a:pt x="203200" y="0"/>
                    </a:cubicBezTo>
                    <a:close/>
                  </a:path>
                </a:pathLst>
              </a:custGeom>
              <a:solidFill>
                <a:srgbClr val="93CCB5"/>
              </a:solidFill>
            </p:spPr>
            <p:txBody>
              <a:bodyPr/>
              <a:lstStyle/>
              <a:p>
                <a:endParaRPr lang="es-CL"/>
              </a:p>
            </p:txBody>
          </p:sp>
          <p:sp>
            <p:nvSpPr>
              <p:cNvPr id="16" name="TextBox 16"/>
              <p:cNvSpPr txBox="1"/>
              <p:nvPr/>
            </p:nvSpPr>
            <p:spPr>
              <a:xfrm>
                <a:off x="0" y="-57150"/>
                <a:ext cx="812800" cy="463550"/>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7299054" y="0"/>
              <a:ext cx="13366977" cy="979068"/>
              <a:chOff x="0" y="0"/>
              <a:chExt cx="5548478" cy="406400"/>
            </a:xfrm>
          </p:grpSpPr>
          <p:sp>
            <p:nvSpPr>
              <p:cNvPr id="18" name="Freeform 18"/>
              <p:cNvSpPr/>
              <p:nvPr/>
            </p:nvSpPr>
            <p:spPr>
              <a:xfrm>
                <a:off x="0" y="0"/>
                <a:ext cx="5548478" cy="406400"/>
              </a:xfrm>
              <a:custGeom>
                <a:avLst/>
                <a:gdLst/>
                <a:ahLst/>
                <a:cxnLst/>
                <a:rect l="l" t="t" r="r" b="b"/>
                <a:pathLst>
                  <a:path w="5548478" h="406400">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70827A"/>
              </a:solidFill>
            </p:spPr>
            <p:txBody>
              <a:bodyPr/>
              <a:lstStyle/>
              <a:p>
                <a:endParaRPr lang="es-CL"/>
              </a:p>
            </p:txBody>
          </p:sp>
          <p:sp>
            <p:nvSpPr>
              <p:cNvPr id="19" name="TextBox 19"/>
              <p:cNvSpPr txBox="1"/>
              <p:nvPr/>
            </p:nvSpPr>
            <p:spPr>
              <a:xfrm>
                <a:off x="0" y="-57150"/>
                <a:ext cx="812800" cy="463550"/>
              </a:xfrm>
              <a:prstGeom prst="rect">
                <a:avLst/>
              </a:prstGeom>
            </p:spPr>
            <p:txBody>
              <a:bodyPr lIns="50800" tIns="50800" rIns="50800" bIns="50800" rtlCol="0" anchor="ctr"/>
              <a:lstStyle/>
              <a:p>
                <a:pPr algn="ctr">
                  <a:lnSpc>
                    <a:spcPts val="2659"/>
                  </a:lnSpc>
                </a:pPr>
                <a:endParaRPr/>
              </a:p>
            </p:txBody>
          </p:sp>
        </p:grpSp>
      </p:grpSp>
      <p:grpSp>
        <p:nvGrpSpPr>
          <p:cNvPr id="20" name="Group 20"/>
          <p:cNvGrpSpPr/>
          <p:nvPr/>
        </p:nvGrpSpPr>
        <p:grpSpPr>
          <a:xfrm>
            <a:off x="-1342907" y="-493737"/>
            <a:ext cx="20973813" cy="734301"/>
            <a:chOff x="0" y="0"/>
            <a:chExt cx="27965084" cy="979068"/>
          </a:xfrm>
        </p:grpSpPr>
        <p:grpSp>
          <p:nvGrpSpPr>
            <p:cNvPr id="21" name="Group 21"/>
            <p:cNvGrpSpPr/>
            <p:nvPr/>
          </p:nvGrpSpPr>
          <p:grpSpPr>
            <a:xfrm>
              <a:off x="0" y="0"/>
              <a:ext cx="27965084" cy="979068"/>
              <a:chOff x="0" y="0"/>
              <a:chExt cx="11607985" cy="406400"/>
            </a:xfrm>
          </p:grpSpPr>
          <p:sp>
            <p:nvSpPr>
              <p:cNvPr id="22" name="Freeform 22"/>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1C1C1B"/>
              </a:solidFill>
            </p:spPr>
            <p:txBody>
              <a:bodyPr/>
              <a:lstStyle/>
              <a:p>
                <a:endParaRPr lang="es-CL"/>
              </a:p>
            </p:txBody>
          </p:sp>
          <p:sp>
            <p:nvSpPr>
              <p:cNvPr id="23" name="TextBox 23"/>
              <p:cNvSpPr txBox="1"/>
              <p:nvPr/>
            </p:nvSpPr>
            <p:spPr>
              <a:xfrm>
                <a:off x="0" y="-57150"/>
                <a:ext cx="812800" cy="463550"/>
              </a:xfrm>
              <a:prstGeom prst="rect">
                <a:avLst/>
              </a:prstGeom>
            </p:spPr>
            <p:txBody>
              <a:bodyPr lIns="50800" tIns="50800" rIns="50800" bIns="50800" rtlCol="0" anchor="ctr"/>
              <a:lstStyle/>
              <a:p>
                <a:pPr algn="ctr">
                  <a:lnSpc>
                    <a:spcPts val="2659"/>
                  </a:lnSpc>
                </a:pPr>
                <a:endParaRPr/>
              </a:p>
            </p:txBody>
          </p:sp>
        </p:grpSp>
        <p:grpSp>
          <p:nvGrpSpPr>
            <p:cNvPr id="24" name="Group 24"/>
            <p:cNvGrpSpPr/>
            <p:nvPr/>
          </p:nvGrpSpPr>
          <p:grpSpPr>
            <a:xfrm>
              <a:off x="5108707" y="0"/>
              <a:ext cx="17747669" cy="979068"/>
              <a:chOff x="0" y="0"/>
              <a:chExt cx="7366854" cy="406400"/>
            </a:xfrm>
          </p:grpSpPr>
          <p:sp>
            <p:nvSpPr>
              <p:cNvPr id="25" name="Freeform 25"/>
              <p:cNvSpPr/>
              <p:nvPr/>
            </p:nvSpPr>
            <p:spPr>
              <a:xfrm>
                <a:off x="0" y="0"/>
                <a:ext cx="7366853" cy="406400"/>
              </a:xfrm>
              <a:custGeom>
                <a:avLst/>
                <a:gdLst/>
                <a:ahLst/>
                <a:cxnLst/>
                <a:rect l="l" t="t" r="r" b="b"/>
                <a:pathLst>
                  <a:path w="7366853" h="406400">
                    <a:moveTo>
                      <a:pt x="7163653" y="0"/>
                    </a:moveTo>
                    <a:cubicBezTo>
                      <a:pt x="7275878" y="0"/>
                      <a:pt x="7366853" y="90976"/>
                      <a:pt x="7366853" y="203200"/>
                    </a:cubicBezTo>
                    <a:cubicBezTo>
                      <a:pt x="7366853" y="315424"/>
                      <a:pt x="7275878" y="406400"/>
                      <a:pt x="7163653" y="406400"/>
                    </a:cubicBezTo>
                    <a:lnTo>
                      <a:pt x="203200" y="406400"/>
                    </a:lnTo>
                    <a:cubicBezTo>
                      <a:pt x="90976" y="406400"/>
                      <a:pt x="0" y="315424"/>
                      <a:pt x="0" y="203200"/>
                    </a:cubicBezTo>
                    <a:cubicBezTo>
                      <a:pt x="0" y="90976"/>
                      <a:pt x="90976" y="0"/>
                      <a:pt x="203200" y="0"/>
                    </a:cubicBezTo>
                    <a:close/>
                  </a:path>
                </a:pathLst>
              </a:custGeom>
              <a:solidFill>
                <a:srgbClr val="93CCB5"/>
              </a:solidFill>
            </p:spPr>
            <p:txBody>
              <a:bodyPr/>
              <a:lstStyle/>
              <a:p>
                <a:endParaRPr lang="es-CL"/>
              </a:p>
            </p:txBody>
          </p:sp>
          <p:sp>
            <p:nvSpPr>
              <p:cNvPr id="26" name="TextBox 26"/>
              <p:cNvSpPr txBox="1"/>
              <p:nvPr/>
            </p:nvSpPr>
            <p:spPr>
              <a:xfrm>
                <a:off x="0" y="-57150"/>
                <a:ext cx="812800" cy="463550"/>
              </a:xfrm>
              <a:prstGeom prst="rect">
                <a:avLst/>
              </a:prstGeom>
            </p:spPr>
            <p:txBody>
              <a:bodyPr lIns="50800" tIns="50800" rIns="50800" bIns="50800" rtlCol="0" anchor="ctr"/>
              <a:lstStyle/>
              <a:p>
                <a:pPr algn="ctr">
                  <a:lnSpc>
                    <a:spcPts val="2659"/>
                  </a:lnSpc>
                </a:pPr>
                <a:endParaRPr/>
              </a:p>
            </p:txBody>
          </p:sp>
        </p:grpSp>
        <p:grpSp>
          <p:nvGrpSpPr>
            <p:cNvPr id="27" name="Group 27"/>
            <p:cNvGrpSpPr/>
            <p:nvPr/>
          </p:nvGrpSpPr>
          <p:grpSpPr>
            <a:xfrm>
              <a:off x="7299054" y="0"/>
              <a:ext cx="13366977" cy="979068"/>
              <a:chOff x="0" y="0"/>
              <a:chExt cx="5548478" cy="406400"/>
            </a:xfrm>
          </p:grpSpPr>
          <p:sp>
            <p:nvSpPr>
              <p:cNvPr id="28" name="Freeform 28"/>
              <p:cNvSpPr/>
              <p:nvPr/>
            </p:nvSpPr>
            <p:spPr>
              <a:xfrm>
                <a:off x="0" y="0"/>
                <a:ext cx="5548478" cy="406400"/>
              </a:xfrm>
              <a:custGeom>
                <a:avLst/>
                <a:gdLst/>
                <a:ahLst/>
                <a:cxnLst/>
                <a:rect l="l" t="t" r="r" b="b"/>
                <a:pathLst>
                  <a:path w="5548478" h="406400">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70827A"/>
              </a:solidFill>
            </p:spPr>
            <p:txBody>
              <a:bodyPr/>
              <a:lstStyle/>
              <a:p>
                <a:endParaRPr lang="es-CL"/>
              </a:p>
            </p:txBody>
          </p:sp>
          <p:sp>
            <p:nvSpPr>
              <p:cNvPr id="29" name="TextBox 29"/>
              <p:cNvSpPr txBox="1"/>
              <p:nvPr/>
            </p:nvSpPr>
            <p:spPr>
              <a:xfrm>
                <a:off x="0" y="-57150"/>
                <a:ext cx="812800" cy="463550"/>
              </a:xfrm>
              <a:prstGeom prst="rect">
                <a:avLst/>
              </a:prstGeom>
            </p:spPr>
            <p:txBody>
              <a:bodyPr lIns="50800" tIns="50800" rIns="50800" bIns="50800" rtlCol="0" anchor="ctr"/>
              <a:lstStyle/>
              <a:p>
                <a:pPr algn="ctr">
                  <a:lnSpc>
                    <a:spcPts val="2659"/>
                  </a:lnSpc>
                </a:pPr>
                <a:endParaRPr/>
              </a:p>
            </p:txBody>
          </p:sp>
        </p:grpSp>
      </p:grpSp>
      <p:grpSp>
        <p:nvGrpSpPr>
          <p:cNvPr id="48" name="Grupo 47">
            <a:extLst>
              <a:ext uri="{FF2B5EF4-FFF2-40B4-BE49-F238E27FC236}">
                <a16:creationId xmlns:a16="http://schemas.microsoft.com/office/drawing/2014/main" id="{E5EDC224-610A-8887-7366-46A56DBD6515}"/>
              </a:ext>
            </a:extLst>
          </p:cNvPr>
          <p:cNvGrpSpPr/>
          <p:nvPr/>
        </p:nvGrpSpPr>
        <p:grpSpPr>
          <a:xfrm>
            <a:off x="10429330" y="2923736"/>
            <a:ext cx="5105400" cy="6409595"/>
            <a:chOff x="10429330" y="2923736"/>
            <a:chExt cx="5105400" cy="6409595"/>
          </a:xfrm>
        </p:grpSpPr>
        <p:grpSp>
          <p:nvGrpSpPr>
            <p:cNvPr id="39" name="Grupo 38">
              <a:extLst>
                <a:ext uri="{FF2B5EF4-FFF2-40B4-BE49-F238E27FC236}">
                  <a16:creationId xmlns:a16="http://schemas.microsoft.com/office/drawing/2014/main" id="{79F7E614-134A-F55F-A2E2-367C8D357AC7}"/>
                </a:ext>
              </a:extLst>
            </p:cNvPr>
            <p:cNvGrpSpPr/>
            <p:nvPr/>
          </p:nvGrpSpPr>
          <p:grpSpPr>
            <a:xfrm>
              <a:off x="10429330" y="2923736"/>
              <a:ext cx="5105400" cy="6409595"/>
              <a:chOff x="9703250" y="2924965"/>
              <a:chExt cx="5105400" cy="6409595"/>
            </a:xfrm>
          </p:grpSpPr>
          <p:sp>
            <p:nvSpPr>
              <p:cNvPr id="35" name="Freeform 31">
                <a:extLst>
                  <a:ext uri="{FF2B5EF4-FFF2-40B4-BE49-F238E27FC236}">
                    <a16:creationId xmlns:a16="http://schemas.microsoft.com/office/drawing/2014/main" id="{AB46709F-1B03-3DCE-5C6C-947105706B57}"/>
                  </a:ext>
                </a:extLst>
              </p:cNvPr>
              <p:cNvSpPr/>
              <p:nvPr/>
            </p:nvSpPr>
            <p:spPr>
              <a:xfrm>
                <a:off x="9703250" y="2924965"/>
                <a:ext cx="5105400" cy="6409595"/>
              </a:xfrm>
              <a:custGeom>
                <a:avLst/>
                <a:gdLst/>
                <a:ahLst/>
                <a:cxnLst/>
                <a:rect l="l" t="t" r="r" b="b"/>
                <a:pathLst>
                  <a:path w="3540329" h="1480252">
                    <a:moveTo>
                      <a:pt x="10151" y="0"/>
                    </a:moveTo>
                    <a:lnTo>
                      <a:pt x="3530178" y="0"/>
                    </a:lnTo>
                    <a:cubicBezTo>
                      <a:pt x="3535785" y="0"/>
                      <a:pt x="3540329" y="4545"/>
                      <a:pt x="3540329" y="10151"/>
                    </a:cubicBezTo>
                    <a:lnTo>
                      <a:pt x="3540329" y="1470101"/>
                    </a:lnTo>
                    <a:cubicBezTo>
                      <a:pt x="3540329" y="1475707"/>
                      <a:pt x="3535785" y="1480252"/>
                      <a:pt x="3530178" y="1480252"/>
                    </a:cubicBezTo>
                    <a:lnTo>
                      <a:pt x="10151" y="1480252"/>
                    </a:lnTo>
                    <a:cubicBezTo>
                      <a:pt x="4545" y="1480252"/>
                      <a:pt x="0" y="1475707"/>
                      <a:pt x="0" y="1470101"/>
                    </a:cubicBezTo>
                    <a:lnTo>
                      <a:pt x="0" y="10151"/>
                    </a:lnTo>
                    <a:cubicBezTo>
                      <a:pt x="0" y="4545"/>
                      <a:pt x="4545" y="0"/>
                      <a:pt x="10151" y="0"/>
                    </a:cubicBezTo>
                    <a:close/>
                  </a:path>
                </a:pathLst>
              </a:custGeom>
              <a:solidFill>
                <a:srgbClr val="BEE6DC"/>
              </a:solidFill>
            </p:spPr>
            <p:txBody>
              <a:bodyPr/>
              <a:lstStyle/>
              <a:p>
                <a:pPr algn="just"/>
                <a:r>
                  <a:rPr lang="es-CL" dirty="0"/>
                  <a:t>R4, R5, R6 y R7 Se está trabajando en los lineamientos, Agenda 2030 ,  grupos de trabajo y vinculación con otras redes.</a:t>
                </a:r>
              </a:p>
              <a:p>
                <a:endParaRPr lang="es-CL" dirty="0"/>
              </a:p>
              <a:p>
                <a:endParaRPr lang="es-CL" dirty="0"/>
              </a:p>
              <a:p>
                <a:endParaRPr lang="es-CL" dirty="0"/>
              </a:p>
            </p:txBody>
          </p:sp>
          <p:pic>
            <p:nvPicPr>
              <p:cNvPr id="37" name="Imagen 36">
                <a:extLst>
                  <a:ext uri="{FF2B5EF4-FFF2-40B4-BE49-F238E27FC236}">
                    <a16:creationId xmlns:a16="http://schemas.microsoft.com/office/drawing/2014/main" id="{E9BA6783-DAAD-7275-2665-D0B9A038C2A9}"/>
                  </a:ext>
                </a:extLst>
              </p:cNvPr>
              <p:cNvPicPr>
                <a:picLocks noChangeAspect="1"/>
              </p:cNvPicPr>
              <p:nvPr/>
            </p:nvPicPr>
            <p:blipFill>
              <a:blip r:embed="rId13"/>
              <a:stretch>
                <a:fillRect/>
              </a:stretch>
            </p:blipFill>
            <p:spPr>
              <a:xfrm>
                <a:off x="10771066" y="3857807"/>
                <a:ext cx="2454139" cy="2759783"/>
              </a:xfrm>
              <a:prstGeom prst="rect">
                <a:avLst/>
              </a:prstGeom>
            </p:spPr>
          </p:pic>
        </p:grpSp>
        <p:pic>
          <p:nvPicPr>
            <p:cNvPr id="42" name="Imagen 41">
              <a:extLst>
                <a:ext uri="{FF2B5EF4-FFF2-40B4-BE49-F238E27FC236}">
                  <a16:creationId xmlns:a16="http://schemas.microsoft.com/office/drawing/2014/main" id="{F83DE470-4AD3-8F52-8839-61313EDC70DC}"/>
                </a:ext>
              </a:extLst>
            </p:cNvPr>
            <p:cNvPicPr>
              <a:picLocks noChangeAspect="1"/>
            </p:cNvPicPr>
            <p:nvPr/>
          </p:nvPicPr>
          <p:blipFill>
            <a:blip r:embed="rId14"/>
            <a:stretch>
              <a:fillRect/>
            </a:stretch>
          </p:blipFill>
          <p:spPr>
            <a:xfrm>
              <a:off x="11196858" y="6755645"/>
              <a:ext cx="3438265" cy="2438401"/>
            </a:xfrm>
            <a:prstGeom prst="rect">
              <a:avLst/>
            </a:prstGeom>
          </p:spPr>
        </p:pic>
      </p:grpSp>
      <p:grpSp>
        <p:nvGrpSpPr>
          <p:cNvPr id="47" name="Grupo 46">
            <a:extLst>
              <a:ext uri="{FF2B5EF4-FFF2-40B4-BE49-F238E27FC236}">
                <a16:creationId xmlns:a16="http://schemas.microsoft.com/office/drawing/2014/main" id="{16211909-B16D-01FF-6A15-96FD65E86EE8}"/>
              </a:ext>
            </a:extLst>
          </p:cNvPr>
          <p:cNvGrpSpPr/>
          <p:nvPr/>
        </p:nvGrpSpPr>
        <p:grpSpPr>
          <a:xfrm>
            <a:off x="3278891" y="2857500"/>
            <a:ext cx="5105400" cy="6409595"/>
            <a:chOff x="3278891" y="2857500"/>
            <a:chExt cx="5105400" cy="6409595"/>
          </a:xfrm>
        </p:grpSpPr>
        <p:grpSp>
          <p:nvGrpSpPr>
            <p:cNvPr id="40" name="Grupo 39">
              <a:extLst>
                <a:ext uri="{FF2B5EF4-FFF2-40B4-BE49-F238E27FC236}">
                  <a16:creationId xmlns:a16="http://schemas.microsoft.com/office/drawing/2014/main" id="{4DA121E3-4013-197D-2B09-7EC2D3FAE811}"/>
                </a:ext>
              </a:extLst>
            </p:cNvPr>
            <p:cNvGrpSpPr/>
            <p:nvPr/>
          </p:nvGrpSpPr>
          <p:grpSpPr>
            <a:xfrm>
              <a:off x="3278891" y="2857500"/>
              <a:ext cx="5105400" cy="6409595"/>
              <a:chOff x="3347417" y="2857499"/>
              <a:chExt cx="5105400" cy="6409595"/>
            </a:xfrm>
          </p:grpSpPr>
          <p:sp>
            <p:nvSpPr>
              <p:cNvPr id="31" name="Freeform 31"/>
              <p:cNvSpPr/>
              <p:nvPr/>
            </p:nvSpPr>
            <p:spPr>
              <a:xfrm>
                <a:off x="3347417" y="2857499"/>
                <a:ext cx="5105400" cy="6409595"/>
              </a:xfrm>
              <a:custGeom>
                <a:avLst/>
                <a:gdLst/>
                <a:ahLst/>
                <a:cxnLst/>
                <a:rect l="l" t="t" r="r" b="b"/>
                <a:pathLst>
                  <a:path w="3540329" h="1480252">
                    <a:moveTo>
                      <a:pt x="10151" y="0"/>
                    </a:moveTo>
                    <a:lnTo>
                      <a:pt x="3530178" y="0"/>
                    </a:lnTo>
                    <a:cubicBezTo>
                      <a:pt x="3535785" y="0"/>
                      <a:pt x="3540329" y="4545"/>
                      <a:pt x="3540329" y="10151"/>
                    </a:cubicBezTo>
                    <a:lnTo>
                      <a:pt x="3540329" y="1470101"/>
                    </a:lnTo>
                    <a:cubicBezTo>
                      <a:pt x="3540329" y="1475707"/>
                      <a:pt x="3535785" y="1480252"/>
                      <a:pt x="3530178" y="1480252"/>
                    </a:cubicBezTo>
                    <a:lnTo>
                      <a:pt x="10151" y="1480252"/>
                    </a:lnTo>
                    <a:cubicBezTo>
                      <a:pt x="4545" y="1480252"/>
                      <a:pt x="0" y="1475707"/>
                      <a:pt x="0" y="1470101"/>
                    </a:cubicBezTo>
                    <a:lnTo>
                      <a:pt x="0" y="10151"/>
                    </a:lnTo>
                    <a:cubicBezTo>
                      <a:pt x="0" y="4545"/>
                      <a:pt x="4545" y="0"/>
                      <a:pt x="10151" y="0"/>
                    </a:cubicBezTo>
                    <a:close/>
                  </a:path>
                </a:pathLst>
              </a:custGeom>
              <a:solidFill>
                <a:srgbClr val="BEE6DC"/>
              </a:solidFill>
            </p:spPr>
            <p:txBody>
              <a:bodyPr/>
              <a:lstStyle/>
              <a:p>
                <a:r>
                  <a:rPr lang="es-CL" dirty="0"/>
                  <a:t>R1 y R3, Se realizó la formalización  de la RED y están asignados los representantes de las Universidades.</a:t>
                </a:r>
              </a:p>
              <a:p>
                <a:endParaRPr lang="es-CL" dirty="0"/>
              </a:p>
              <a:p>
                <a:endParaRPr lang="es-CL" dirty="0"/>
              </a:p>
            </p:txBody>
          </p:sp>
          <p:pic>
            <p:nvPicPr>
              <p:cNvPr id="33" name="Imagen 32">
                <a:extLst>
                  <a:ext uri="{FF2B5EF4-FFF2-40B4-BE49-F238E27FC236}">
                    <a16:creationId xmlns:a16="http://schemas.microsoft.com/office/drawing/2014/main" id="{4256487B-AF8A-D7B8-15D1-E76FD496EC86}"/>
                  </a:ext>
                </a:extLst>
              </p:cNvPr>
              <p:cNvPicPr>
                <a:picLocks noChangeAspect="1"/>
              </p:cNvPicPr>
              <p:nvPr/>
            </p:nvPicPr>
            <p:blipFill>
              <a:blip r:embed="rId15"/>
              <a:stretch>
                <a:fillRect/>
              </a:stretch>
            </p:blipFill>
            <p:spPr>
              <a:xfrm>
                <a:off x="4366105" y="3543299"/>
                <a:ext cx="2323828" cy="2280817"/>
              </a:xfrm>
              <a:prstGeom prst="rect">
                <a:avLst/>
              </a:prstGeom>
            </p:spPr>
          </p:pic>
        </p:grpSp>
        <p:pic>
          <p:nvPicPr>
            <p:cNvPr id="44" name="Imagen 43">
              <a:extLst>
                <a:ext uri="{FF2B5EF4-FFF2-40B4-BE49-F238E27FC236}">
                  <a16:creationId xmlns:a16="http://schemas.microsoft.com/office/drawing/2014/main" id="{5146A7FB-03BA-52F5-635D-C24F33B4C059}"/>
                </a:ext>
              </a:extLst>
            </p:cNvPr>
            <p:cNvPicPr>
              <a:picLocks noChangeAspect="1"/>
            </p:cNvPicPr>
            <p:nvPr/>
          </p:nvPicPr>
          <p:blipFill>
            <a:blip r:embed="rId16"/>
            <a:stretch>
              <a:fillRect/>
            </a:stretch>
          </p:blipFill>
          <p:spPr>
            <a:xfrm>
              <a:off x="3652877" y="5856360"/>
              <a:ext cx="4110059" cy="2005029"/>
            </a:xfrm>
            <a:prstGeom prst="rect">
              <a:avLst/>
            </a:prstGeom>
          </p:spPr>
        </p:pic>
        <p:pic>
          <p:nvPicPr>
            <p:cNvPr id="46" name="Imagen 45">
              <a:extLst>
                <a:ext uri="{FF2B5EF4-FFF2-40B4-BE49-F238E27FC236}">
                  <a16:creationId xmlns:a16="http://schemas.microsoft.com/office/drawing/2014/main" id="{469A7BD0-2B35-1EE8-7634-8194034CB797}"/>
                </a:ext>
              </a:extLst>
            </p:cNvPr>
            <p:cNvPicPr>
              <a:picLocks noChangeAspect="1"/>
            </p:cNvPicPr>
            <p:nvPr/>
          </p:nvPicPr>
          <p:blipFill>
            <a:blip r:embed="rId17"/>
            <a:stretch>
              <a:fillRect/>
            </a:stretch>
          </p:blipFill>
          <p:spPr>
            <a:xfrm>
              <a:off x="3652877" y="7893632"/>
              <a:ext cx="4128337" cy="1175965"/>
            </a:xfrm>
            <a:prstGeom prst="rect">
              <a:avLst/>
            </a:prstGeom>
          </p:spPr>
        </p:pic>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1342907" y="10016500"/>
            <a:ext cx="20973813" cy="734301"/>
            <a:chOff x="0" y="0"/>
            <a:chExt cx="27965084" cy="979068"/>
          </a:xfrm>
        </p:grpSpPr>
        <p:grpSp>
          <p:nvGrpSpPr>
            <p:cNvPr id="6" name="Group 6"/>
            <p:cNvGrpSpPr/>
            <p:nvPr/>
          </p:nvGrpSpPr>
          <p:grpSpPr>
            <a:xfrm>
              <a:off x="0" y="0"/>
              <a:ext cx="27965084" cy="979068"/>
              <a:chOff x="0" y="0"/>
              <a:chExt cx="11607985" cy="406400"/>
            </a:xfrm>
          </p:grpSpPr>
          <p:sp>
            <p:nvSpPr>
              <p:cNvPr id="7" name="Freeform 7"/>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1C1C1B"/>
              </a:solidFill>
            </p:spPr>
            <p:txBody>
              <a:bodyPr/>
              <a:lstStyle/>
              <a:p>
                <a:endParaRPr lang="es-CL"/>
              </a:p>
            </p:txBody>
          </p:sp>
          <p:sp>
            <p:nvSpPr>
              <p:cNvPr id="8" name="TextBox 8"/>
              <p:cNvSpPr txBox="1"/>
              <p:nvPr/>
            </p:nvSpPr>
            <p:spPr>
              <a:xfrm>
                <a:off x="0" y="-57150"/>
                <a:ext cx="812800" cy="46355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5108707" y="0"/>
              <a:ext cx="17747669" cy="979068"/>
              <a:chOff x="0" y="0"/>
              <a:chExt cx="7366854" cy="406400"/>
            </a:xfrm>
          </p:grpSpPr>
          <p:sp>
            <p:nvSpPr>
              <p:cNvPr id="10" name="Freeform 10"/>
              <p:cNvSpPr/>
              <p:nvPr/>
            </p:nvSpPr>
            <p:spPr>
              <a:xfrm>
                <a:off x="0" y="0"/>
                <a:ext cx="7366853" cy="406400"/>
              </a:xfrm>
              <a:custGeom>
                <a:avLst/>
                <a:gdLst/>
                <a:ahLst/>
                <a:cxnLst/>
                <a:rect l="l" t="t" r="r" b="b"/>
                <a:pathLst>
                  <a:path w="7366853" h="406400">
                    <a:moveTo>
                      <a:pt x="7163653" y="0"/>
                    </a:moveTo>
                    <a:cubicBezTo>
                      <a:pt x="7275878" y="0"/>
                      <a:pt x="7366853" y="90976"/>
                      <a:pt x="7366853" y="203200"/>
                    </a:cubicBezTo>
                    <a:cubicBezTo>
                      <a:pt x="7366853" y="315424"/>
                      <a:pt x="7275878" y="406400"/>
                      <a:pt x="7163653" y="406400"/>
                    </a:cubicBezTo>
                    <a:lnTo>
                      <a:pt x="203200" y="406400"/>
                    </a:lnTo>
                    <a:cubicBezTo>
                      <a:pt x="90976" y="406400"/>
                      <a:pt x="0" y="315424"/>
                      <a:pt x="0" y="203200"/>
                    </a:cubicBezTo>
                    <a:cubicBezTo>
                      <a:pt x="0" y="90976"/>
                      <a:pt x="90976" y="0"/>
                      <a:pt x="203200" y="0"/>
                    </a:cubicBezTo>
                    <a:close/>
                  </a:path>
                </a:pathLst>
              </a:custGeom>
              <a:solidFill>
                <a:srgbClr val="93CCB5"/>
              </a:solidFill>
            </p:spPr>
            <p:txBody>
              <a:bodyPr/>
              <a:lstStyle/>
              <a:p>
                <a:endParaRPr lang="es-CL"/>
              </a:p>
            </p:txBody>
          </p:sp>
          <p:sp>
            <p:nvSpPr>
              <p:cNvPr id="11" name="TextBox 11"/>
              <p:cNvSpPr txBox="1"/>
              <p:nvPr/>
            </p:nvSpPr>
            <p:spPr>
              <a:xfrm>
                <a:off x="0" y="-57150"/>
                <a:ext cx="812800" cy="463550"/>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7299054" y="0"/>
              <a:ext cx="13366977" cy="979068"/>
              <a:chOff x="0" y="0"/>
              <a:chExt cx="5548478" cy="406400"/>
            </a:xfrm>
          </p:grpSpPr>
          <p:sp>
            <p:nvSpPr>
              <p:cNvPr id="13" name="Freeform 13"/>
              <p:cNvSpPr/>
              <p:nvPr/>
            </p:nvSpPr>
            <p:spPr>
              <a:xfrm>
                <a:off x="0" y="0"/>
                <a:ext cx="5548478" cy="406400"/>
              </a:xfrm>
              <a:custGeom>
                <a:avLst/>
                <a:gdLst/>
                <a:ahLst/>
                <a:cxnLst/>
                <a:rect l="l" t="t" r="r" b="b"/>
                <a:pathLst>
                  <a:path w="5548478" h="406400">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70827A"/>
              </a:solidFill>
            </p:spPr>
            <p:txBody>
              <a:bodyPr/>
              <a:lstStyle/>
              <a:p>
                <a:endParaRPr lang="es-CL"/>
              </a:p>
            </p:txBody>
          </p:sp>
          <p:sp>
            <p:nvSpPr>
              <p:cNvPr id="14" name="TextBox 14"/>
              <p:cNvSpPr txBox="1"/>
              <p:nvPr/>
            </p:nvSpPr>
            <p:spPr>
              <a:xfrm>
                <a:off x="0" y="-57150"/>
                <a:ext cx="812800" cy="463550"/>
              </a:xfrm>
              <a:prstGeom prst="rect">
                <a:avLst/>
              </a:prstGeom>
            </p:spPr>
            <p:txBody>
              <a:bodyPr lIns="50800" tIns="50800" rIns="50800" bIns="50800" rtlCol="0" anchor="ctr"/>
              <a:lstStyle/>
              <a:p>
                <a:pPr algn="ctr">
                  <a:lnSpc>
                    <a:spcPts val="2659"/>
                  </a:lnSpc>
                </a:pPr>
                <a:endParaRPr/>
              </a:p>
            </p:txBody>
          </p:sp>
        </p:grpSp>
      </p:grpSp>
      <p:sp>
        <p:nvSpPr>
          <p:cNvPr id="15" name="Freeform 15"/>
          <p:cNvSpPr/>
          <p:nvPr/>
        </p:nvSpPr>
        <p:spPr>
          <a:xfrm>
            <a:off x="15910556" y="9267095"/>
            <a:ext cx="2377444" cy="697384"/>
          </a:xfrm>
          <a:custGeom>
            <a:avLst/>
            <a:gdLst/>
            <a:ahLst/>
            <a:cxnLst/>
            <a:rect l="l" t="t" r="r" b="b"/>
            <a:pathLst>
              <a:path w="2377444" h="697384">
                <a:moveTo>
                  <a:pt x="0" y="0"/>
                </a:moveTo>
                <a:lnTo>
                  <a:pt x="2377444" y="0"/>
                </a:lnTo>
                <a:lnTo>
                  <a:pt x="2377444" y="697383"/>
                </a:lnTo>
                <a:lnTo>
                  <a:pt x="0" y="697383"/>
                </a:lnTo>
                <a:lnTo>
                  <a:pt x="0" y="0"/>
                </a:lnTo>
                <a:close/>
              </a:path>
            </a:pathLst>
          </a:custGeom>
          <a:blipFill>
            <a:blip r:embed="rId2"/>
            <a:stretch>
              <a:fillRect/>
            </a:stretch>
          </a:blipFill>
        </p:spPr>
        <p:txBody>
          <a:bodyPr/>
          <a:lstStyle/>
          <a:p>
            <a:endParaRPr lang="es-CL"/>
          </a:p>
        </p:txBody>
      </p:sp>
      <p:grpSp>
        <p:nvGrpSpPr>
          <p:cNvPr id="16" name="Group 16"/>
          <p:cNvGrpSpPr/>
          <p:nvPr/>
        </p:nvGrpSpPr>
        <p:grpSpPr>
          <a:xfrm>
            <a:off x="-1342907" y="-493737"/>
            <a:ext cx="20973813" cy="734301"/>
            <a:chOff x="0" y="0"/>
            <a:chExt cx="27965084" cy="979068"/>
          </a:xfrm>
        </p:grpSpPr>
        <p:grpSp>
          <p:nvGrpSpPr>
            <p:cNvPr id="17" name="Group 17"/>
            <p:cNvGrpSpPr/>
            <p:nvPr/>
          </p:nvGrpSpPr>
          <p:grpSpPr>
            <a:xfrm>
              <a:off x="0" y="0"/>
              <a:ext cx="27965084" cy="979068"/>
              <a:chOff x="0" y="0"/>
              <a:chExt cx="11607985" cy="406400"/>
            </a:xfrm>
          </p:grpSpPr>
          <p:sp>
            <p:nvSpPr>
              <p:cNvPr id="18" name="Freeform 18"/>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1C1C1B"/>
              </a:solidFill>
            </p:spPr>
            <p:txBody>
              <a:bodyPr/>
              <a:lstStyle/>
              <a:p>
                <a:endParaRPr lang="es-CL"/>
              </a:p>
            </p:txBody>
          </p:sp>
          <p:sp>
            <p:nvSpPr>
              <p:cNvPr id="19" name="TextBox 19"/>
              <p:cNvSpPr txBox="1"/>
              <p:nvPr/>
            </p:nvSpPr>
            <p:spPr>
              <a:xfrm>
                <a:off x="0" y="-57150"/>
                <a:ext cx="812800" cy="463550"/>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a:off x="5108707" y="0"/>
              <a:ext cx="17747669" cy="979068"/>
              <a:chOff x="0" y="0"/>
              <a:chExt cx="7366854" cy="406400"/>
            </a:xfrm>
          </p:grpSpPr>
          <p:sp>
            <p:nvSpPr>
              <p:cNvPr id="21" name="Freeform 21"/>
              <p:cNvSpPr/>
              <p:nvPr/>
            </p:nvSpPr>
            <p:spPr>
              <a:xfrm>
                <a:off x="0" y="0"/>
                <a:ext cx="7366853" cy="406400"/>
              </a:xfrm>
              <a:custGeom>
                <a:avLst/>
                <a:gdLst/>
                <a:ahLst/>
                <a:cxnLst/>
                <a:rect l="l" t="t" r="r" b="b"/>
                <a:pathLst>
                  <a:path w="7366853" h="406400">
                    <a:moveTo>
                      <a:pt x="7163653" y="0"/>
                    </a:moveTo>
                    <a:cubicBezTo>
                      <a:pt x="7275878" y="0"/>
                      <a:pt x="7366853" y="90976"/>
                      <a:pt x="7366853" y="203200"/>
                    </a:cubicBezTo>
                    <a:cubicBezTo>
                      <a:pt x="7366853" y="315424"/>
                      <a:pt x="7275878" y="406400"/>
                      <a:pt x="7163653" y="406400"/>
                    </a:cubicBezTo>
                    <a:lnTo>
                      <a:pt x="203200" y="406400"/>
                    </a:lnTo>
                    <a:cubicBezTo>
                      <a:pt x="90976" y="406400"/>
                      <a:pt x="0" y="315424"/>
                      <a:pt x="0" y="203200"/>
                    </a:cubicBezTo>
                    <a:cubicBezTo>
                      <a:pt x="0" y="90976"/>
                      <a:pt x="90976" y="0"/>
                      <a:pt x="203200" y="0"/>
                    </a:cubicBezTo>
                    <a:close/>
                  </a:path>
                </a:pathLst>
              </a:custGeom>
              <a:solidFill>
                <a:srgbClr val="93CCB5"/>
              </a:solidFill>
            </p:spPr>
            <p:txBody>
              <a:bodyPr/>
              <a:lstStyle/>
              <a:p>
                <a:endParaRPr lang="es-CL"/>
              </a:p>
            </p:txBody>
          </p:sp>
          <p:sp>
            <p:nvSpPr>
              <p:cNvPr id="22" name="TextBox 22"/>
              <p:cNvSpPr txBox="1"/>
              <p:nvPr/>
            </p:nvSpPr>
            <p:spPr>
              <a:xfrm>
                <a:off x="0" y="-57150"/>
                <a:ext cx="812800" cy="463550"/>
              </a:xfrm>
              <a:prstGeom prst="rect">
                <a:avLst/>
              </a:prstGeom>
            </p:spPr>
            <p:txBody>
              <a:bodyPr lIns="50800" tIns="50800" rIns="50800" bIns="50800" rtlCol="0" anchor="ctr"/>
              <a:lstStyle/>
              <a:p>
                <a:pPr algn="ctr">
                  <a:lnSpc>
                    <a:spcPts val="2659"/>
                  </a:lnSpc>
                </a:pPr>
                <a:endParaRPr/>
              </a:p>
            </p:txBody>
          </p:sp>
        </p:grpSp>
        <p:grpSp>
          <p:nvGrpSpPr>
            <p:cNvPr id="23" name="Group 23"/>
            <p:cNvGrpSpPr/>
            <p:nvPr/>
          </p:nvGrpSpPr>
          <p:grpSpPr>
            <a:xfrm>
              <a:off x="7299054" y="0"/>
              <a:ext cx="13366977" cy="979068"/>
              <a:chOff x="0" y="0"/>
              <a:chExt cx="5548478" cy="406400"/>
            </a:xfrm>
          </p:grpSpPr>
          <p:sp>
            <p:nvSpPr>
              <p:cNvPr id="24" name="Freeform 24"/>
              <p:cNvSpPr/>
              <p:nvPr/>
            </p:nvSpPr>
            <p:spPr>
              <a:xfrm>
                <a:off x="0" y="0"/>
                <a:ext cx="5548478" cy="406400"/>
              </a:xfrm>
              <a:custGeom>
                <a:avLst/>
                <a:gdLst/>
                <a:ahLst/>
                <a:cxnLst/>
                <a:rect l="l" t="t" r="r" b="b"/>
                <a:pathLst>
                  <a:path w="5548478" h="406400">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70827A"/>
              </a:solidFill>
            </p:spPr>
            <p:txBody>
              <a:bodyPr/>
              <a:lstStyle/>
              <a:p>
                <a:endParaRPr lang="es-CL"/>
              </a:p>
            </p:txBody>
          </p:sp>
          <p:sp>
            <p:nvSpPr>
              <p:cNvPr id="25" name="TextBox 25"/>
              <p:cNvSpPr txBox="1"/>
              <p:nvPr/>
            </p:nvSpPr>
            <p:spPr>
              <a:xfrm>
                <a:off x="0" y="-57150"/>
                <a:ext cx="812800" cy="463550"/>
              </a:xfrm>
              <a:prstGeom prst="rect">
                <a:avLst/>
              </a:prstGeom>
            </p:spPr>
            <p:txBody>
              <a:bodyPr lIns="50800" tIns="50800" rIns="50800" bIns="50800" rtlCol="0" anchor="ctr"/>
              <a:lstStyle/>
              <a:p>
                <a:pPr algn="ctr">
                  <a:lnSpc>
                    <a:spcPts val="2659"/>
                  </a:lnSpc>
                </a:pPr>
                <a:endParaRPr/>
              </a:p>
            </p:txBody>
          </p:sp>
        </p:grpSp>
      </p:grpSp>
      <p:grpSp>
        <p:nvGrpSpPr>
          <p:cNvPr id="38" name="Group 38"/>
          <p:cNvGrpSpPr>
            <a:grpSpLocks noChangeAspect="1"/>
          </p:cNvGrpSpPr>
          <p:nvPr/>
        </p:nvGrpSpPr>
        <p:grpSpPr>
          <a:xfrm>
            <a:off x="1132297" y="2301808"/>
            <a:ext cx="5079754" cy="5246370"/>
            <a:chOff x="0" y="0"/>
            <a:chExt cx="6350000" cy="6558280"/>
          </a:xfrm>
        </p:grpSpPr>
        <p:sp>
          <p:nvSpPr>
            <p:cNvPr id="39" name="Freeform 39"/>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solidFill>
              <a:srgbClr val="000000">
                <a:alpha val="0"/>
              </a:srgbClr>
            </a:solidFill>
            <a:ln w="12700">
              <a:solidFill>
                <a:srgbClr val="000000"/>
              </a:solidFill>
            </a:ln>
          </p:spPr>
          <p:txBody>
            <a:bodyPr/>
            <a:lstStyle/>
            <a:p>
              <a:endParaRPr lang="es-CL"/>
            </a:p>
          </p:txBody>
        </p:sp>
        <p:sp>
          <p:nvSpPr>
            <p:cNvPr id="40" name="Freeform 40"/>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00A499"/>
            </a:solidFill>
          </p:spPr>
          <p:txBody>
            <a:bodyPr/>
            <a:lstStyle/>
            <a:p>
              <a:endParaRPr lang="es-CL"/>
            </a:p>
          </p:txBody>
        </p:sp>
      </p:grpSp>
      <p:sp>
        <p:nvSpPr>
          <p:cNvPr id="41" name="TextBox 41"/>
          <p:cNvSpPr txBox="1"/>
          <p:nvPr/>
        </p:nvSpPr>
        <p:spPr>
          <a:xfrm>
            <a:off x="8875292" y="2071978"/>
            <a:ext cx="8191162" cy="459659"/>
          </a:xfrm>
          <a:prstGeom prst="rect">
            <a:avLst/>
          </a:prstGeom>
        </p:spPr>
        <p:txBody>
          <a:bodyPr lIns="0" tIns="0" rIns="0" bIns="0" rtlCol="0" anchor="t">
            <a:spAutoFit/>
          </a:bodyPr>
          <a:lstStyle/>
          <a:p>
            <a:pPr algn="just">
              <a:lnSpc>
                <a:spcPts val="3648"/>
              </a:lnSpc>
            </a:pPr>
            <a:r>
              <a:rPr lang="en-US" sz="2806" dirty="0">
                <a:solidFill>
                  <a:srgbClr val="000000"/>
                </a:solidFill>
                <a:latin typeface="Archivo Narrow"/>
              </a:rPr>
              <a:t> </a:t>
            </a:r>
          </a:p>
        </p:txBody>
      </p:sp>
      <p:sp>
        <p:nvSpPr>
          <p:cNvPr id="48" name="CuadroTexto 47">
            <a:extLst>
              <a:ext uri="{FF2B5EF4-FFF2-40B4-BE49-F238E27FC236}">
                <a16:creationId xmlns:a16="http://schemas.microsoft.com/office/drawing/2014/main" id="{4CEA2D1F-62BA-0B20-9E99-0E1C6D2E0DF2}"/>
              </a:ext>
            </a:extLst>
          </p:cNvPr>
          <p:cNvSpPr txBox="1"/>
          <p:nvPr/>
        </p:nvSpPr>
        <p:spPr>
          <a:xfrm>
            <a:off x="1230489" y="3842743"/>
            <a:ext cx="4823704" cy="1938992"/>
          </a:xfrm>
          <a:prstGeom prst="rect">
            <a:avLst/>
          </a:prstGeom>
          <a:noFill/>
        </p:spPr>
        <p:txBody>
          <a:bodyPr wrap="square">
            <a:spAutoFit/>
          </a:bodyPr>
          <a:lstStyle/>
          <a:p>
            <a:pPr algn="just"/>
            <a:r>
              <a:rPr lang="es-ES" sz="2000" b="1" dirty="0">
                <a:solidFill>
                  <a:schemeClr val="tx1">
                    <a:lumMod val="75000"/>
                    <a:lumOff val="25000"/>
                  </a:schemeClr>
                </a:solidFill>
                <a:latin typeface="Arial"/>
                <a:cs typeface="Arial"/>
              </a:rPr>
              <a:t>OE2: Promover la incorporación de los principios de los ODS </a:t>
            </a:r>
            <a:r>
              <a:rPr lang="es-ES" sz="2000" dirty="0">
                <a:solidFill>
                  <a:schemeClr val="tx1">
                    <a:lumMod val="75000"/>
                    <a:lumOff val="25000"/>
                  </a:schemeClr>
                </a:solidFill>
                <a:latin typeface="Arial"/>
                <a:cs typeface="Arial"/>
              </a:rPr>
              <a:t>en las distintas dimensiones del quehacer institucional tales como gestión institucional y académica, gestión de campus y entorno organizacional.</a:t>
            </a:r>
            <a:endParaRPr lang="es-ES" sz="2000" dirty="0">
              <a:solidFill>
                <a:schemeClr val="tx1">
                  <a:lumMod val="75000"/>
                  <a:lumOff val="25000"/>
                </a:schemeClr>
              </a:solidFill>
              <a:latin typeface="Arial" panose="020B0604020202020204" pitchFamily="34" charset="0"/>
              <a:cs typeface="Arial"/>
            </a:endParaRPr>
          </a:p>
        </p:txBody>
      </p:sp>
      <p:sp>
        <p:nvSpPr>
          <p:cNvPr id="42" name="TextBox 42"/>
          <p:cNvSpPr txBox="1"/>
          <p:nvPr/>
        </p:nvSpPr>
        <p:spPr>
          <a:xfrm>
            <a:off x="3642341" y="240564"/>
            <a:ext cx="10378267" cy="588010"/>
          </a:xfrm>
          <a:prstGeom prst="rect">
            <a:avLst/>
          </a:prstGeom>
        </p:spPr>
        <p:txBody>
          <a:bodyPr lIns="0" tIns="0" rIns="0" bIns="0" rtlCol="0" anchor="t">
            <a:spAutoFit/>
          </a:bodyPr>
          <a:lstStyle/>
          <a:p>
            <a:pPr algn="ctr">
              <a:lnSpc>
                <a:spcPts val="4519"/>
              </a:lnSpc>
            </a:pPr>
            <a:r>
              <a:rPr lang="en-US" sz="3999" spc="-119" dirty="0" err="1">
                <a:solidFill>
                  <a:srgbClr val="100F0D"/>
                </a:solidFill>
                <a:latin typeface="Archivo Black"/>
              </a:rPr>
              <a:t>Resultados</a:t>
            </a:r>
            <a:endParaRPr lang="en-US" sz="3999" spc="-119" dirty="0">
              <a:solidFill>
                <a:srgbClr val="100F0D"/>
              </a:solidFill>
              <a:latin typeface="Archivo Black"/>
            </a:endParaRPr>
          </a:p>
        </p:txBody>
      </p:sp>
      <p:grpSp>
        <p:nvGrpSpPr>
          <p:cNvPr id="3" name="Grupo 2">
            <a:extLst>
              <a:ext uri="{FF2B5EF4-FFF2-40B4-BE49-F238E27FC236}">
                <a16:creationId xmlns:a16="http://schemas.microsoft.com/office/drawing/2014/main" id="{DE54AEB7-B4C4-A6DC-7728-BBB517A9AA5C}"/>
              </a:ext>
            </a:extLst>
          </p:cNvPr>
          <p:cNvGrpSpPr/>
          <p:nvPr/>
        </p:nvGrpSpPr>
        <p:grpSpPr>
          <a:xfrm>
            <a:off x="8534400" y="2862287"/>
            <a:ext cx="9067800" cy="3447098"/>
            <a:chOff x="8534400" y="2862287"/>
            <a:chExt cx="9067800" cy="3447098"/>
          </a:xfrm>
        </p:grpSpPr>
        <p:pic>
          <p:nvPicPr>
            <p:cNvPr id="66" name="Imagen 65">
              <a:extLst>
                <a:ext uri="{FF2B5EF4-FFF2-40B4-BE49-F238E27FC236}">
                  <a16:creationId xmlns:a16="http://schemas.microsoft.com/office/drawing/2014/main" id="{96DCC1F5-6837-A579-3C91-3C1D335FF0C5}"/>
                </a:ext>
              </a:extLst>
            </p:cNvPr>
            <p:cNvPicPr>
              <a:picLocks noChangeAspect="1"/>
            </p:cNvPicPr>
            <p:nvPr/>
          </p:nvPicPr>
          <p:blipFill>
            <a:blip r:embed="rId3"/>
            <a:stretch>
              <a:fillRect/>
            </a:stretch>
          </p:blipFill>
          <p:spPr>
            <a:xfrm>
              <a:off x="8932662" y="3238480"/>
              <a:ext cx="405400" cy="409806"/>
            </a:xfrm>
            <a:prstGeom prst="rect">
              <a:avLst/>
            </a:prstGeom>
          </p:spPr>
        </p:pic>
        <p:pic>
          <p:nvPicPr>
            <p:cNvPr id="67" name="Imagen 66">
              <a:extLst>
                <a:ext uri="{FF2B5EF4-FFF2-40B4-BE49-F238E27FC236}">
                  <a16:creationId xmlns:a16="http://schemas.microsoft.com/office/drawing/2014/main" id="{D7606E85-337C-0BEB-7C9A-6CA8D8169494}"/>
                </a:ext>
              </a:extLst>
            </p:cNvPr>
            <p:cNvPicPr>
              <a:picLocks noChangeAspect="1"/>
            </p:cNvPicPr>
            <p:nvPr/>
          </p:nvPicPr>
          <p:blipFill>
            <a:blip r:embed="rId4"/>
            <a:stretch>
              <a:fillRect/>
            </a:stretch>
          </p:blipFill>
          <p:spPr>
            <a:xfrm>
              <a:off x="8942812" y="4007997"/>
              <a:ext cx="402371" cy="408467"/>
            </a:xfrm>
            <a:prstGeom prst="rect">
              <a:avLst/>
            </a:prstGeom>
          </p:spPr>
        </p:pic>
        <p:pic>
          <p:nvPicPr>
            <p:cNvPr id="73" name="Imagen 72">
              <a:extLst>
                <a:ext uri="{FF2B5EF4-FFF2-40B4-BE49-F238E27FC236}">
                  <a16:creationId xmlns:a16="http://schemas.microsoft.com/office/drawing/2014/main" id="{C4B41A59-773A-3256-44A1-110D2B3D7A6D}"/>
                </a:ext>
              </a:extLst>
            </p:cNvPr>
            <p:cNvPicPr>
              <a:picLocks noChangeAspect="1"/>
            </p:cNvPicPr>
            <p:nvPr/>
          </p:nvPicPr>
          <p:blipFill>
            <a:blip r:embed="rId5"/>
            <a:stretch>
              <a:fillRect/>
            </a:stretch>
          </p:blipFill>
          <p:spPr>
            <a:xfrm>
              <a:off x="8922297" y="4742186"/>
              <a:ext cx="402371" cy="408467"/>
            </a:xfrm>
            <a:prstGeom prst="rect">
              <a:avLst/>
            </a:prstGeom>
          </p:spPr>
        </p:pic>
        <p:pic>
          <p:nvPicPr>
            <p:cNvPr id="74" name="Imagen 73">
              <a:extLst>
                <a:ext uri="{FF2B5EF4-FFF2-40B4-BE49-F238E27FC236}">
                  <a16:creationId xmlns:a16="http://schemas.microsoft.com/office/drawing/2014/main" id="{AE4C1CBE-C168-BC93-8F18-EFCB56E1D283}"/>
                </a:ext>
              </a:extLst>
            </p:cNvPr>
            <p:cNvPicPr>
              <a:picLocks noChangeAspect="1"/>
            </p:cNvPicPr>
            <p:nvPr/>
          </p:nvPicPr>
          <p:blipFill>
            <a:blip r:embed="rId5"/>
            <a:stretch>
              <a:fillRect/>
            </a:stretch>
          </p:blipFill>
          <p:spPr>
            <a:xfrm>
              <a:off x="8932662" y="5446391"/>
              <a:ext cx="402371" cy="408467"/>
            </a:xfrm>
            <a:prstGeom prst="rect">
              <a:avLst/>
            </a:prstGeom>
          </p:spPr>
        </p:pic>
        <p:sp>
          <p:nvSpPr>
            <p:cNvPr id="2" name="CuadroTexto 1">
              <a:extLst>
                <a:ext uri="{FF2B5EF4-FFF2-40B4-BE49-F238E27FC236}">
                  <a16:creationId xmlns:a16="http://schemas.microsoft.com/office/drawing/2014/main" id="{681D8A9D-6438-38C0-6686-45D3993C1B4D}"/>
                </a:ext>
              </a:extLst>
            </p:cNvPr>
            <p:cNvSpPr txBox="1"/>
            <p:nvPr/>
          </p:nvSpPr>
          <p:spPr>
            <a:xfrm>
              <a:off x="8534400" y="2862287"/>
              <a:ext cx="9067800" cy="3447098"/>
            </a:xfrm>
            <a:prstGeom prst="rect">
              <a:avLst/>
            </a:prstGeom>
            <a:noFill/>
          </p:spPr>
          <p:txBody>
            <a:bodyPr wrap="square">
              <a:spAutoFit/>
            </a:bodyPr>
            <a:lstStyle/>
            <a:p>
              <a:r>
                <a:rPr lang="es-ES" dirty="0"/>
                <a:t> </a:t>
              </a:r>
            </a:p>
            <a:p>
              <a:pPr algn="just"/>
              <a:r>
                <a:rPr lang="es-ES" sz="2000" dirty="0"/>
                <a:t>	OE2R1. Estrategia de implementación para la incorporación de los principios 	de los ODS en las universidades participantes de la RED. ​</a:t>
              </a:r>
            </a:p>
            <a:p>
              <a:pPr algn="just"/>
              <a:endParaRPr lang="es-ES" sz="2000" dirty="0"/>
            </a:p>
            <a:p>
              <a:pPr algn="just"/>
              <a:r>
                <a:rPr lang="es-ES" sz="2000" dirty="0"/>
                <a:t>	OE2R2. Instrumento de medición. ​</a:t>
              </a:r>
            </a:p>
            <a:p>
              <a:pPr algn="just"/>
              <a:endParaRPr lang="es-ES" sz="2000" dirty="0"/>
            </a:p>
            <a:p>
              <a:pPr algn="just"/>
              <a:r>
                <a:rPr lang="es-ES" sz="2000" dirty="0"/>
                <a:t>	OE2R3. Instrumento de medición y monitoreo aplicado en las universidades.</a:t>
              </a:r>
            </a:p>
            <a:p>
              <a:pPr algn="just"/>
              <a:endParaRPr lang="es-ES" sz="2000" dirty="0"/>
            </a:p>
            <a:p>
              <a:pPr algn="just"/>
              <a:r>
                <a:rPr lang="es-ES" sz="2000" dirty="0"/>
                <a:t>	OE2R4. Comunidad sensibilizada e informada sobre la importancia de la 	incorporación de los principios de los ODS a las distintas dimensiones del 	quehacer institucional.</a:t>
              </a:r>
            </a:p>
          </p:txBody>
        </p:sp>
      </p:grpSp>
    </p:spTree>
    <p:extLst>
      <p:ext uri="{BB962C8B-B14F-4D97-AF65-F5344CB8AC3E}">
        <p14:creationId xmlns:p14="http://schemas.microsoft.com/office/powerpoint/2010/main" val="30972425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2018" y="934619"/>
            <a:ext cx="1833363" cy="8842588"/>
            <a:chOff x="0" y="0"/>
            <a:chExt cx="2444484" cy="11790118"/>
          </a:xfrm>
        </p:grpSpPr>
        <p:sp>
          <p:nvSpPr>
            <p:cNvPr id="3" name="Freeform 3"/>
            <p:cNvSpPr/>
            <p:nvPr/>
          </p:nvSpPr>
          <p:spPr>
            <a:xfrm>
              <a:off x="0" y="0"/>
              <a:ext cx="2444484" cy="11790118"/>
            </a:xfrm>
            <a:custGeom>
              <a:avLst/>
              <a:gdLst/>
              <a:ahLst/>
              <a:cxnLst/>
              <a:rect l="l" t="t" r="r" b="b"/>
              <a:pathLst>
                <a:path w="2444484" h="11790118">
                  <a:moveTo>
                    <a:pt x="0" y="0"/>
                  </a:moveTo>
                  <a:lnTo>
                    <a:pt x="2444484" y="0"/>
                  </a:lnTo>
                  <a:lnTo>
                    <a:pt x="2444484" y="11790118"/>
                  </a:lnTo>
                  <a:lnTo>
                    <a:pt x="0" y="11790118"/>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txBody>
            <a:bodyPr/>
            <a:lstStyle/>
            <a:p>
              <a:endParaRPr lang="es-CL"/>
            </a:p>
          </p:txBody>
        </p:sp>
        <p:sp>
          <p:nvSpPr>
            <p:cNvPr id="4" name="Freeform 4"/>
            <p:cNvSpPr/>
            <p:nvPr/>
          </p:nvSpPr>
          <p:spPr>
            <a:xfrm>
              <a:off x="1281746" y="2984920"/>
              <a:ext cx="727011" cy="855307"/>
            </a:xfrm>
            <a:custGeom>
              <a:avLst/>
              <a:gdLst/>
              <a:ahLst/>
              <a:cxnLst/>
              <a:rect l="l" t="t" r="r" b="b"/>
              <a:pathLst>
                <a:path w="727011" h="855307">
                  <a:moveTo>
                    <a:pt x="0" y="0"/>
                  </a:moveTo>
                  <a:lnTo>
                    <a:pt x="727011" y="0"/>
                  </a:lnTo>
                  <a:lnTo>
                    <a:pt x="727011" y="855306"/>
                  </a:lnTo>
                  <a:lnTo>
                    <a:pt x="0" y="855306"/>
                  </a:lnTo>
                  <a:lnTo>
                    <a:pt x="0" y="0"/>
                  </a:lnTo>
                  <a:close/>
                </a:path>
              </a:pathLst>
            </a:custGeom>
            <a:blipFill>
              <a:blip r:embed="rId4">
                <a:alphaModFix amt="42000"/>
                <a:extLst>
                  <a:ext uri="{96DAC541-7B7A-43D3-8B79-37D633B846F1}">
                    <asvg:svgBlip xmlns:asvg="http://schemas.microsoft.com/office/drawing/2016/SVG/main" r:embed="rId5"/>
                  </a:ext>
                </a:extLst>
              </a:blip>
              <a:stretch>
                <a:fillRect/>
              </a:stretch>
            </a:blipFill>
          </p:spPr>
          <p:txBody>
            <a:bodyPr/>
            <a:lstStyle/>
            <a:p>
              <a:endParaRPr lang="es-CL"/>
            </a:p>
          </p:txBody>
        </p:sp>
        <p:sp>
          <p:nvSpPr>
            <p:cNvPr id="5" name="Freeform 5"/>
            <p:cNvSpPr/>
            <p:nvPr/>
          </p:nvSpPr>
          <p:spPr>
            <a:xfrm>
              <a:off x="1086490" y="125441"/>
              <a:ext cx="733472" cy="683046"/>
            </a:xfrm>
            <a:custGeom>
              <a:avLst/>
              <a:gdLst/>
              <a:ahLst/>
              <a:cxnLst/>
              <a:rect l="l" t="t" r="r" b="b"/>
              <a:pathLst>
                <a:path w="733472" h="683046">
                  <a:moveTo>
                    <a:pt x="0" y="0"/>
                  </a:moveTo>
                  <a:lnTo>
                    <a:pt x="733472" y="0"/>
                  </a:lnTo>
                  <a:lnTo>
                    <a:pt x="733472" y="683046"/>
                  </a:lnTo>
                  <a:lnTo>
                    <a:pt x="0" y="683046"/>
                  </a:lnTo>
                  <a:lnTo>
                    <a:pt x="0" y="0"/>
                  </a:lnTo>
                  <a:close/>
                </a:path>
              </a:pathLst>
            </a:custGeom>
            <a:blipFill>
              <a:blip r:embed="rId6">
                <a:alphaModFix amt="42000"/>
                <a:extLst>
                  <a:ext uri="{96DAC541-7B7A-43D3-8B79-37D633B846F1}">
                    <asvg:svgBlip xmlns:asvg="http://schemas.microsoft.com/office/drawing/2016/SVG/main" r:embed="rId7"/>
                  </a:ext>
                </a:extLst>
              </a:blip>
              <a:stretch>
                <a:fillRect/>
              </a:stretch>
            </a:blipFill>
          </p:spPr>
          <p:txBody>
            <a:bodyPr/>
            <a:lstStyle/>
            <a:p>
              <a:endParaRPr lang="es-CL"/>
            </a:p>
          </p:txBody>
        </p:sp>
        <p:sp>
          <p:nvSpPr>
            <p:cNvPr id="6" name="Freeform 6"/>
            <p:cNvSpPr/>
            <p:nvPr/>
          </p:nvSpPr>
          <p:spPr>
            <a:xfrm>
              <a:off x="225395" y="5611841"/>
              <a:ext cx="996847" cy="1703343"/>
            </a:xfrm>
            <a:custGeom>
              <a:avLst/>
              <a:gdLst/>
              <a:ahLst/>
              <a:cxnLst/>
              <a:rect l="l" t="t" r="r" b="b"/>
              <a:pathLst>
                <a:path w="996847" h="1703343">
                  <a:moveTo>
                    <a:pt x="0" y="0"/>
                  </a:moveTo>
                  <a:lnTo>
                    <a:pt x="996847" y="0"/>
                  </a:lnTo>
                  <a:lnTo>
                    <a:pt x="996847" y="1703343"/>
                  </a:lnTo>
                  <a:lnTo>
                    <a:pt x="0" y="1703343"/>
                  </a:lnTo>
                  <a:lnTo>
                    <a:pt x="0" y="0"/>
                  </a:lnTo>
                  <a:close/>
                </a:path>
              </a:pathLst>
            </a:custGeom>
            <a:blipFill>
              <a:blip r:embed="rId8">
                <a:alphaModFix amt="42000"/>
                <a:extLst>
                  <a:ext uri="{96DAC541-7B7A-43D3-8B79-37D633B846F1}">
                    <asvg:svgBlip xmlns:asvg="http://schemas.microsoft.com/office/drawing/2016/SVG/main" r:embed="rId9"/>
                  </a:ext>
                </a:extLst>
              </a:blip>
              <a:stretch>
                <a:fillRect r="-73036"/>
              </a:stretch>
            </a:blipFill>
          </p:spPr>
          <p:txBody>
            <a:bodyPr/>
            <a:lstStyle/>
            <a:p>
              <a:endParaRPr lang="es-CL"/>
            </a:p>
          </p:txBody>
        </p:sp>
        <p:sp>
          <p:nvSpPr>
            <p:cNvPr id="7" name="Freeform 7"/>
            <p:cNvSpPr/>
            <p:nvPr/>
          </p:nvSpPr>
          <p:spPr>
            <a:xfrm>
              <a:off x="1195440" y="10218189"/>
              <a:ext cx="1249045" cy="1256900"/>
            </a:xfrm>
            <a:custGeom>
              <a:avLst/>
              <a:gdLst/>
              <a:ahLst/>
              <a:cxnLst/>
              <a:rect l="l" t="t" r="r" b="b"/>
              <a:pathLst>
                <a:path w="1249045" h="1256900">
                  <a:moveTo>
                    <a:pt x="0" y="0"/>
                  </a:moveTo>
                  <a:lnTo>
                    <a:pt x="1249044" y="0"/>
                  </a:lnTo>
                  <a:lnTo>
                    <a:pt x="1249044" y="1256900"/>
                  </a:lnTo>
                  <a:lnTo>
                    <a:pt x="0" y="1256900"/>
                  </a:lnTo>
                  <a:lnTo>
                    <a:pt x="0" y="0"/>
                  </a:lnTo>
                  <a:close/>
                </a:path>
              </a:pathLst>
            </a:custGeom>
            <a:blipFill>
              <a:blip r:embed="rId10">
                <a:alphaModFix amt="42000"/>
                <a:extLst>
                  <a:ext uri="{96DAC541-7B7A-43D3-8B79-37D633B846F1}">
                    <asvg:svgBlip xmlns:asvg="http://schemas.microsoft.com/office/drawing/2016/SVG/main" r:embed="rId11"/>
                  </a:ext>
                </a:extLst>
              </a:blip>
              <a:stretch>
                <a:fillRect/>
              </a:stretch>
            </a:blipFill>
          </p:spPr>
          <p:txBody>
            <a:bodyPr/>
            <a:lstStyle/>
            <a:p>
              <a:endParaRPr lang="es-CL"/>
            </a:p>
          </p:txBody>
        </p:sp>
      </p:grpSp>
      <p:sp>
        <p:nvSpPr>
          <p:cNvPr id="8" name="Freeform 8"/>
          <p:cNvSpPr/>
          <p:nvPr/>
        </p:nvSpPr>
        <p:spPr>
          <a:xfrm>
            <a:off x="15910556" y="9267095"/>
            <a:ext cx="2377444" cy="697384"/>
          </a:xfrm>
          <a:custGeom>
            <a:avLst/>
            <a:gdLst/>
            <a:ahLst/>
            <a:cxnLst/>
            <a:rect l="l" t="t" r="r" b="b"/>
            <a:pathLst>
              <a:path w="2377444" h="697384">
                <a:moveTo>
                  <a:pt x="0" y="0"/>
                </a:moveTo>
                <a:lnTo>
                  <a:pt x="2377444" y="0"/>
                </a:lnTo>
                <a:lnTo>
                  <a:pt x="2377444" y="697383"/>
                </a:lnTo>
                <a:lnTo>
                  <a:pt x="0" y="697383"/>
                </a:lnTo>
                <a:lnTo>
                  <a:pt x="0" y="0"/>
                </a:lnTo>
                <a:close/>
              </a:path>
            </a:pathLst>
          </a:custGeom>
          <a:blipFill>
            <a:blip r:embed="rId12"/>
            <a:stretch>
              <a:fillRect/>
            </a:stretch>
          </a:blipFill>
        </p:spPr>
        <p:txBody>
          <a:bodyPr/>
          <a:lstStyle/>
          <a:p>
            <a:endParaRPr lang="es-CL"/>
          </a:p>
        </p:txBody>
      </p:sp>
      <p:sp>
        <p:nvSpPr>
          <p:cNvPr id="9" name="TextBox 9"/>
          <p:cNvSpPr txBox="1"/>
          <p:nvPr/>
        </p:nvSpPr>
        <p:spPr>
          <a:xfrm>
            <a:off x="4339802" y="953669"/>
            <a:ext cx="10378267" cy="588010"/>
          </a:xfrm>
          <a:prstGeom prst="rect">
            <a:avLst/>
          </a:prstGeom>
        </p:spPr>
        <p:txBody>
          <a:bodyPr lIns="0" tIns="0" rIns="0" bIns="0" rtlCol="0" anchor="t">
            <a:spAutoFit/>
          </a:bodyPr>
          <a:lstStyle/>
          <a:p>
            <a:pPr algn="ctr">
              <a:lnSpc>
                <a:spcPts val="4519"/>
              </a:lnSpc>
            </a:pPr>
            <a:r>
              <a:rPr lang="en-US" sz="3999" spc="-119" dirty="0" err="1">
                <a:solidFill>
                  <a:srgbClr val="82C89F"/>
                </a:solidFill>
                <a:latin typeface="Archivo Black"/>
              </a:rPr>
              <a:t>Avances</a:t>
            </a:r>
            <a:r>
              <a:rPr lang="en-US" sz="3999" spc="-119" dirty="0">
                <a:solidFill>
                  <a:srgbClr val="82C89F"/>
                </a:solidFill>
                <a:latin typeface="Archivo Black"/>
              </a:rPr>
              <a:t> </a:t>
            </a:r>
          </a:p>
        </p:txBody>
      </p:sp>
      <p:grpSp>
        <p:nvGrpSpPr>
          <p:cNvPr id="10" name="Group 10"/>
          <p:cNvGrpSpPr/>
          <p:nvPr/>
        </p:nvGrpSpPr>
        <p:grpSpPr>
          <a:xfrm>
            <a:off x="-1342907" y="9964478"/>
            <a:ext cx="20973813" cy="734301"/>
            <a:chOff x="0" y="0"/>
            <a:chExt cx="27965084" cy="979068"/>
          </a:xfrm>
        </p:grpSpPr>
        <p:grpSp>
          <p:nvGrpSpPr>
            <p:cNvPr id="11" name="Group 11"/>
            <p:cNvGrpSpPr/>
            <p:nvPr/>
          </p:nvGrpSpPr>
          <p:grpSpPr>
            <a:xfrm>
              <a:off x="0" y="0"/>
              <a:ext cx="27965084" cy="979068"/>
              <a:chOff x="0" y="0"/>
              <a:chExt cx="11607985" cy="406400"/>
            </a:xfrm>
          </p:grpSpPr>
          <p:sp>
            <p:nvSpPr>
              <p:cNvPr id="12" name="Freeform 12"/>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1C1C1B"/>
              </a:solidFill>
            </p:spPr>
            <p:txBody>
              <a:bodyPr/>
              <a:lstStyle/>
              <a:p>
                <a:endParaRPr lang="es-CL"/>
              </a:p>
            </p:txBody>
          </p:sp>
          <p:sp>
            <p:nvSpPr>
              <p:cNvPr id="13" name="TextBox 13"/>
              <p:cNvSpPr txBox="1"/>
              <p:nvPr/>
            </p:nvSpPr>
            <p:spPr>
              <a:xfrm>
                <a:off x="0" y="-57150"/>
                <a:ext cx="812800" cy="46355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5108707" y="0"/>
              <a:ext cx="17747669" cy="979068"/>
              <a:chOff x="0" y="0"/>
              <a:chExt cx="7366854" cy="406400"/>
            </a:xfrm>
          </p:grpSpPr>
          <p:sp>
            <p:nvSpPr>
              <p:cNvPr id="15" name="Freeform 15"/>
              <p:cNvSpPr/>
              <p:nvPr/>
            </p:nvSpPr>
            <p:spPr>
              <a:xfrm>
                <a:off x="0" y="0"/>
                <a:ext cx="7366853" cy="406400"/>
              </a:xfrm>
              <a:custGeom>
                <a:avLst/>
                <a:gdLst/>
                <a:ahLst/>
                <a:cxnLst/>
                <a:rect l="l" t="t" r="r" b="b"/>
                <a:pathLst>
                  <a:path w="7366853" h="406400">
                    <a:moveTo>
                      <a:pt x="7163653" y="0"/>
                    </a:moveTo>
                    <a:cubicBezTo>
                      <a:pt x="7275878" y="0"/>
                      <a:pt x="7366853" y="90976"/>
                      <a:pt x="7366853" y="203200"/>
                    </a:cubicBezTo>
                    <a:cubicBezTo>
                      <a:pt x="7366853" y="315424"/>
                      <a:pt x="7275878" y="406400"/>
                      <a:pt x="7163653" y="406400"/>
                    </a:cubicBezTo>
                    <a:lnTo>
                      <a:pt x="203200" y="406400"/>
                    </a:lnTo>
                    <a:cubicBezTo>
                      <a:pt x="90976" y="406400"/>
                      <a:pt x="0" y="315424"/>
                      <a:pt x="0" y="203200"/>
                    </a:cubicBezTo>
                    <a:cubicBezTo>
                      <a:pt x="0" y="90976"/>
                      <a:pt x="90976" y="0"/>
                      <a:pt x="203200" y="0"/>
                    </a:cubicBezTo>
                    <a:close/>
                  </a:path>
                </a:pathLst>
              </a:custGeom>
              <a:solidFill>
                <a:srgbClr val="93CCB5"/>
              </a:solidFill>
            </p:spPr>
            <p:txBody>
              <a:bodyPr/>
              <a:lstStyle/>
              <a:p>
                <a:endParaRPr lang="es-CL"/>
              </a:p>
            </p:txBody>
          </p:sp>
          <p:sp>
            <p:nvSpPr>
              <p:cNvPr id="16" name="TextBox 16"/>
              <p:cNvSpPr txBox="1"/>
              <p:nvPr/>
            </p:nvSpPr>
            <p:spPr>
              <a:xfrm>
                <a:off x="0" y="-57150"/>
                <a:ext cx="812800" cy="463550"/>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7299054" y="0"/>
              <a:ext cx="13366977" cy="979068"/>
              <a:chOff x="0" y="0"/>
              <a:chExt cx="5548478" cy="406400"/>
            </a:xfrm>
          </p:grpSpPr>
          <p:sp>
            <p:nvSpPr>
              <p:cNvPr id="18" name="Freeform 18"/>
              <p:cNvSpPr/>
              <p:nvPr/>
            </p:nvSpPr>
            <p:spPr>
              <a:xfrm>
                <a:off x="0" y="0"/>
                <a:ext cx="5548478" cy="406400"/>
              </a:xfrm>
              <a:custGeom>
                <a:avLst/>
                <a:gdLst/>
                <a:ahLst/>
                <a:cxnLst/>
                <a:rect l="l" t="t" r="r" b="b"/>
                <a:pathLst>
                  <a:path w="5548478" h="406400">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70827A"/>
              </a:solidFill>
            </p:spPr>
            <p:txBody>
              <a:bodyPr/>
              <a:lstStyle/>
              <a:p>
                <a:endParaRPr lang="es-CL"/>
              </a:p>
            </p:txBody>
          </p:sp>
          <p:sp>
            <p:nvSpPr>
              <p:cNvPr id="19" name="TextBox 19"/>
              <p:cNvSpPr txBox="1"/>
              <p:nvPr/>
            </p:nvSpPr>
            <p:spPr>
              <a:xfrm>
                <a:off x="0" y="-57150"/>
                <a:ext cx="812800" cy="463550"/>
              </a:xfrm>
              <a:prstGeom prst="rect">
                <a:avLst/>
              </a:prstGeom>
            </p:spPr>
            <p:txBody>
              <a:bodyPr lIns="50800" tIns="50800" rIns="50800" bIns="50800" rtlCol="0" anchor="ctr"/>
              <a:lstStyle/>
              <a:p>
                <a:pPr algn="ctr">
                  <a:lnSpc>
                    <a:spcPts val="2659"/>
                  </a:lnSpc>
                </a:pPr>
                <a:endParaRPr/>
              </a:p>
            </p:txBody>
          </p:sp>
        </p:grpSp>
      </p:grpSp>
      <p:grpSp>
        <p:nvGrpSpPr>
          <p:cNvPr id="20" name="Group 20"/>
          <p:cNvGrpSpPr/>
          <p:nvPr/>
        </p:nvGrpSpPr>
        <p:grpSpPr>
          <a:xfrm>
            <a:off x="-1342907" y="-493737"/>
            <a:ext cx="20973813" cy="734301"/>
            <a:chOff x="0" y="0"/>
            <a:chExt cx="27965084" cy="979068"/>
          </a:xfrm>
        </p:grpSpPr>
        <p:grpSp>
          <p:nvGrpSpPr>
            <p:cNvPr id="21" name="Group 21"/>
            <p:cNvGrpSpPr/>
            <p:nvPr/>
          </p:nvGrpSpPr>
          <p:grpSpPr>
            <a:xfrm>
              <a:off x="0" y="0"/>
              <a:ext cx="27965084" cy="979068"/>
              <a:chOff x="0" y="0"/>
              <a:chExt cx="11607985" cy="406400"/>
            </a:xfrm>
          </p:grpSpPr>
          <p:sp>
            <p:nvSpPr>
              <p:cNvPr id="22" name="Freeform 22"/>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1C1C1B"/>
              </a:solidFill>
            </p:spPr>
            <p:txBody>
              <a:bodyPr/>
              <a:lstStyle/>
              <a:p>
                <a:endParaRPr lang="es-CL"/>
              </a:p>
            </p:txBody>
          </p:sp>
          <p:sp>
            <p:nvSpPr>
              <p:cNvPr id="23" name="TextBox 23"/>
              <p:cNvSpPr txBox="1"/>
              <p:nvPr/>
            </p:nvSpPr>
            <p:spPr>
              <a:xfrm>
                <a:off x="0" y="-57150"/>
                <a:ext cx="812800" cy="463550"/>
              </a:xfrm>
              <a:prstGeom prst="rect">
                <a:avLst/>
              </a:prstGeom>
            </p:spPr>
            <p:txBody>
              <a:bodyPr lIns="50800" tIns="50800" rIns="50800" bIns="50800" rtlCol="0" anchor="ctr"/>
              <a:lstStyle/>
              <a:p>
                <a:pPr algn="ctr">
                  <a:lnSpc>
                    <a:spcPts val="2659"/>
                  </a:lnSpc>
                </a:pPr>
                <a:endParaRPr/>
              </a:p>
            </p:txBody>
          </p:sp>
        </p:grpSp>
        <p:grpSp>
          <p:nvGrpSpPr>
            <p:cNvPr id="24" name="Group 24"/>
            <p:cNvGrpSpPr/>
            <p:nvPr/>
          </p:nvGrpSpPr>
          <p:grpSpPr>
            <a:xfrm>
              <a:off x="5108707" y="0"/>
              <a:ext cx="17747669" cy="979068"/>
              <a:chOff x="0" y="0"/>
              <a:chExt cx="7366854" cy="406400"/>
            </a:xfrm>
          </p:grpSpPr>
          <p:sp>
            <p:nvSpPr>
              <p:cNvPr id="25" name="Freeform 25"/>
              <p:cNvSpPr/>
              <p:nvPr/>
            </p:nvSpPr>
            <p:spPr>
              <a:xfrm>
                <a:off x="0" y="0"/>
                <a:ext cx="7366853" cy="406400"/>
              </a:xfrm>
              <a:custGeom>
                <a:avLst/>
                <a:gdLst/>
                <a:ahLst/>
                <a:cxnLst/>
                <a:rect l="l" t="t" r="r" b="b"/>
                <a:pathLst>
                  <a:path w="7366853" h="406400">
                    <a:moveTo>
                      <a:pt x="7163653" y="0"/>
                    </a:moveTo>
                    <a:cubicBezTo>
                      <a:pt x="7275878" y="0"/>
                      <a:pt x="7366853" y="90976"/>
                      <a:pt x="7366853" y="203200"/>
                    </a:cubicBezTo>
                    <a:cubicBezTo>
                      <a:pt x="7366853" y="315424"/>
                      <a:pt x="7275878" y="406400"/>
                      <a:pt x="7163653" y="406400"/>
                    </a:cubicBezTo>
                    <a:lnTo>
                      <a:pt x="203200" y="406400"/>
                    </a:lnTo>
                    <a:cubicBezTo>
                      <a:pt x="90976" y="406400"/>
                      <a:pt x="0" y="315424"/>
                      <a:pt x="0" y="203200"/>
                    </a:cubicBezTo>
                    <a:cubicBezTo>
                      <a:pt x="0" y="90976"/>
                      <a:pt x="90976" y="0"/>
                      <a:pt x="203200" y="0"/>
                    </a:cubicBezTo>
                    <a:close/>
                  </a:path>
                </a:pathLst>
              </a:custGeom>
              <a:solidFill>
                <a:srgbClr val="93CCB5"/>
              </a:solidFill>
            </p:spPr>
            <p:txBody>
              <a:bodyPr/>
              <a:lstStyle/>
              <a:p>
                <a:endParaRPr lang="es-CL"/>
              </a:p>
            </p:txBody>
          </p:sp>
          <p:sp>
            <p:nvSpPr>
              <p:cNvPr id="26" name="TextBox 26"/>
              <p:cNvSpPr txBox="1"/>
              <p:nvPr/>
            </p:nvSpPr>
            <p:spPr>
              <a:xfrm>
                <a:off x="0" y="-57150"/>
                <a:ext cx="812800" cy="463550"/>
              </a:xfrm>
              <a:prstGeom prst="rect">
                <a:avLst/>
              </a:prstGeom>
            </p:spPr>
            <p:txBody>
              <a:bodyPr lIns="50800" tIns="50800" rIns="50800" bIns="50800" rtlCol="0" anchor="ctr"/>
              <a:lstStyle/>
              <a:p>
                <a:pPr algn="ctr">
                  <a:lnSpc>
                    <a:spcPts val="2659"/>
                  </a:lnSpc>
                </a:pPr>
                <a:endParaRPr/>
              </a:p>
            </p:txBody>
          </p:sp>
        </p:grpSp>
        <p:grpSp>
          <p:nvGrpSpPr>
            <p:cNvPr id="27" name="Group 27"/>
            <p:cNvGrpSpPr/>
            <p:nvPr/>
          </p:nvGrpSpPr>
          <p:grpSpPr>
            <a:xfrm>
              <a:off x="7299054" y="0"/>
              <a:ext cx="13366977" cy="979068"/>
              <a:chOff x="0" y="0"/>
              <a:chExt cx="5548478" cy="406400"/>
            </a:xfrm>
          </p:grpSpPr>
          <p:sp>
            <p:nvSpPr>
              <p:cNvPr id="28" name="Freeform 28"/>
              <p:cNvSpPr/>
              <p:nvPr/>
            </p:nvSpPr>
            <p:spPr>
              <a:xfrm>
                <a:off x="0" y="0"/>
                <a:ext cx="5548478" cy="406400"/>
              </a:xfrm>
              <a:custGeom>
                <a:avLst/>
                <a:gdLst/>
                <a:ahLst/>
                <a:cxnLst/>
                <a:rect l="l" t="t" r="r" b="b"/>
                <a:pathLst>
                  <a:path w="5548478" h="406400">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70827A"/>
              </a:solidFill>
            </p:spPr>
            <p:txBody>
              <a:bodyPr/>
              <a:lstStyle/>
              <a:p>
                <a:endParaRPr lang="es-CL"/>
              </a:p>
            </p:txBody>
          </p:sp>
          <p:sp>
            <p:nvSpPr>
              <p:cNvPr id="29" name="TextBox 29"/>
              <p:cNvSpPr txBox="1"/>
              <p:nvPr/>
            </p:nvSpPr>
            <p:spPr>
              <a:xfrm>
                <a:off x="0" y="-57150"/>
                <a:ext cx="812800" cy="463550"/>
              </a:xfrm>
              <a:prstGeom prst="rect">
                <a:avLst/>
              </a:prstGeom>
            </p:spPr>
            <p:txBody>
              <a:bodyPr lIns="50800" tIns="50800" rIns="50800" bIns="50800" rtlCol="0" anchor="ctr"/>
              <a:lstStyle/>
              <a:p>
                <a:pPr algn="ctr">
                  <a:lnSpc>
                    <a:spcPts val="2659"/>
                  </a:lnSpc>
                </a:pPr>
                <a:endParaRPr/>
              </a:p>
            </p:txBody>
          </p:sp>
        </p:grpSp>
      </p:grpSp>
      <p:grpSp>
        <p:nvGrpSpPr>
          <p:cNvPr id="41" name="Grupo 40">
            <a:extLst>
              <a:ext uri="{FF2B5EF4-FFF2-40B4-BE49-F238E27FC236}">
                <a16:creationId xmlns:a16="http://schemas.microsoft.com/office/drawing/2014/main" id="{2CD7C79C-FD3F-A647-ECD6-8AB38895B857}"/>
              </a:ext>
            </a:extLst>
          </p:cNvPr>
          <p:cNvGrpSpPr/>
          <p:nvPr/>
        </p:nvGrpSpPr>
        <p:grpSpPr>
          <a:xfrm>
            <a:off x="3417965" y="2865722"/>
            <a:ext cx="12202891" cy="5102167"/>
            <a:chOff x="3417965" y="2865722"/>
            <a:chExt cx="12202891" cy="5102167"/>
          </a:xfrm>
        </p:grpSpPr>
        <p:sp>
          <p:nvSpPr>
            <p:cNvPr id="31" name="Freeform 31"/>
            <p:cNvSpPr/>
            <p:nvPr/>
          </p:nvSpPr>
          <p:spPr>
            <a:xfrm>
              <a:off x="3417965" y="2865722"/>
              <a:ext cx="12202891" cy="5102167"/>
            </a:xfrm>
            <a:custGeom>
              <a:avLst/>
              <a:gdLst/>
              <a:ahLst/>
              <a:cxnLst/>
              <a:rect l="l" t="t" r="r" b="b"/>
              <a:pathLst>
                <a:path w="3540329" h="1480252">
                  <a:moveTo>
                    <a:pt x="10151" y="0"/>
                  </a:moveTo>
                  <a:lnTo>
                    <a:pt x="3530178" y="0"/>
                  </a:lnTo>
                  <a:cubicBezTo>
                    <a:pt x="3535785" y="0"/>
                    <a:pt x="3540329" y="4545"/>
                    <a:pt x="3540329" y="10151"/>
                  </a:cubicBezTo>
                  <a:lnTo>
                    <a:pt x="3540329" y="1470101"/>
                  </a:lnTo>
                  <a:cubicBezTo>
                    <a:pt x="3540329" y="1475707"/>
                    <a:pt x="3535785" y="1480252"/>
                    <a:pt x="3530178" y="1480252"/>
                  </a:cubicBezTo>
                  <a:lnTo>
                    <a:pt x="10151" y="1480252"/>
                  </a:lnTo>
                  <a:cubicBezTo>
                    <a:pt x="4545" y="1480252"/>
                    <a:pt x="0" y="1475707"/>
                    <a:pt x="0" y="1470101"/>
                  </a:cubicBezTo>
                  <a:lnTo>
                    <a:pt x="0" y="10151"/>
                  </a:lnTo>
                  <a:cubicBezTo>
                    <a:pt x="0" y="4545"/>
                    <a:pt x="4545" y="0"/>
                    <a:pt x="10151" y="0"/>
                  </a:cubicBezTo>
                  <a:close/>
                </a:path>
              </a:pathLst>
            </a:custGeom>
            <a:solidFill>
              <a:srgbClr val="BEE6DC"/>
            </a:solidFill>
          </p:spPr>
          <p:txBody>
            <a:bodyPr/>
            <a:lstStyle/>
            <a:p>
              <a:r>
                <a:rPr lang="es-CL" dirty="0"/>
                <a:t>R1 y R4, licitación para establecer  el estado del arte de las UES respecto a los ODS y se han realizado actividades para  informar de la importancia de los ODS y las buenas prácticas implementadas en las Instituciones respecto a estos.</a:t>
              </a:r>
            </a:p>
            <a:p>
              <a:endParaRPr lang="es-CL" dirty="0"/>
            </a:p>
          </p:txBody>
        </p:sp>
        <p:pic>
          <p:nvPicPr>
            <p:cNvPr id="34" name="Imagen 33">
              <a:extLst>
                <a:ext uri="{FF2B5EF4-FFF2-40B4-BE49-F238E27FC236}">
                  <a16:creationId xmlns:a16="http://schemas.microsoft.com/office/drawing/2014/main" id="{67D63DE6-EDBF-4499-5A04-68EE775D9614}"/>
                </a:ext>
              </a:extLst>
            </p:cNvPr>
            <p:cNvPicPr>
              <a:picLocks noChangeAspect="1"/>
            </p:cNvPicPr>
            <p:nvPr/>
          </p:nvPicPr>
          <p:blipFill>
            <a:blip r:embed="rId13"/>
            <a:stretch>
              <a:fillRect/>
            </a:stretch>
          </p:blipFill>
          <p:spPr>
            <a:xfrm>
              <a:off x="10652653" y="3494049"/>
              <a:ext cx="4217382" cy="4244041"/>
            </a:xfrm>
            <a:prstGeom prst="rect">
              <a:avLst/>
            </a:prstGeom>
          </p:spPr>
        </p:pic>
        <p:pic>
          <p:nvPicPr>
            <p:cNvPr id="38" name="Imagen 37">
              <a:extLst>
                <a:ext uri="{FF2B5EF4-FFF2-40B4-BE49-F238E27FC236}">
                  <a16:creationId xmlns:a16="http://schemas.microsoft.com/office/drawing/2014/main" id="{D3CDFF08-EDA4-357C-338C-7807D1559BEA}"/>
                </a:ext>
              </a:extLst>
            </p:cNvPr>
            <p:cNvPicPr>
              <a:picLocks noChangeAspect="1"/>
            </p:cNvPicPr>
            <p:nvPr/>
          </p:nvPicPr>
          <p:blipFill>
            <a:blip r:embed="rId14"/>
            <a:stretch>
              <a:fillRect/>
            </a:stretch>
          </p:blipFill>
          <p:spPr>
            <a:xfrm>
              <a:off x="4074669" y="3551786"/>
              <a:ext cx="4916932" cy="4186303"/>
            </a:xfrm>
            <a:prstGeom prst="rect">
              <a:avLst/>
            </a:prstGeom>
          </p:spPr>
        </p:pic>
        <p:pic>
          <p:nvPicPr>
            <p:cNvPr id="40" name="Imagen 39">
              <a:extLst>
                <a:ext uri="{FF2B5EF4-FFF2-40B4-BE49-F238E27FC236}">
                  <a16:creationId xmlns:a16="http://schemas.microsoft.com/office/drawing/2014/main" id="{73CDB119-E85C-D3C3-C912-27FA620F70DF}"/>
                </a:ext>
              </a:extLst>
            </p:cNvPr>
            <p:cNvPicPr>
              <a:picLocks noChangeAspect="1"/>
            </p:cNvPicPr>
            <p:nvPr/>
          </p:nvPicPr>
          <p:blipFill>
            <a:blip r:embed="rId15"/>
            <a:stretch>
              <a:fillRect/>
            </a:stretch>
          </p:blipFill>
          <p:spPr>
            <a:xfrm flipH="1">
              <a:off x="9519410" y="5996696"/>
              <a:ext cx="1757847" cy="1741393"/>
            </a:xfrm>
            <a:prstGeom prst="rect">
              <a:avLst/>
            </a:prstGeom>
          </p:spPr>
        </p:pic>
      </p:grpSp>
    </p:spTree>
    <p:extLst>
      <p:ext uri="{BB962C8B-B14F-4D97-AF65-F5344CB8AC3E}">
        <p14:creationId xmlns:p14="http://schemas.microsoft.com/office/powerpoint/2010/main" val="38407641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456</TotalTime>
  <Words>1209</Words>
  <Application>Microsoft Office PowerPoint</Application>
  <PresentationFormat>Personalizado</PresentationFormat>
  <Paragraphs>117</Paragraphs>
  <Slides>17</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17</vt:i4>
      </vt:variant>
    </vt:vector>
  </HeadingPairs>
  <TitlesOfParts>
    <vt:vector size="23" baseType="lpstr">
      <vt:lpstr>Archivo Narrow</vt:lpstr>
      <vt:lpstr>Arial</vt:lpstr>
      <vt:lpstr>Segoe UI Black</vt:lpstr>
      <vt:lpstr>Calibri</vt:lpstr>
      <vt:lpstr>Archivo Black</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Copia de PRESENTACIÓN TALLER 07-09 (JORNADA CUECH)</dc:title>
  <dc:creator>magister eficiencia energetica</dc:creator>
  <cp:lastModifiedBy>David Blanco Fernandez</cp:lastModifiedBy>
  <cp:revision>6</cp:revision>
  <dcterms:created xsi:type="dcterms:W3CDTF">2006-08-16T00:00:00Z</dcterms:created>
  <dcterms:modified xsi:type="dcterms:W3CDTF">2023-10-05T12:04:35Z</dcterms:modified>
  <dc:identifier>DAFv00xEZrw</dc:identifier>
</cp:coreProperties>
</file>