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257" r:id="rId4"/>
    <p:sldId id="258" r:id="rId5"/>
    <p:sldId id="285" r:id="rId6"/>
    <p:sldId id="259" r:id="rId7"/>
    <p:sldId id="260" r:id="rId8"/>
    <p:sldId id="261" r:id="rId9"/>
    <p:sldId id="262" r:id="rId10"/>
    <p:sldId id="263" r:id="rId11"/>
    <p:sldId id="265" r:id="rId12"/>
    <p:sldId id="266" r:id="rId13"/>
    <p:sldId id="267" r:id="rId14"/>
    <p:sldId id="268" r:id="rId15"/>
    <p:sldId id="269" r:id="rId16"/>
    <p:sldId id="264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hiIVZM29EQecRvniiU/kgx80QvD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63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7e8025023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g27e80250235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83f5827e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83f5827e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83f5827e0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83f5827e0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83f5827e0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83f5827e0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83f5827e0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83f5827e0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83f5827e09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83f5827e09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86e0bf2443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286e0bf244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7e80250235_2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g27e80250235_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86e0bf244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g286e0bf244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86e0bf2443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g286e0bf2443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86e0bf2443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g286e0bf2443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7e80250235_2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27e80250235_2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86e0bf2443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286e0bf2443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86e0bf2443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286e0bf2443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86e0bf2443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g286e0bf2443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86e0bf2443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g286e0bf2443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86e0bf2443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g286e0bf2443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86e0bf2443_1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g286e0bf2443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86e0bf2443_1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286e0bf2443_1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86e0bf2443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g286e0bf2443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86e0bf2443_1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g286e0bf2443_1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86e0bf2443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g286e0bf2443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7e80250235_2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g27e80250235_2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84538d83b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g284538d83b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7e80250235_2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g27e80250235_2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5506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82a14df3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82a14df3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82a14df3d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82a14df3d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82a14df3d0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82a14df3d0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82a14df3d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82a14df3d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7e80250235_2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g27e80250235_2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●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○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■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●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○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■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●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○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■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42" name="Google Shape;42;p1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7e80250235_2_13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g27e80250235_2_13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5" name="Google Shape;55;g27e80250235_2_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g27e80250235_2_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g27e80250235_2_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7e80250235_2_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g27e80250235_2_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g27e80250235_2_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g27e80250235_2_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g27e80250235_2_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7e80250235_2_25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g27e80250235_2_25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g27e80250235_2_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g27e80250235_2_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g27e80250235_2_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7e80250235_2_3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g27e80250235_2_3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g27e80250235_2_3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g27e80250235_2_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g27e80250235_2_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g27e80250235_2_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7e80250235_2_3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g27e80250235_2_38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0" name="Google Shape;80;g27e80250235_2_38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g27e80250235_2_3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2" name="Google Shape;82;g27e80250235_2_3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g27e80250235_2_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g27e80250235_2_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g27e80250235_2_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7e80250235_2_4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27e80250235_2_4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g27e80250235_2_4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g27e80250235_2_4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e80250235_2_5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g27e80250235_2_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g27e80250235_2_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7e80250235_2_5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g27e80250235_2_56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98" name="Google Shape;98;g27e80250235_2_56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9" name="Google Shape;99;g27e80250235_2_5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g27e80250235_2_5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g27e80250235_2_5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-1906450" y="4450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7e80250235_2_6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27e80250235_2_6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g27e80250235_2_6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06" name="Google Shape;106;g27e80250235_2_6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g27e80250235_2_6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27e80250235_2_6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7e80250235_2_7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27e80250235_2_70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g27e80250235_2_7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g27e80250235_2_7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27e80250235_2_7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7e80250235_2_76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27e80250235_2_76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g27e80250235_2_7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g27e80250235_2_7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g27e80250235_2_7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●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○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■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●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○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■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●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○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■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1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●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○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■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●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○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■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●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○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■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27e80250235_2_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g27e80250235_2_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g27e80250235_2_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g27e80250235_2_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g27e80250235_2_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g27e80250235_2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159" y="172863"/>
            <a:ext cx="4343400" cy="90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g27e80250235_2_0"/>
          <p:cNvSpPr txBox="1"/>
          <p:nvPr/>
        </p:nvSpPr>
        <p:spPr>
          <a:xfrm>
            <a:off x="4048050" y="1384200"/>
            <a:ext cx="4997700" cy="12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70" b="1" i="0" u="none" strike="noStrike" cap="none">
                <a:solidFill>
                  <a:srgbClr val="00607C"/>
                </a:solidFill>
                <a:latin typeface="Arial"/>
                <a:ea typeface="Arial"/>
                <a:cs typeface="Arial"/>
                <a:sym typeface="Arial"/>
              </a:rPr>
              <a:t>ESTRATEGIA</a:t>
            </a:r>
            <a:r>
              <a:rPr lang="es" sz="1570" b="1">
                <a:solidFill>
                  <a:srgbClr val="00607C"/>
                </a:solidFill>
              </a:rPr>
              <a:t>S PARA LA INNOVACIÓN</a:t>
            </a:r>
            <a:endParaRPr sz="1570" b="1">
              <a:solidFill>
                <a:srgbClr val="00607C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70" b="1">
                <a:solidFill>
                  <a:srgbClr val="00607C"/>
                </a:solidFill>
              </a:rPr>
              <a:t>SI</a:t>
            </a:r>
            <a:r>
              <a:rPr lang="es" sz="1570" b="1" i="0" u="none" strike="noStrike" cap="none">
                <a:solidFill>
                  <a:srgbClr val="00607C"/>
                </a:solidFill>
                <a:latin typeface="Arial"/>
                <a:ea typeface="Arial"/>
                <a:cs typeface="Arial"/>
                <a:sym typeface="Arial"/>
              </a:rPr>
              <a:t>MULADORES DE NEGOCIOS PARA IMPULSAR EL ÉXITO DE LAS STAR</a:t>
            </a:r>
            <a:r>
              <a:rPr lang="es" sz="1570" b="1">
                <a:solidFill>
                  <a:srgbClr val="00607C"/>
                </a:solidFill>
              </a:rPr>
              <a:t>T</a:t>
            </a:r>
            <a:r>
              <a:rPr lang="es" sz="1570" b="1" i="0" u="none" strike="noStrike" cap="none">
                <a:solidFill>
                  <a:srgbClr val="00607C"/>
                </a:solidFill>
                <a:latin typeface="Arial"/>
                <a:ea typeface="Arial"/>
                <a:cs typeface="Arial"/>
                <a:sym typeface="Arial"/>
              </a:rPr>
              <a:t>UPS</a:t>
            </a:r>
            <a:endParaRPr sz="1200" b="1">
              <a:solidFill>
                <a:schemeClr val="dk1"/>
              </a:solidFill>
              <a:highlight>
                <a:srgbClr val="F7F7F8"/>
              </a:highlight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70" b="1">
              <a:solidFill>
                <a:srgbClr val="00607C"/>
              </a:solidFill>
            </a:endParaRPr>
          </a:p>
        </p:txBody>
      </p:sp>
      <p:sp>
        <p:nvSpPr>
          <p:cNvPr id="127" name="Google Shape;127;g27e80250235_2_0"/>
          <p:cNvSpPr txBox="1"/>
          <p:nvPr/>
        </p:nvSpPr>
        <p:spPr>
          <a:xfrm>
            <a:off x="4086962" y="2636700"/>
            <a:ext cx="4997700" cy="13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74" b="0" i="0" u="none" strike="noStrike" cap="none">
                <a:solidFill>
                  <a:srgbClr val="68899A"/>
                </a:solidFill>
                <a:latin typeface="Arial"/>
                <a:ea typeface="Arial"/>
                <a:cs typeface="Arial"/>
                <a:sym typeface="Arial"/>
              </a:rPr>
              <a:t>Autor/es: Erica Milin, Silvia Quiroga, Hernán Martel, Rubén Flecha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74" b="0" i="0" u="none" strike="noStrike" cap="none">
                <a:solidFill>
                  <a:srgbClr val="68899A"/>
                </a:solidFill>
                <a:latin typeface="Arial"/>
                <a:ea typeface="Arial"/>
                <a:cs typeface="Arial"/>
                <a:sym typeface="Arial"/>
              </a:rPr>
              <a:t>Universidad Tecnológica Nacional Facultad Regional Buenos Aires 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74" b="0" i="0" u="none" strike="noStrike" cap="none">
              <a:solidFill>
                <a:srgbClr val="68899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74" b="0" i="0" u="none" strike="noStrike" cap="none">
                <a:solidFill>
                  <a:srgbClr val="68899A"/>
                </a:solidFill>
                <a:latin typeface="Arial"/>
                <a:ea typeface="Arial"/>
                <a:cs typeface="Arial"/>
                <a:sym typeface="Arial"/>
              </a:rPr>
              <a:t>País: Argentina</a:t>
            </a:r>
            <a:br>
              <a:rPr lang="es" sz="127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274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74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83f5827e09_0_0"/>
          <p:cNvSpPr txBox="1"/>
          <p:nvPr/>
        </p:nvSpPr>
        <p:spPr>
          <a:xfrm>
            <a:off x="6643700" y="1776400"/>
            <a:ext cx="1964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Gestión efectiva para superarlos.</a:t>
            </a:r>
            <a:endParaRPr sz="2100"/>
          </a:p>
        </p:txBody>
      </p:sp>
      <p:sp>
        <p:nvSpPr>
          <p:cNvPr id="188" name="Google Shape;188;g283f5827e09_0_0"/>
          <p:cNvSpPr txBox="1"/>
          <p:nvPr/>
        </p:nvSpPr>
        <p:spPr>
          <a:xfrm>
            <a:off x="-1" y="0"/>
            <a:ext cx="6410739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La naturaleza desafiante de las startups</a:t>
            </a:r>
            <a:endParaRPr sz="2800" b="1" dirty="0">
              <a:solidFill>
                <a:srgbClr val="6AA84F"/>
              </a:solidFill>
            </a:endParaRPr>
          </a:p>
        </p:txBody>
      </p:sp>
      <p:sp>
        <p:nvSpPr>
          <p:cNvPr id="189" name="Google Shape;189;g283f5827e09_0_0"/>
          <p:cNvSpPr txBox="1"/>
          <p:nvPr/>
        </p:nvSpPr>
        <p:spPr>
          <a:xfrm>
            <a:off x="309550" y="1320875"/>
            <a:ext cx="16551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startups enfrentan desafíos únicos y complejos</a:t>
            </a:r>
            <a:endParaRPr sz="1700"/>
          </a:p>
        </p:txBody>
      </p:sp>
      <p:sp>
        <p:nvSpPr>
          <p:cNvPr id="190" name="Google Shape;190;g283f5827e09_0_0"/>
          <p:cNvSpPr txBox="1"/>
          <p:nvPr/>
        </p:nvSpPr>
        <p:spPr>
          <a:xfrm>
            <a:off x="2907500" y="1190863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falta de recursos financieros</a:t>
            </a:r>
            <a:endParaRPr sz="1700"/>
          </a:p>
        </p:txBody>
      </p:sp>
      <p:sp>
        <p:nvSpPr>
          <p:cNvPr id="191" name="Google Shape;191;g283f5827e09_0_0"/>
          <p:cNvSpPr txBox="1"/>
          <p:nvPr/>
        </p:nvSpPr>
        <p:spPr>
          <a:xfrm>
            <a:off x="2967050" y="17764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incertidumbre del mercado</a:t>
            </a:r>
            <a:endParaRPr/>
          </a:p>
        </p:txBody>
      </p:sp>
      <p:sp>
        <p:nvSpPr>
          <p:cNvPr id="192" name="Google Shape;192;g283f5827e09_0_0"/>
          <p:cNvSpPr txBox="1"/>
          <p:nvPr/>
        </p:nvSpPr>
        <p:spPr>
          <a:xfrm>
            <a:off x="2967050" y="22883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competencia feroz</a:t>
            </a:r>
            <a:endParaRPr/>
          </a:p>
        </p:txBody>
      </p:sp>
      <p:cxnSp>
        <p:nvCxnSpPr>
          <p:cNvPr id="193" name="Google Shape;193;g283f5827e09_0_0"/>
          <p:cNvCxnSpPr>
            <a:stCxn id="189" idx="3"/>
            <a:endCxn id="190" idx="1"/>
          </p:cNvCxnSpPr>
          <p:nvPr/>
        </p:nvCxnSpPr>
        <p:spPr>
          <a:xfrm rot="10800000" flipH="1">
            <a:off x="1964650" y="1421675"/>
            <a:ext cx="942900" cy="54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4" name="Google Shape;194;g283f5827e09_0_0"/>
          <p:cNvCxnSpPr>
            <a:stCxn id="189" idx="3"/>
            <a:endCxn id="191" idx="1"/>
          </p:cNvCxnSpPr>
          <p:nvPr/>
        </p:nvCxnSpPr>
        <p:spPr>
          <a:xfrm>
            <a:off x="1964650" y="1967375"/>
            <a:ext cx="1002300" cy="39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5" name="Google Shape;195;g283f5827e09_0_0"/>
          <p:cNvCxnSpPr>
            <a:stCxn id="189" idx="3"/>
            <a:endCxn id="192" idx="1"/>
          </p:cNvCxnSpPr>
          <p:nvPr/>
        </p:nvCxnSpPr>
        <p:spPr>
          <a:xfrm>
            <a:off x="1964650" y="1967375"/>
            <a:ext cx="1002300" cy="55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6" name="Google Shape;196;g283f5827e09_0_0"/>
          <p:cNvSpPr/>
          <p:nvPr/>
        </p:nvSpPr>
        <p:spPr>
          <a:xfrm>
            <a:off x="5857875" y="1238250"/>
            <a:ext cx="393000" cy="1595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283f5827e09_0_0"/>
          <p:cNvSpPr txBox="1"/>
          <p:nvPr/>
        </p:nvSpPr>
        <p:spPr>
          <a:xfrm>
            <a:off x="6500450" y="1190875"/>
            <a:ext cx="2012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simuladores</a:t>
            </a:r>
            <a:endParaRPr sz="2200"/>
          </a:p>
        </p:txBody>
      </p:sp>
      <p:pic>
        <p:nvPicPr>
          <p:cNvPr id="198" name="Google Shape;198;g283f5827e09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902475"/>
            <a:ext cx="3858298" cy="208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83f5827e09_0_8"/>
          <p:cNvSpPr txBox="1"/>
          <p:nvPr/>
        </p:nvSpPr>
        <p:spPr>
          <a:xfrm>
            <a:off x="6536550" y="2595450"/>
            <a:ext cx="2012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tomar decisiones financieras inteligentes</a:t>
            </a:r>
            <a:endParaRPr sz="2300"/>
          </a:p>
        </p:txBody>
      </p:sp>
      <p:sp>
        <p:nvSpPr>
          <p:cNvPr id="204" name="Google Shape;204;g283f5827e09_0_8"/>
          <p:cNvSpPr txBox="1"/>
          <p:nvPr/>
        </p:nvSpPr>
        <p:spPr>
          <a:xfrm>
            <a:off x="0" y="0"/>
            <a:ext cx="51792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Financiamiento y sostenibilidad</a:t>
            </a:r>
            <a:endParaRPr sz="2800" b="1" dirty="0">
              <a:solidFill>
                <a:schemeClr val="accent6"/>
              </a:solidFill>
            </a:endParaRPr>
          </a:p>
        </p:txBody>
      </p:sp>
      <p:sp>
        <p:nvSpPr>
          <p:cNvPr id="205" name="Google Shape;205;g283f5827e09_0_8"/>
          <p:cNvSpPr txBox="1"/>
          <p:nvPr/>
        </p:nvSpPr>
        <p:spPr>
          <a:xfrm>
            <a:off x="154800" y="625350"/>
            <a:ext cx="3000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dificultades que enfrentan los emprendedores para acceder al capital </a:t>
            </a:r>
            <a:endParaRPr sz="1600"/>
          </a:p>
        </p:txBody>
      </p:sp>
      <p:sp>
        <p:nvSpPr>
          <p:cNvPr id="206" name="Google Shape;206;g283f5827e09_0_8"/>
          <p:cNvSpPr txBox="1"/>
          <p:nvPr/>
        </p:nvSpPr>
        <p:spPr>
          <a:xfrm>
            <a:off x="273850" y="2195250"/>
            <a:ext cx="3000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garantizar su sostenibilidad a largo plazo</a:t>
            </a:r>
            <a:endParaRPr sz="1600"/>
          </a:p>
        </p:txBody>
      </p:sp>
      <p:sp>
        <p:nvSpPr>
          <p:cNvPr id="207" name="Google Shape;207;g283f5827e09_0_8"/>
          <p:cNvSpPr txBox="1"/>
          <p:nvPr/>
        </p:nvSpPr>
        <p:spPr>
          <a:xfrm>
            <a:off x="3273850" y="1441050"/>
            <a:ext cx="2012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simuladores</a:t>
            </a:r>
            <a:endParaRPr sz="2200"/>
          </a:p>
        </p:txBody>
      </p:sp>
      <p:sp>
        <p:nvSpPr>
          <p:cNvPr id="208" name="Google Shape;208;g283f5827e09_0_8"/>
          <p:cNvSpPr txBox="1"/>
          <p:nvPr/>
        </p:nvSpPr>
        <p:spPr>
          <a:xfrm>
            <a:off x="6455575" y="83025"/>
            <a:ext cx="25476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pueden ayudar a comprender las estrategias de financiamiento</a:t>
            </a:r>
            <a:endParaRPr sz="1600"/>
          </a:p>
        </p:txBody>
      </p:sp>
      <p:sp>
        <p:nvSpPr>
          <p:cNvPr id="209" name="Google Shape;209;g283f5827e09_0_8"/>
          <p:cNvSpPr txBox="1"/>
          <p:nvPr/>
        </p:nvSpPr>
        <p:spPr>
          <a:xfrm>
            <a:off x="6536550" y="1733550"/>
            <a:ext cx="1785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evaluar riesgos</a:t>
            </a:r>
            <a:endParaRPr sz="1600"/>
          </a:p>
        </p:txBody>
      </p:sp>
      <p:cxnSp>
        <p:nvCxnSpPr>
          <p:cNvPr id="210" name="Google Shape;210;g283f5827e09_0_8"/>
          <p:cNvCxnSpPr>
            <a:stCxn id="205" idx="3"/>
            <a:endCxn id="207" idx="0"/>
          </p:cNvCxnSpPr>
          <p:nvPr/>
        </p:nvCxnSpPr>
        <p:spPr>
          <a:xfrm>
            <a:off x="3154800" y="1179450"/>
            <a:ext cx="1125300" cy="2616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" name="Google Shape;211;g283f5827e09_0_8"/>
          <p:cNvCxnSpPr>
            <a:stCxn id="206" idx="3"/>
            <a:endCxn id="207" idx="2"/>
          </p:cNvCxnSpPr>
          <p:nvPr/>
        </p:nvCxnSpPr>
        <p:spPr>
          <a:xfrm rot="10800000" flipH="1">
            <a:off x="3273850" y="2026050"/>
            <a:ext cx="1006200" cy="5694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" name="Google Shape;212;g283f5827e09_0_8"/>
          <p:cNvCxnSpPr>
            <a:stCxn id="207" idx="3"/>
            <a:endCxn id="208" idx="1"/>
          </p:cNvCxnSpPr>
          <p:nvPr/>
        </p:nvCxnSpPr>
        <p:spPr>
          <a:xfrm rot="10800000" flipH="1">
            <a:off x="5286250" y="790950"/>
            <a:ext cx="1169400" cy="94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3" name="Google Shape;213;g283f5827e09_0_8"/>
          <p:cNvCxnSpPr>
            <a:stCxn id="207" idx="3"/>
            <a:endCxn id="209" idx="1"/>
          </p:cNvCxnSpPr>
          <p:nvPr/>
        </p:nvCxnSpPr>
        <p:spPr>
          <a:xfrm>
            <a:off x="5286250" y="1733550"/>
            <a:ext cx="1250400" cy="24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4" name="Google Shape;214;g283f5827e09_0_8"/>
          <p:cNvCxnSpPr>
            <a:stCxn id="207" idx="3"/>
            <a:endCxn id="203" idx="1"/>
          </p:cNvCxnSpPr>
          <p:nvPr/>
        </p:nvCxnSpPr>
        <p:spPr>
          <a:xfrm>
            <a:off x="5286250" y="1733550"/>
            <a:ext cx="1250400" cy="141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15" name="Google Shape;215;g283f5827e09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400" y="3073350"/>
            <a:ext cx="5979574" cy="205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83f5827e09_0_13"/>
          <p:cNvSpPr txBox="1"/>
          <p:nvPr/>
        </p:nvSpPr>
        <p:spPr>
          <a:xfrm>
            <a:off x="6062675" y="2633450"/>
            <a:ext cx="3000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fomentar una cultura empresarial atractiva</a:t>
            </a:r>
            <a:endParaRPr sz="2300"/>
          </a:p>
        </p:txBody>
      </p:sp>
      <p:sp>
        <p:nvSpPr>
          <p:cNvPr id="221" name="Google Shape;221;g283f5827e09_0_13"/>
          <p:cNvSpPr txBox="1"/>
          <p:nvPr/>
        </p:nvSpPr>
        <p:spPr>
          <a:xfrm>
            <a:off x="0" y="0"/>
            <a:ext cx="61221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Gestión del talento en startups</a:t>
            </a:r>
            <a:endParaRPr sz="2800" b="1" dirty="0">
              <a:solidFill>
                <a:schemeClr val="accent6"/>
              </a:solidFill>
            </a:endParaRPr>
          </a:p>
        </p:txBody>
      </p:sp>
      <p:sp>
        <p:nvSpPr>
          <p:cNvPr id="222" name="Google Shape;222;g283f5827e09_0_13"/>
          <p:cNvSpPr txBox="1"/>
          <p:nvPr/>
        </p:nvSpPr>
        <p:spPr>
          <a:xfrm>
            <a:off x="71450" y="680829"/>
            <a:ext cx="30000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emprendedores se enfrentan a la competencia con empresas consolidadas para atraer y retener talento cualificado</a:t>
            </a:r>
            <a:endParaRPr sz="1700" dirty="0"/>
          </a:p>
        </p:txBody>
      </p:sp>
      <p:sp>
        <p:nvSpPr>
          <p:cNvPr id="223" name="Google Shape;223;g283f5827e09_0_13"/>
          <p:cNvSpPr txBox="1"/>
          <p:nvPr/>
        </p:nvSpPr>
        <p:spPr>
          <a:xfrm>
            <a:off x="3181461" y="2114550"/>
            <a:ext cx="260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pueden ayudar a desarrollar estrategias efectivas de</a:t>
            </a:r>
            <a:endParaRPr sz="1600"/>
          </a:p>
        </p:txBody>
      </p:sp>
      <p:sp>
        <p:nvSpPr>
          <p:cNvPr id="224" name="Google Shape;224;g283f5827e09_0_13"/>
          <p:cNvSpPr txBox="1"/>
          <p:nvPr/>
        </p:nvSpPr>
        <p:spPr>
          <a:xfrm>
            <a:off x="6122100" y="469125"/>
            <a:ext cx="2057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reclutamiento</a:t>
            </a:r>
            <a:endParaRPr sz="1800"/>
          </a:p>
        </p:txBody>
      </p:sp>
      <p:sp>
        <p:nvSpPr>
          <p:cNvPr id="225" name="Google Shape;225;g283f5827e09_0_13"/>
          <p:cNvSpPr txBox="1"/>
          <p:nvPr/>
        </p:nvSpPr>
        <p:spPr>
          <a:xfrm>
            <a:off x="6122100" y="1162050"/>
            <a:ext cx="1884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capacitación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26" name="Google Shape;226;g283f5827e09_0_13"/>
          <p:cNvSpPr txBox="1"/>
          <p:nvPr/>
        </p:nvSpPr>
        <p:spPr>
          <a:xfrm>
            <a:off x="6199675" y="1897750"/>
            <a:ext cx="1884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retención</a:t>
            </a:r>
            <a:endParaRPr sz="1600"/>
          </a:p>
        </p:txBody>
      </p:sp>
      <p:sp>
        <p:nvSpPr>
          <p:cNvPr id="227" name="Google Shape;227;g283f5827e09_0_13"/>
          <p:cNvSpPr txBox="1"/>
          <p:nvPr/>
        </p:nvSpPr>
        <p:spPr>
          <a:xfrm>
            <a:off x="3304800" y="1445700"/>
            <a:ext cx="2012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simuladores</a:t>
            </a:r>
            <a:endParaRPr sz="2200"/>
          </a:p>
        </p:txBody>
      </p:sp>
      <p:cxnSp>
        <p:nvCxnSpPr>
          <p:cNvPr id="228" name="Google Shape;228;g283f5827e09_0_13"/>
          <p:cNvCxnSpPr>
            <a:stCxn id="227" idx="3"/>
            <a:endCxn id="224" idx="1"/>
          </p:cNvCxnSpPr>
          <p:nvPr/>
        </p:nvCxnSpPr>
        <p:spPr>
          <a:xfrm rot="10800000" flipH="1">
            <a:off x="5317200" y="730800"/>
            <a:ext cx="804900" cy="1007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9" name="Google Shape;229;g283f5827e09_0_13"/>
          <p:cNvCxnSpPr>
            <a:stCxn id="227" idx="3"/>
            <a:endCxn id="225" idx="1"/>
          </p:cNvCxnSpPr>
          <p:nvPr/>
        </p:nvCxnSpPr>
        <p:spPr>
          <a:xfrm rot="10800000" flipH="1">
            <a:off x="5317200" y="1423800"/>
            <a:ext cx="804900" cy="31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0" name="Google Shape;230;g283f5827e09_0_13"/>
          <p:cNvCxnSpPr>
            <a:stCxn id="227" idx="3"/>
            <a:endCxn id="226" idx="1"/>
          </p:cNvCxnSpPr>
          <p:nvPr/>
        </p:nvCxnSpPr>
        <p:spPr>
          <a:xfrm>
            <a:off x="5317200" y="1738200"/>
            <a:ext cx="882600" cy="42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1" name="Google Shape;231;g283f5827e09_0_13"/>
          <p:cNvCxnSpPr>
            <a:stCxn id="227" idx="3"/>
            <a:endCxn id="220" idx="1"/>
          </p:cNvCxnSpPr>
          <p:nvPr/>
        </p:nvCxnSpPr>
        <p:spPr>
          <a:xfrm>
            <a:off x="5317200" y="1738200"/>
            <a:ext cx="745500" cy="129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32" name="Google Shape;232;g283f5827e09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164975"/>
            <a:ext cx="3252799" cy="182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g283f5827e09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2700" y="715500"/>
            <a:ext cx="3870467" cy="2036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283f5827e09_0_16"/>
          <p:cNvSpPr txBox="1"/>
          <p:nvPr/>
        </p:nvSpPr>
        <p:spPr>
          <a:xfrm>
            <a:off x="3059450" y="4012425"/>
            <a:ext cx="2640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iterar rápidamente para adaptarse a las demandas cambiantes</a:t>
            </a:r>
            <a:endParaRPr sz="2100"/>
          </a:p>
        </p:txBody>
      </p:sp>
      <p:sp>
        <p:nvSpPr>
          <p:cNvPr id="239" name="Google Shape;239;g283f5827e09_0_16"/>
          <p:cNvSpPr txBox="1"/>
          <p:nvPr/>
        </p:nvSpPr>
        <p:spPr>
          <a:xfrm>
            <a:off x="0" y="0"/>
            <a:ext cx="7792278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Desarrollo de productos y adaptación al mercado</a:t>
            </a:r>
            <a:endParaRPr sz="2800" b="1" dirty="0">
              <a:solidFill>
                <a:schemeClr val="accent6"/>
              </a:solidFill>
            </a:endParaRPr>
          </a:p>
        </p:txBody>
      </p:sp>
      <p:sp>
        <p:nvSpPr>
          <p:cNvPr id="240" name="Google Shape;240;g283f5827e09_0_16"/>
          <p:cNvSpPr txBox="1"/>
          <p:nvPr/>
        </p:nvSpPr>
        <p:spPr>
          <a:xfrm>
            <a:off x="118950" y="1278750"/>
            <a:ext cx="2262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desarrollo de productos en startups implica un equilibrio delicado</a:t>
            </a:r>
            <a:endParaRPr sz="1500"/>
          </a:p>
        </p:txBody>
      </p:sp>
      <p:sp>
        <p:nvSpPr>
          <p:cNvPr id="241" name="Google Shape;241;g283f5827e09_0_16"/>
          <p:cNvSpPr txBox="1"/>
          <p:nvPr/>
        </p:nvSpPr>
        <p:spPr>
          <a:xfrm>
            <a:off x="4881600" y="715500"/>
            <a:ext cx="1464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validación del mercado</a:t>
            </a:r>
            <a:endParaRPr b="1"/>
          </a:p>
        </p:txBody>
      </p:sp>
      <p:sp>
        <p:nvSpPr>
          <p:cNvPr id="242" name="Google Shape;242;g283f5827e09_0_16"/>
          <p:cNvSpPr txBox="1"/>
          <p:nvPr/>
        </p:nvSpPr>
        <p:spPr>
          <a:xfrm>
            <a:off x="59550" y="3800500"/>
            <a:ext cx="26409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ayudar a los emprendedores a comprender mejor las necesidades del cliente</a:t>
            </a:r>
            <a:endParaRPr/>
          </a:p>
        </p:txBody>
      </p:sp>
      <p:sp>
        <p:nvSpPr>
          <p:cNvPr id="243" name="Google Shape;243;g283f5827e09_0_16"/>
          <p:cNvSpPr txBox="1"/>
          <p:nvPr/>
        </p:nvSpPr>
        <p:spPr>
          <a:xfrm>
            <a:off x="6081625" y="409135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realizar investigaciones de mercado efectivas</a:t>
            </a:r>
            <a:endParaRPr/>
          </a:p>
        </p:txBody>
      </p:sp>
      <p:sp>
        <p:nvSpPr>
          <p:cNvPr id="244" name="Google Shape;244;g283f5827e09_0_16"/>
          <p:cNvSpPr txBox="1"/>
          <p:nvPr/>
        </p:nvSpPr>
        <p:spPr>
          <a:xfrm>
            <a:off x="2381250" y="788325"/>
            <a:ext cx="152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innovación</a:t>
            </a:r>
            <a:endParaRPr b="1"/>
          </a:p>
        </p:txBody>
      </p:sp>
      <p:sp>
        <p:nvSpPr>
          <p:cNvPr id="245" name="Google Shape;245;g283f5827e09_0_16"/>
          <p:cNvSpPr txBox="1"/>
          <p:nvPr/>
        </p:nvSpPr>
        <p:spPr>
          <a:xfrm>
            <a:off x="3373700" y="3013313"/>
            <a:ext cx="2012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simuladores</a:t>
            </a:r>
            <a:endParaRPr sz="2200"/>
          </a:p>
        </p:txBody>
      </p:sp>
      <p:cxnSp>
        <p:nvCxnSpPr>
          <p:cNvPr id="246" name="Google Shape;246;g283f5827e09_0_16"/>
          <p:cNvCxnSpPr>
            <a:stCxn id="245" idx="2"/>
            <a:endCxn id="242" idx="0"/>
          </p:cNvCxnSpPr>
          <p:nvPr/>
        </p:nvCxnSpPr>
        <p:spPr>
          <a:xfrm rot="5400000">
            <a:off x="2778800" y="2199413"/>
            <a:ext cx="202200" cy="3000000"/>
          </a:xfrm>
          <a:prstGeom prst="bentConnector3">
            <a:avLst>
              <a:gd name="adj1" fmla="val 4999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g283f5827e09_0_16"/>
          <p:cNvCxnSpPr>
            <a:endCxn id="238" idx="0"/>
          </p:cNvCxnSpPr>
          <p:nvPr/>
        </p:nvCxnSpPr>
        <p:spPr>
          <a:xfrm rot="-5400000" flipH="1">
            <a:off x="4172600" y="3805125"/>
            <a:ext cx="4140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g283f5827e09_0_16"/>
          <p:cNvCxnSpPr>
            <a:stCxn id="245" idx="2"/>
            <a:endCxn id="243" idx="0"/>
          </p:cNvCxnSpPr>
          <p:nvPr/>
        </p:nvCxnSpPr>
        <p:spPr>
          <a:xfrm rot="-5400000" flipH="1">
            <a:off x="5734250" y="2243963"/>
            <a:ext cx="492900" cy="3201600"/>
          </a:xfrm>
          <a:prstGeom prst="bentConnector3">
            <a:avLst>
              <a:gd name="adj1" fmla="val 2120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83f5827e09_0_19"/>
          <p:cNvSpPr txBox="1"/>
          <p:nvPr/>
        </p:nvSpPr>
        <p:spPr>
          <a:xfrm>
            <a:off x="0" y="0"/>
            <a:ext cx="4174435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Marco legal y regulatorio</a:t>
            </a:r>
            <a:endParaRPr sz="2800" b="1" dirty="0">
              <a:solidFill>
                <a:schemeClr val="accent6"/>
              </a:solidFill>
            </a:endParaRPr>
          </a:p>
        </p:txBody>
      </p:sp>
      <p:sp>
        <p:nvSpPr>
          <p:cNvPr id="254" name="Google Shape;254;g283f5827e09_0_19"/>
          <p:cNvSpPr txBox="1"/>
          <p:nvPr/>
        </p:nvSpPr>
        <p:spPr>
          <a:xfrm>
            <a:off x="202650" y="1940350"/>
            <a:ext cx="3357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barreras regulatorias y legales complejas</a:t>
            </a:r>
            <a:endParaRPr sz="1600"/>
          </a:p>
        </p:txBody>
      </p:sp>
      <p:sp>
        <p:nvSpPr>
          <p:cNvPr id="255" name="Google Shape;255;g283f5827e09_0_19"/>
          <p:cNvSpPr txBox="1"/>
          <p:nvPr/>
        </p:nvSpPr>
        <p:spPr>
          <a:xfrm>
            <a:off x="5564484" y="1786450"/>
            <a:ext cx="3357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desde el cumplimiento normativo hasta la protección de la propiedad intelectual</a:t>
            </a:r>
            <a:endParaRPr sz="1600"/>
          </a:p>
        </p:txBody>
      </p:sp>
      <p:sp>
        <p:nvSpPr>
          <p:cNvPr id="256" name="Google Shape;256;g283f5827e09_0_19"/>
          <p:cNvSpPr txBox="1"/>
          <p:nvPr/>
        </p:nvSpPr>
        <p:spPr>
          <a:xfrm>
            <a:off x="559600" y="3845700"/>
            <a:ext cx="8179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ayudar a los emprendedores a navegar por este terreno, proporcionando conocimientos sobre regulaciones, normativas y mejores prácticas legales</a:t>
            </a:r>
            <a:endParaRPr sz="1600"/>
          </a:p>
        </p:txBody>
      </p:sp>
      <p:cxnSp>
        <p:nvCxnSpPr>
          <p:cNvPr id="257" name="Google Shape;257;g283f5827e09_0_19"/>
          <p:cNvCxnSpPr>
            <a:stCxn id="254" idx="3"/>
            <a:endCxn id="255" idx="1"/>
          </p:cNvCxnSpPr>
          <p:nvPr/>
        </p:nvCxnSpPr>
        <p:spPr>
          <a:xfrm>
            <a:off x="3559650" y="2340550"/>
            <a:ext cx="200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8" name="Google Shape;258;g283f5827e09_0_19"/>
          <p:cNvSpPr txBox="1"/>
          <p:nvPr/>
        </p:nvSpPr>
        <p:spPr>
          <a:xfrm>
            <a:off x="3361800" y="2894638"/>
            <a:ext cx="2012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simuladores</a:t>
            </a:r>
            <a:endParaRPr sz="2200"/>
          </a:p>
        </p:txBody>
      </p:sp>
      <p:sp>
        <p:nvSpPr>
          <p:cNvPr id="259" name="Google Shape;259;g283f5827e09_0_19"/>
          <p:cNvSpPr/>
          <p:nvPr/>
        </p:nvSpPr>
        <p:spPr>
          <a:xfrm rot="-5400000">
            <a:off x="4211875" y="-133950"/>
            <a:ext cx="416700" cy="75426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0" name="Google Shape;260;g283f5827e09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0075" y="0"/>
            <a:ext cx="4833924" cy="1691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86e0bf2443_2_0"/>
          <p:cNvSpPr txBox="1"/>
          <p:nvPr/>
        </p:nvSpPr>
        <p:spPr>
          <a:xfrm>
            <a:off x="7284330" y="1313059"/>
            <a:ext cx="158740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0" i="0" u="none" strike="noStrike" cap="none" dirty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gestión del crecimiento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g286e0bf2443_2_0"/>
          <p:cNvSpPr/>
          <p:nvPr/>
        </p:nvSpPr>
        <p:spPr>
          <a:xfrm>
            <a:off x="1676462" y="233474"/>
            <a:ext cx="5211356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 i="0" u="none" strike="noStrike" cap="none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Impulso a la Escalabilidad</a:t>
            </a:r>
            <a:endParaRPr sz="30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g286e0bf2443_2_0" descr="mano toque gráfico subir con plan de crecimiento - crecimiento de negocios fotografías e imágenes de stoc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267" y="1207339"/>
            <a:ext cx="4371975" cy="28503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1091604-FE17-4495-751E-195B71EC7864}"/>
              </a:ext>
            </a:extLst>
          </p:cNvPr>
          <p:cNvSpPr txBox="1"/>
          <p:nvPr/>
        </p:nvSpPr>
        <p:spPr>
          <a:xfrm>
            <a:off x="6380923" y="2781157"/>
            <a:ext cx="26990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2000" b="0" i="0" u="none" strike="noStrike" cap="none" dirty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procesos eficientes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46C055-EA29-8D99-FBB4-E0D3B459E0A4}"/>
              </a:ext>
            </a:extLst>
          </p:cNvPr>
          <p:cNvSpPr txBox="1"/>
          <p:nvPr/>
        </p:nvSpPr>
        <p:spPr>
          <a:xfrm>
            <a:off x="4815881" y="1445754"/>
            <a:ext cx="17865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2000" b="0" i="0" u="none" strike="noStrike" cap="none" dirty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escalabilidad </a:t>
            </a:r>
            <a:endParaRPr lang="es-AR" sz="20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9525DC-E031-DC06-98B1-A42CC4AED520}"/>
              </a:ext>
            </a:extLst>
          </p:cNvPr>
          <p:cNvSpPr txBox="1"/>
          <p:nvPr/>
        </p:nvSpPr>
        <p:spPr>
          <a:xfrm>
            <a:off x="4794949" y="3522364"/>
            <a:ext cx="31295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2000" b="0" i="0" u="none" strike="noStrike" cap="none" dirty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preservación de la cultura emprendedora</a:t>
            </a:r>
            <a:endParaRPr lang="es-AR" sz="2000" dirty="0"/>
          </a:p>
        </p:txBody>
      </p:sp>
      <p:sp>
        <p:nvSpPr>
          <p:cNvPr id="8" name="Cerrar llave 7">
            <a:extLst>
              <a:ext uri="{FF2B5EF4-FFF2-40B4-BE49-F238E27FC236}">
                <a16:creationId xmlns:a16="http://schemas.microsoft.com/office/drawing/2014/main" id="{AA0879E5-9E38-B025-8807-8DED4B5AE407}"/>
              </a:ext>
            </a:extLst>
          </p:cNvPr>
          <p:cNvSpPr/>
          <p:nvPr/>
        </p:nvSpPr>
        <p:spPr>
          <a:xfrm rot="5400000">
            <a:off x="6724195" y="99765"/>
            <a:ext cx="431980" cy="424860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 sz="2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7e80250235_2_101"/>
          <p:cNvSpPr txBox="1"/>
          <p:nvPr/>
        </p:nvSpPr>
        <p:spPr>
          <a:xfrm>
            <a:off x="5338822" y="1642627"/>
            <a:ext cx="3464709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0" i="0" u="none" strike="noStrike" cap="none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Los simuladores proporcionan una plataforma interactiva para que los emprendedores experimenten y aprendan de manera segura, desde estrategias financieras hasta cultura corporativa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g27e80250235_2_101"/>
          <p:cNvSpPr/>
          <p:nvPr/>
        </p:nvSpPr>
        <p:spPr>
          <a:xfrm>
            <a:off x="1490875" y="153961"/>
            <a:ext cx="6162264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Plataforma de Aprendizaje Interactiva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g27e80250235_2_101" descr="hombre usando el simulador de realidad virtual auriculares - simulador de negocios fotografías e imágenes de stoc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552" y="1114425"/>
            <a:ext cx="4371975" cy="291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86e0bf2443_1_0"/>
          <p:cNvSpPr txBox="1"/>
          <p:nvPr/>
        </p:nvSpPr>
        <p:spPr>
          <a:xfrm>
            <a:off x="167417" y="784846"/>
            <a:ext cx="3906600" cy="31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Los simuladores brindan a los emprendedores la oportunidad de enfrentarse a diferentes escenarios empresariales y explorar diversas estrategias. Esto les permite evaluar cómo las decisiones tomadas afectan a su empresa en diferentes contextos. Al tener la capacidad de experimentar con diferentes enfoques y estrategias, los emprendedores pueden desarrolar una mentalidad más flexible y adaptativa, lo que les ayudará a hacer frente a los desafíos cambiantes del entorno empresarial.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g286e0bf2443_1_0"/>
          <p:cNvSpPr/>
          <p:nvPr/>
        </p:nvSpPr>
        <p:spPr>
          <a:xfrm>
            <a:off x="1281598" y="153850"/>
            <a:ext cx="67011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Decisiones de entrenamiento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g286e0bf2443_1_0" descr="ilustraciones, imágenes clip art, dibujos animados e iconos de stock de signo confuso - decision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9386" y="814879"/>
            <a:ext cx="4371975" cy="2993231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g286e0bf2443_1_0"/>
          <p:cNvSpPr txBox="1"/>
          <p:nvPr/>
        </p:nvSpPr>
        <p:spPr>
          <a:xfrm>
            <a:off x="167418" y="3938113"/>
            <a:ext cx="8929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Dentro del simulador de negocios, los participantes asumen el rol de gerentes generales de una empresa de fabricación de software. Tendrán que tomar decisiones vinculadas a la contratación o despido de personal, la inversión en tecnología y otras variables clave, con el objetivo de maximizar los dividendos de su empresa en cada período.</a:t>
            </a:r>
            <a:endParaRPr sz="13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g286e0bf2443_1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524" y="119249"/>
            <a:ext cx="4612823" cy="2780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286e0bf2443_1_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35950" y="441550"/>
            <a:ext cx="4808051" cy="241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286e0bf2443_1_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35975" y="1296147"/>
            <a:ext cx="5044399" cy="2362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286e0bf2443_1_10"/>
          <p:cNvPicPr preferRelativeResize="0"/>
          <p:nvPr/>
        </p:nvPicPr>
        <p:blipFill rotWithShape="1">
          <a:blip r:embed="rId6">
            <a:alphaModFix/>
          </a:blip>
          <a:srcRect b="50915"/>
          <a:stretch/>
        </p:blipFill>
        <p:spPr>
          <a:xfrm>
            <a:off x="176400" y="2633825"/>
            <a:ext cx="8722826" cy="243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g286e0bf2443_1_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654525"/>
            <a:ext cx="8839204" cy="4380758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286e0bf2443_1_44"/>
          <p:cNvSpPr/>
          <p:nvPr/>
        </p:nvSpPr>
        <p:spPr>
          <a:xfrm>
            <a:off x="1281598" y="153850"/>
            <a:ext cx="67011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/>
              <a:t>Administrador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7e80250235_2_82"/>
          <p:cNvSpPr/>
          <p:nvPr/>
        </p:nvSpPr>
        <p:spPr>
          <a:xfrm>
            <a:off x="690150" y="694350"/>
            <a:ext cx="7040400" cy="43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e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Introducción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Problemas comunes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e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Desafíos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Entrenando a CEOs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e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Plataforma de simulación 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e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g27e80250235_2_82" descr="ilustraciones, imágenes clip art, dibujos animados e iconos de stock de arte vectorial de gestión de plazos y tiempo - agend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8173" y="1002459"/>
            <a:ext cx="3561721" cy="3561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27e80250235_2_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158" y="172864"/>
            <a:ext cx="3035535" cy="644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27e80250235_2_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8223" y="4278548"/>
            <a:ext cx="1666875" cy="77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g286e0bf2443_1_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582575"/>
            <a:ext cx="8186476" cy="456092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g286e0bf2443_1_17"/>
          <p:cNvSpPr/>
          <p:nvPr/>
        </p:nvSpPr>
        <p:spPr>
          <a:xfrm>
            <a:off x="1281598" y="1450"/>
            <a:ext cx="67011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/>
              <a:t>Tweets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g286e0bf2443_1_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840904"/>
            <a:ext cx="8839204" cy="4104533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g286e0bf2443_1_22"/>
          <p:cNvSpPr/>
          <p:nvPr/>
        </p:nvSpPr>
        <p:spPr>
          <a:xfrm>
            <a:off x="1281598" y="1450"/>
            <a:ext cx="67011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/>
              <a:t>Proyectos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g286e0bf2443_1_31"/>
          <p:cNvPicPr preferRelativeResize="0"/>
          <p:nvPr/>
        </p:nvPicPr>
        <p:blipFill rotWithShape="1">
          <a:blip r:embed="rId3">
            <a:alphaModFix/>
          </a:blip>
          <a:srcRect t="327" b="32746"/>
          <a:stretch/>
        </p:blipFill>
        <p:spPr>
          <a:xfrm>
            <a:off x="118275" y="782150"/>
            <a:ext cx="8828426" cy="358030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g286e0bf2443_1_31"/>
          <p:cNvSpPr/>
          <p:nvPr/>
        </p:nvSpPr>
        <p:spPr>
          <a:xfrm>
            <a:off x="1281598" y="1450"/>
            <a:ext cx="67011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/>
              <a:t>Gestión de Empleados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g286e0bf2443_1_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895349"/>
            <a:ext cx="8839204" cy="320248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g286e0bf2443_1_35"/>
          <p:cNvSpPr/>
          <p:nvPr/>
        </p:nvSpPr>
        <p:spPr>
          <a:xfrm>
            <a:off x="1281598" y="1450"/>
            <a:ext cx="67011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/>
              <a:t>Gestión de Empleados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g286e0bf2443_1_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688504"/>
            <a:ext cx="8839204" cy="4350546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g286e0bf2443_1_40"/>
          <p:cNvSpPr/>
          <p:nvPr/>
        </p:nvSpPr>
        <p:spPr>
          <a:xfrm>
            <a:off x="1281598" y="1450"/>
            <a:ext cx="67011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/>
              <a:t>Inversiones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g286e0bf2443_1_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578325"/>
            <a:ext cx="8839204" cy="438939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g286e0bf2443_1_54"/>
          <p:cNvSpPr/>
          <p:nvPr/>
        </p:nvSpPr>
        <p:spPr>
          <a:xfrm>
            <a:off x="1281598" y="1450"/>
            <a:ext cx="67011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/>
              <a:t>Resultados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g286e0bf2443_1_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806925"/>
            <a:ext cx="8839204" cy="4005264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286e0bf2443_1_59"/>
          <p:cNvSpPr/>
          <p:nvPr/>
        </p:nvSpPr>
        <p:spPr>
          <a:xfrm>
            <a:off x="1281598" y="1450"/>
            <a:ext cx="67011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/>
              <a:t>Resultados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g286e0bf2443_1_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350" y="778225"/>
            <a:ext cx="8839204" cy="396642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g286e0bf2443_1_51"/>
          <p:cNvSpPr/>
          <p:nvPr/>
        </p:nvSpPr>
        <p:spPr>
          <a:xfrm>
            <a:off x="1281598" y="1450"/>
            <a:ext cx="67011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/>
              <a:t>Resultados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g286e0bf2443_1_67"/>
          <p:cNvPicPr preferRelativeResize="0"/>
          <p:nvPr/>
        </p:nvPicPr>
        <p:blipFill rotWithShape="1">
          <a:blip r:embed="rId3">
            <a:alphaModFix/>
          </a:blip>
          <a:srcRect b="36620"/>
          <a:stretch/>
        </p:blipFill>
        <p:spPr>
          <a:xfrm>
            <a:off x="152400" y="435750"/>
            <a:ext cx="8225444" cy="244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286e0bf2443_1_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2827150"/>
            <a:ext cx="8071276" cy="228975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g286e0bf2443_1_67"/>
          <p:cNvSpPr/>
          <p:nvPr/>
        </p:nvSpPr>
        <p:spPr>
          <a:xfrm>
            <a:off x="1281598" y="1450"/>
            <a:ext cx="67011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/>
              <a:t>Resultados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86e0bf2443_1_85"/>
          <p:cNvSpPr/>
          <p:nvPr/>
        </p:nvSpPr>
        <p:spPr>
          <a:xfrm>
            <a:off x="2323350" y="153950"/>
            <a:ext cx="33972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Conclusiones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g286e0bf2443_1_85"/>
          <p:cNvSpPr txBox="1"/>
          <p:nvPr/>
        </p:nvSpPr>
        <p:spPr>
          <a:xfrm>
            <a:off x="261325" y="1716475"/>
            <a:ext cx="4310700" cy="19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206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50"/>
              <a:buFont typeface="Calibri"/>
              <a:buChar char="●"/>
            </a:pPr>
            <a:r>
              <a:rPr lang="es" sz="1450">
                <a:latin typeface="Calibri"/>
                <a:ea typeface="Calibri"/>
                <a:cs typeface="Calibri"/>
                <a:sym typeface="Calibri"/>
              </a:rPr>
              <a:t>Herramientas esenciales para emprendedores</a:t>
            </a:r>
            <a:endParaRPr sz="145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206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50"/>
              <a:buFont typeface="Calibri"/>
              <a:buChar char="●"/>
            </a:pPr>
            <a:r>
              <a:rPr lang="es" sz="1450">
                <a:latin typeface="Calibri"/>
                <a:ea typeface="Calibri"/>
                <a:cs typeface="Calibri"/>
                <a:sym typeface="Calibri"/>
              </a:rPr>
              <a:t>Brindan experiencia práctica</a:t>
            </a:r>
            <a:endParaRPr sz="145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206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50"/>
              <a:buFont typeface="Calibri"/>
              <a:buChar char="●"/>
            </a:pPr>
            <a:r>
              <a:rPr lang="es" sz="1450">
                <a:latin typeface="Calibri"/>
                <a:ea typeface="Calibri"/>
                <a:cs typeface="Calibri"/>
                <a:sym typeface="Calibri"/>
              </a:rPr>
              <a:t>Desarrollo de habilidades clave</a:t>
            </a:r>
            <a:endParaRPr sz="145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206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50"/>
              <a:buFont typeface="Calibri"/>
              <a:buChar char="●"/>
            </a:pPr>
            <a:r>
              <a:rPr lang="es" sz="1450">
                <a:latin typeface="Calibri"/>
                <a:ea typeface="Calibri"/>
                <a:cs typeface="Calibri"/>
                <a:sym typeface="Calibri"/>
              </a:rPr>
              <a:t>Evaluación de rendimiento empresarial y retroalimentación en tiempo real</a:t>
            </a:r>
            <a:endParaRPr sz="145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1" name="Google Shape;351;g286e0bf2443_1_85" descr="foto de un grupo de empresarios aplaudiendo en una reunión en el trabajo - rendimientos fotografías e imágenes de stoc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90446" y="1114425"/>
            <a:ext cx="4371975" cy="29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g286e0bf2443_1_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74" y="-14276"/>
            <a:ext cx="1530175" cy="93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g286e0bf2443_1_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0623" y="4354748"/>
            <a:ext cx="1666875" cy="77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ódigo QR&#10;&#10;Descripción generada automáticamente">
            <a:extLst>
              <a:ext uri="{FF2B5EF4-FFF2-40B4-BE49-F238E27FC236}">
                <a16:creationId xmlns:a16="http://schemas.microsoft.com/office/drawing/2014/main" id="{E9E02886-1B6E-DAB7-CDB7-8CD2AC4A6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5" y="630807"/>
            <a:ext cx="4371974" cy="449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AB27F74-7504-0702-7270-72A41B496725}"/>
              </a:ext>
            </a:extLst>
          </p:cNvPr>
          <p:cNvSpPr txBox="1"/>
          <p:nvPr/>
        </p:nvSpPr>
        <p:spPr>
          <a:xfrm>
            <a:off x="4416841" y="4326694"/>
            <a:ext cx="28586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AR" sz="1600" b="1" i="0" u="none" strike="noStrike" dirty="0">
                <a:solidFill>
                  <a:srgbClr val="7D4D99"/>
                </a:solidFill>
                <a:effectLst/>
                <a:latin typeface="Arial" panose="020B0604020202020204" pitchFamily="34" charset="0"/>
              </a:rPr>
              <a:t>USUARIO: redue2023</a:t>
            </a:r>
            <a:endParaRPr lang="es-AR" sz="16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AR" sz="1600" b="1" i="0" u="none" strike="noStrike" dirty="0">
                <a:solidFill>
                  <a:srgbClr val="7D4D99"/>
                </a:solidFill>
                <a:effectLst/>
                <a:latin typeface="Arial" panose="020B0604020202020204" pitchFamily="34" charset="0"/>
              </a:rPr>
              <a:t>CONTRASEÑA: redue2023</a:t>
            </a:r>
            <a:endParaRPr lang="es-AR" sz="1600" b="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7e80250235_2_88"/>
          <p:cNvSpPr/>
          <p:nvPr/>
        </p:nvSpPr>
        <p:spPr>
          <a:xfrm>
            <a:off x="2950009" y="318550"/>
            <a:ext cx="2775247" cy="684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Introducción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5053D7-3565-177B-E967-7964014B6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19" y="1400912"/>
            <a:ext cx="8857208" cy="306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84538d83b9_0_8"/>
          <p:cNvSpPr txBox="1"/>
          <p:nvPr/>
        </p:nvSpPr>
        <p:spPr>
          <a:xfrm>
            <a:off x="4048050" y="2146200"/>
            <a:ext cx="4997700" cy="9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70" b="1" i="0" u="none" strike="noStrike" cap="none">
                <a:solidFill>
                  <a:srgbClr val="00607C"/>
                </a:solidFill>
                <a:latin typeface="Arial"/>
                <a:ea typeface="Arial"/>
                <a:cs typeface="Arial"/>
                <a:sym typeface="Arial"/>
              </a:rPr>
              <a:t>ESTRATEGIA</a:t>
            </a:r>
            <a:r>
              <a:rPr lang="es" sz="1570" b="1">
                <a:solidFill>
                  <a:srgbClr val="00607C"/>
                </a:solidFill>
              </a:rPr>
              <a:t>S PARA LA INNOVACIÓN</a:t>
            </a:r>
            <a:endParaRPr sz="1570" b="1">
              <a:solidFill>
                <a:srgbClr val="00607C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70" b="1">
                <a:solidFill>
                  <a:srgbClr val="00607C"/>
                </a:solidFill>
              </a:rPr>
              <a:t>SI</a:t>
            </a:r>
            <a:r>
              <a:rPr lang="es" sz="1570" b="1" i="0" u="none" strike="noStrike" cap="none">
                <a:solidFill>
                  <a:srgbClr val="00607C"/>
                </a:solidFill>
                <a:latin typeface="Arial"/>
                <a:ea typeface="Arial"/>
                <a:cs typeface="Arial"/>
                <a:sym typeface="Arial"/>
              </a:rPr>
              <a:t>MULADORES DE NEGOCIOS PARA IMPULSAR EL ÉXITO DE LAS STAR</a:t>
            </a:r>
            <a:r>
              <a:rPr lang="es" sz="1570" b="1">
                <a:solidFill>
                  <a:srgbClr val="00607C"/>
                </a:solidFill>
              </a:rPr>
              <a:t>T</a:t>
            </a:r>
            <a:r>
              <a:rPr lang="es" sz="1570" b="1" i="0" u="none" strike="noStrike" cap="none">
                <a:solidFill>
                  <a:srgbClr val="00607C"/>
                </a:solidFill>
                <a:latin typeface="Arial"/>
                <a:ea typeface="Arial"/>
                <a:cs typeface="Arial"/>
                <a:sym typeface="Arial"/>
              </a:rPr>
              <a:t>UPS</a:t>
            </a:r>
            <a:endParaRPr sz="1570" b="1">
              <a:solidFill>
                <a:srgbClr val="00607C"/>
              </a:solidFill>
            </a:endParaRPr>
          </a:p>
        </p:txBody>
      </p:sp>
      <p:sp>
        <p:nvSpPr>
          <p:cNvPr id="359" name="Google Shape;359;g284538d83b9_0_8"/>
          <p:cNvSpPr txBox="1"/>
          <p:nvPr/>
        </p:nvSpPr>
        <p:spPr>
          <a:xfrm>
            <a:off x="4086962" y="3170100"/>
            <a:ext cx="4997700" cy="13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74" b="0" i="0" u="none" strike="noStrike" cap="none">
                <a:solidFill>
                  <a:srgbClr val="68899A"/>
                </a:solidFill>
                <a:latin typeface="Arial"/>
                <a:ea typeface="Arial"/>
                <a:cs typeface="Arial"/>
                <a:sym typeface="Arial"/>
              </a:rPr>
              <a:t>Autor/es: Erica Milin, Silvia Quiroga, Hernán Martel, Rubén Flecha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74" b="0" i="0" u="none" strike="noStrike" cap="none">
                <a:solidFill>
                  <a:srgbClr val="68899A"/>
                </a:solidFill>
                <a:latin typeface="Arial"/>
                <a:ea typeface="Arial"/>
                <a:cs typeface="Arial"/>
                <a:sym typeface="Arial"/>
              </a:rPr>
              <a:t>Universidad Tecnológica Nacional Facultad Regional Buenos Aires 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74" b="0" i="0" u="none" strike="noStrike" cap="none">
              <a:solidFill>
                <a:srgbClr val="68899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74" b="0" i="0" u="none" strike="noStrike" cap="none">
                <a:solidFill>
                  <a:srgbClr val="68899A"/>
                </a:solidFill>
                <a:latin typeface="Arial"/>
                <a:ea typeface="Arial"/>
                <a:cs typeface="Arial"/>
                <a:sym typeface="Arial"/>
              </a:rPr>
              <a:t>País: Argentina</a:t>
            </a:r>
            <a:br>
              <a:rPr lang="es" sz="127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274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74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g284538d83b9_0_8"/>
          <p:cNvSpPr txBox="1"/>
          <p:nvPr/>
        </p:nvSpPr>
        <p:spPr>
          <a:xfrm>
            <a:off x="3899550" y="1077750"/>
            <a:ext cx="50337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¡MUCHAS GRACIAS! </a:t>
            </a:r>
            <a:endParaRPr/>
          </a:p>
        </p:txBody>
      </p:sp>
      <p:pic>
        <p:nvPicPr>
          <p:cNvPr id="361" name="Google Shape;361;g284538d83b9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75" y="61925"/>
            <a:ext cx="2213200" cy="108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7e80250235_2_88"/>
          <p:cNvSpPr/>
          <p:nvPr/>
        </p:nvSpPr>
        <p:spPr>
          <a:xfrm>
            <a:off x="3196026" y="172863"/>
            <a:ext cx="2775247" cy="684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Introducción</a:t>
            </a:r>
            <a:endParaRPr dirty="0"/>
          </a:p>
        </p:txBody>
      </p:sp>
      <p:sp>
        <p:nvSpPr>
          <p:cNvPr id="142" name="Google Shape;142;g27e80250235_2_88"/>
          <p:cNvSpPr txBox="1"/>
          <p:nvPr/>
        </p:nvSpPr>
        <p:spPr>
          <a:xfrm>
            <a:off x="6549888" y="1728087"/>
            <a:ext cx="2284806" cy="216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50" b="0" i="0" u="none" strike="noStrike" cap="none" dirty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Las startups enfrentan un entorno altamente competitivo donde cada decisión es crucial.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rgbClr val="37415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50" b="0" i="0" u="none" strike="noStrike" cap="none" dirty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Los simuladores ofrecen una solución práctica para desarrollar habilidades clave y tomar decisiones efectivas.</a:t>
            </a:r>
            <a:endParaRPr sz="135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C0F4065-A5D6-1284-CDC3-4137BE6AA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41" y="1006117"/>
            <a:ext cx="6332065" cy="396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523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82a14df3d0_0_0"/>
          <p:cNvSpPr txBox="1"/>
          <p:nvPr/>
        </p:nvSpPr>
        <p:spPr>
          <a:xfrm>
            <a:off x="0" y="0"/>
            <a:ext cx="9072600" cy="1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s" sz="2500" b="1" dirty="0"/>
              <a:t>Factores que contribuyen a los quiebres de empresas:</a:t>
            </a:r>
            <a:endParaRPr sz="2500" b="1" dirty="0"/>
          </a:p>
          <a:p>
            <a:pPr marL="0" lvl="0" indent="0" algn="just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s" sz="2500" b="1" dirty="0">
                <a:solidFill>
                  <a:srgbClr val="FF0000"/>
                </a:solidFill>
              </a:rPr>
              <a:t>Limitaciones financieras</a:t>
            </a:r>
            <a:endParaRPr sz="2500" b="1" dirty="0">
              <a:solidFill>
                <a:srgbClr val="FF0000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49" name="Google Shape;149;g282a14df3d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2250" y="1461100"/>
            <a:ext cx="5122175" cy="340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82a14df3d0_0_21"/>
          <p:cNvSpPr txBox="1"/>
          <p:nvPr/>
        </p:nvSpPr>
        <p:spPr>
          <a:xfrm>
            <a:off x="35700" y="0"/>
            <a:ext cx="90726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s" sz="2400" dirty="0"/>
              <a:t>Factores que contribuyen a los quiebres de empresas:</a:t>
            </a:r>
            <a:endParaRPr sz="2400" dirty="0"/>
          </a:p>
          <a:p>
            <a:pPr marL="0" lvl="0" indent="0" algn="just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s" sz="2400" dirty="0">
                <a:solidFill>
                  <a:srgbClr val="FF0000"/>
                </a:solidFill>
              </a:rPr>
              <a:t>Entorno económico volátil</a:t>
            </a:r>
            <a:endParaRPr sz="2400" dirty="0">
              <a:solidFill>
                <a:srgbClr val="FF0000"/>
              </a:solidFill>
            </a:endParaRPr>
          </a:p>
        </p:txBody>
      </p:sp>
      <p:pic>
        <p:nvPicPr>
          <p:cNvPr id="155" name="Google Shape;155;g282a14df3d0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93025"/>
            <a:ext cx="6468424" cy="359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82a14df3d0_0_29"/>
          <p:cNvSpPr txBox="1"/>
          <p:nvPr/>
        </p:nvSpPr>
        <p:spPr>
          <a:xfrm>
            <a:off x="0" y="0"/>
            <a:ext cx="90726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s" sz="2400" dirty="0"/>
              <a:t>Factores que contribuyen a los quiebres de empresas:</a:t>
            </a:r>
            <a:endParaRPr sz="2400" dirty="0"/>
          </a:p>
          <a:p>
            <a:pPr marL="0" lvl="0" indent="0" algn="just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s" sz="2400" dirty="0">
                <a:solidFill>
                  <a:srgbClr val="FF0000"/>
                </a:solidFill>
              </a:rPr>
              <a:t>Barreras regulatorias y legales</a:t>
            </a:r>
            <a:endParaRPr sz="2400" dirty="0">
              <a:solidFill>
                <a:srgbClr val="FF0000"/>
              </a:solidFill>
            </a:endParaRPr>
          </a:p>
        </p:txBody>
      </p:sp>
      <p:pic>
        <p:nvPicPr>
          <p:cNvPr id="161" name="Google Shape;161;g282a14df3d0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9400" y="523899"/>
            <a:ext cx="4189101" cy="4479126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g282a14df3d0_0_29"/>
          <p:cNvSpPr/>
          <p:nvPr/>
        </p:nvSpPr>
        <p:spPr>
          <a:xfrm>
            <a:off x="4726800" y="4667100"/>
            <a:ext cx="4417200" cy="47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82a14df3d0_0_13"/>
          <p:cNvSpPr txBox="1"/>
          <p:nvPr/>
        </p:nvSpPr>
        <p:spPr>
          <a:xfrm>
            <a:off x="0" y="0"/>
            <a:ext cx="90726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s" sz="2400" dirty="0"/>
              <a:t>Factores que contribuyen a los quiebres de empresas:</a:t>
            </a:r>
            <a:endParaRPr sz="2400" dirty="0"/>
          </a:p>
          <a:p>
            <a:pPr marL="0" lvl="0" indent="0" algn="just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s" sz="2400" dirty="0">
                <a:solidFill>
                  <a:srgbClr val="FF0000"/>
                </a:solidFill>
              </a:rPr>
              <a:t>Falta de planificación estratégica</a:t>
            </a:r>
            <a:endParaRPr sz="2400" dirty="0">
              <a:solidFill>
                <a:srgbClr val="FF0000"/>
              </a:solidFill>
            </a:endParaRPr>
          </a:p>
        </p:txBody>
      </p:sp>
      <p:pic>
        <p:nvPicPr>
          <p:cNvPr id="168" name="Google Shape;168;g282a14df3d0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9400" y="1343050"/>
            <a:ext cx="4972000" cy="37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7e80250235_2_95"/>
          <p:cNvSpPr txBox="1"/>
          <p:nvPr/>
        </p:nvSpPr>
        <p:spPr>
          <a:xfrm>
            <a:off x="200025" y="2936534"/>
            <a:ext cx="4019310" cy="1650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50" b="0" i="0" u="none" strike="noStrike" cap="none" dirty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Ahí es donde entran en juego los simuladores.</a:t>
            </a:r>
            <a:endParaRPr dirty="0"/>
          </a:p>
          <a:p>
            <a:pPr marL="0" marR="0" lvl="0" indent="-857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350"/>
              <a:buFont typeface="Arial"/>
              <a:buChar char="•"/>
            </a:pPr>
            <a:r>
              <a:rPr lang="es" sz="1350" b="1" i="0" u="none" strike="noStrike" cap="none" dirty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Financiación</a:t>
            </a:r>
            <a:endParaRPr sz="1350" b="0" i="0" u="none" strike="noStrike" cap="none" dirty="0">
              <a:solidFill>
                <a:srgbClr val="37415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857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350"/>
              <a:buFont typeface="Arial"/>
              <a:buChar char="•"/>
            </a:pPr>
            <a:r>
              <a:rPr lang="es" sz="1350" b="1" i="0" u="none" strike="noStrike" cap="none" dirty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Talento y Gestión del Talento</a:t>
            </a:r>
            <a:endParaRPr sz="1350" b="0" i="0" u="none" strike="noStrike" cap="none" dirty="0">
              <a:solidFill>
                <a:srgbClr val="37415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857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350"/>
              <a:buFont typeface="Arial"/>
              <a:buChar char="•"/>
            </a:pPr>
            <a:r>
              <a:rPr lang="es" sz="1350" b="1" i="0" u="none" strike="noStrike" cap="none" dirty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Desarrollo de Productos:</a:t>
            </a:r>
            <a:r>
              <a:rPr lang="es" sz="1350" b="0" i="0" u="none" strike="noStrike" cap="none" dirty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" sz="1350" b="1" i="0" u="none" strike="noStrike" cap="none" dirty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Regulaciones</a:t>
            </a:r>
            <a:endParaRPr sz="1350" b="0" i="0" u="none" strike="noStrike" cap="none" dirty="0">
              <a:solidFill>
                <a:srgbClr val="37415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857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350"/>
              <a:buFont typeface="Arial"/>
              <a:buChar char="•"/>
            </a:pPr>
            <a:r>
              <a:rPr lang="es" sz="1350" b="1" i="0" u="none" strike="noStrike" cap="none" dirty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Escalabilidad</a:t>
            </a:r>
            <a:endParaRPr sz="1350" b="0" i="0" u="none" strike="noStrike" cap="none" dirty="0">
              <a:solidFill>
                <a:srgbClr val="3741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27e80250235_2_95"/>
          <p:cNvSpPr/>
          <p:nvPr/>
        </p:nvSpPr>
        <p:spPr>
          <a:xfrm>
            <a:off x="3068390" y="153961"/>
            <a:ext cx="3007233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Desafíos Comunes</a:t>
            </a:r>
            <a:endParaRPr/>
          </a:p>
        </p:txBody>
      </p:sp>
      <p:pic>
        <p:nvPicPr>
          <p:cNvPr id="175" name="Google Shape;175;g27e80250235_2_95" descr="hombre de negocios hablando con su equipo en una reunión en la oficina - empresas fotografías e imágenes de stoc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1186033"/>
            <a:ext cx="4371975" cy="2914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AD64198-2B73-083A-967D-E048573E34DC}"/>
              </a:ext>
            </a:extLst>
          </p:cNvPr>
          <p:cNvSpPr txBox="1"/>
          <p:nvPr/>
        </p:nvSpPr>
        <p:spPr>
          <a:xfrm>
            <a:off x="243279" y="1152327"/>
            <a:ext cx="20303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1400" b="0" i="0" u="none" strike="noStrike" cap="none" dirty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falta de experiencia </a:t>
            </a:r>
            <a:endParaRPr lang="es-AR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6BBCA2E-5F86-D997-3BA8-17CC58531F9E}"/>
              </a:ext>
            </a:extLst>
          </p:cNvPr>
          <p:cNvSpPr txBox="1"/>
          <p:nvPr/>
        </p:nvSpPr>
        <p:spPr>
          <a:xfrm>
            <a:off x="2529189" y="1152326"/>
            <a:ext cx="17872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1400" b="0" i="0" u="none" strike="noStrike" cap="none" dirty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recursos limitados</a:t>
            </a:r>
            <a:endParaRPr lang="es-AR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E4CE205-CA54-997D-A641-0E49EACA0C37}"/>
              </a:ext>
            </a:extLst>
          </p:cNvPr>
          <p:cNvSpPr txBox="1"/>
          <p:nvPr/>
        </p:nvSpPr>
        <p:spPr>
          <a:xfrm>
            <a:off x="327991" y="1927555"/>
            <a:ext cx="3891344" cy="69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400" b="0" i="0" u="none" strike="noStrike" cap="none" dirty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Estos desafíos pueden resultar en decisiones erróneas y obstaculizar el crecimiento. </a:t>
            </a:r>
            <a:endParaRPr lang="es-A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3" grpId="0"/>
      <p:bldP spid="5" grpId="0"/>
      <p:bldP spid="7" grpId="0"/>
    </p:bldLst>
  </p:timing>
</p:sld>
</file>

<file path=ppt/theme/theme1.xml><?xml version="1.0" encoding="utf-8"?>
<a:theme xmlns:a="http://schemas.openxmlformats.org/drawingml/2006/main" name="10° Congres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617</Words>
  <Application>Microsoft Office PowerPoint</Application>
  <PresentationFormat>Presentación en pantalla (16:9)</PresentationFormat>
  <Paragraphs>105</Paragraphs>
  <Slides>30</Slides>
  <Notes>30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Arial</vt:lpstr>
      <vt:lpstr>Calibri</vt:lpstr>
      <vt:lpstr>Noto Sans Symbols</vt:lpstr>
      <vt:lpstr>10° Congreso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Cens</dc:creator>
  <cp:lastModifiedBy>Cens</cp:lastModifiedBy>
  <cp:revision>5</cp:revision>
  <dcterms:modified xsi:type="dcterms:W3CDTF">2023-10-04T11:54:04Z</dcterms:modified>
</cp:coreProperties>
</file>